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63" r:id="rId2"/>
    <p:sldId id="256" r:id="rId3"/>
    <p:sldId id="264" r:id="rId4"/>
  </p:sldIdLst>
  <p:sldSz cx="9144000" cy="5143500" type="screen16x9"/>
  <p:notesSz cx="6858000" cy="9144000"/>
  <p:embeddedFontLst>
    <p:embeddedFont>
      <p:font typeface="Raleway" pitchFamily="2" charset="0"/>
      <p:regular r:id="rId6"/>
      <p:bold r:id="rId7"/>
      <p:italic r:id="rId8"/>
      <p:boldItalic r:id="rId9"/>
    </p:embeddedFont>
    <p:embeddedFont>
      <p:font typeface="Source Sans Pro" panose="020B0503030403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92f4d7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d92f4d7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7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532597" y="807474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What is a Log Management System</a:t>
            </a:r>
            <a:endParaRPr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5C8C0-D3FA-6072-0613-CB773614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2" y="2636044"/>
            <a:ext cx="4457700" cy="250745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809EBF1-3419-E448-BCD3-CD66A6713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" y="2636044"/>
            <a:ext cx="4686300" cy="25102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11700" y="50809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What is a Log Entry?</a:t>
            </a:r>
          </a:p>
        </p:txBody>
      </p:sp>
      <p:sp>
        <p:nvSpPr>
          <p:cNvPr id="11" name="Google Shape;144;p22">
            <a:extLst>
              <a:ext uri="{FF2B5EF4-FFF2-40B4-BE49-F238E27FC236}">
                <a16:creationId xmlns:a16="http://schemas.microsoft.com/office/drawing/2014/main" id="{A18CE11A-0B7B-4409-9C92-835A6A4C4DAC}"/>
              </a:ext>
            </a:extLst>
          </p:cNvPr>
          <p:cNvSpPr txBox="1">
            <a:spLocks/>
          </p:cNvSpPr>
          <p:nvPr/>
        </p:nvSpPr>
        <p:spPr>
          <a:xfrm>
            <a:off x="311699" y="566848"/>
            <a:ext cx="8729061" cy="62340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Log entry is the simplest data structure. This is a Data which structure you define, and you want to store somewhere.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It is like a time-stamped documentation of event relevant to a particular system. 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All software applications and systems produce logs.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5001C3-AD30-95EC-BFEE-B803E6772F55}"/>
              </a:ext>
            </a:extLst>
          </p:cNvPr>
          <p:cNvSpPr/>
          <p:nvPr/>
        </p:nvSpPr>
        <p:spPr>
          <a:xfrm>
            <a:off x="575187" y="1467465"/>
            <a:ext cx="2706329" cy="261783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144;p22">
            <a:extLst>
              <a:ext uri="{FF2B5EF4-FFF2-40B4-BE49-F238E27FC236}">
                <a16:creationId xmlns:a16="http://schemas.microsoft.com/office/drawing/2014/main" id="{366765EE-5088-98F9-4B3E-38D8787EF6B0}"/>
              </a:ext>
            </a:extLst>
          </p:cNvPr>
          <p:cNvSpPr txBox="1">
            <a:spLocks/>
          </p:cNvSpPr>
          <p:nvPr/>
        </p:nvSpPr>
        <p:spPr>
          <a:xfrm>
            <a:off x="857391" y="2044655"/>
            <a:ext cx="2313512" cy="1733676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1. Time stamp</a:t>
            </a:r>
          </a:p>
          <a:p>
            <a:r>
              <a:rPr lang="en-US" sz="1400" dirty="0">
                <a:solidFill>
                  <a:schemeClr val="bg1"/>
                </a:solidFill>
              </a:rPr>
              <a:t>2. Type of Log </a:t>
            </a:r>
          </a:p>
          <a:p>
            <a:r>
              <a:rPr lang="en-US" sz="1200" dirty="0">
                <a:solidFill>
                  <a:schemeClr val="bg1"/>
                </a:solidFill>
              </a:rPr>
              <a:t>- </a:t>
            </a:r>
            <a:r>
              <a:rPr lang="en-US" sz="1200" dirty="0">
                <a:solidFill>
                  <a:srgbClr val="FF0000"/>
                </a:solidFill>
              </a:rPr>
              <a:t>Error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>
                <a:solidFill>
                  <a:srgbClr val="FFC000"/>
                </a:solidFill>
              </a:rPr>
              <a:t>Warn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>
                <a:solidFill>
                  <a:srgbClr val="92D050"/>
                </a:solidFill>
              </a:rPr>
              <a:t>Info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Debug</a:t>
            </a:r>
          </a:p>
          <a:p>
            <a:r>
              <a:rPr lang="en-US" sz="1400" dirty="0">
                <a:solidFill>
                  <a:schemeClr val="bg1"/>
                </a:solidFill>
              </a:rPr>
              <a:t>3. Additional Information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- user information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- </a:t>
            </a:r>
            <a:r>
              <a:rPr lang="en-US" sz="1200" dirty="0" err="1">
                <a:solidFill>
                  <a:schemeClr val="bg1"/>
                </a:solidFill>
              </a:rPr>
              <a:t>api</a:t>
            </a:r>
            <a:r>
              <a:rPr lang="en-US" sz="1200" dirty="0">
                <a:solidFill>
                  <a:schemeClr val="bg1"/>
                </a:solidFill>
              </a:rPr>
              <a:t> information</a:t>
            </a:r>
          </a:p>
        </p:txBody>
      </p:sp>
      <p:sp>
        <p:nvSpPr>
          <p:cNvPr id="15" name="Google Shape;144;p22">
            <a:extLst>
              <a:ext uri="{FF2B5EF4-FFF2-40B4-BE49-F238E27FC236}">
                <a16:creationId xmlns:a16="http://schemas.microsoft.com/office/drawing/2014/main" id="{21B577A4-14D5-0A06-F149-FC0372FF88CF}"/>
              </a:ext>
            </a:extLst>
          </p:cNvPr>
          <p:cNvSpPr txBox="1">
            <a:spLocks/>
          </p:cNvSpPr>
          <p:nvPr/>
        </p:nvSpPr>
        <p:spPr>
          <a:xfrm>
            <a:off x="1541961" y="1614168"/>
            <a:ext cx="944371" cy="385218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Log Entry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256A6A-666B-75B2-28E3-B23DA4D014ED}"/>
              </a:ext>
            </a:extLst>
          </p:cNvPr>
          <p:cNvSpPr/>
          <p:nvPr/>
        </p:nvSpPr>
        <p:spPr>
          <a:xfrm>
            <a:off x="4868953" y="1917289"/>
            <a:ext cx="521584" cy="494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FAABD6-C502-B625-1785-0C060FA01B52}"/>
              </a:ext>
            </a:extLst>
          </p:cNvPr>
          <p:cNvSpPr/>
          <p:nvPr/>
        </p:nvSpPr>
        <p:spPr>
          <a:xfrm>
            <a:off x="5370161" y="1912644"/>
            <a:ext cx="521584" cy="4940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D77A67-C61B-F7BF-D0AB-2EDA59279563}"/>
              </a:ext>
            </a:extLst>
          </p:cNvPr>
          <p:cNvSpPr/>
          <p:nvPr/>
        </p:nvSpPr>
        <p:spPr>
          <a:xfrm>
            <a:off x="5380349" y="2416005"/>
            <a:ext cx="521584" cy="4940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C06193-B48D-3A1E-343C-D2523F698F26}"/>
              </a:ext>
            </a:extLst>
          </p:cNvPr>
          <p:cNvSpPr/>
          <p:nvPr/>
        </p:nvSpPr>
        <p:spPr>
          <a:xfrm>
            <a:off x="4868953" y="2425408"/>
            <a:ext cx="521584" cy="4940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16B864-F2CA-B619-DE6F-32400612513B}"/>
              </a:ext>
            </a:extLst>
          </p:cNvPr>
          <p:cNvSpPr/>
          <p:nvPr/>
        </p:nvSpPr>
        <p:spPr>
          <a:xfrm>
            <a:off x="6413329" y="1912644"/>
            <a:ext cx="521584" cy="4940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301938-C208-F9CA-F2DC-0EC3E976BE6C}"/>
              </a:ext>
            </a:extLst>
          </p:cNvPr>
          <p:cNvSpPr/>
          <p:nvPr/>
        </p:nvSpPr>
        <p:spPr>
          <a:xfrm>
            <a:off x="5891745" y="1923435"/>
            <a:ext cx="521584" cy="49407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29CA40-CE34-D02E-CD01-9350C904C9B2}"/>
              </a:ext>
            </a:extLst>
          </p:cNvPr>
          <p:cNvSpPr/>
          <p:nvPr/>
        </p:nvSpPr>
        <p:spPr>
          <a:xfrm>
            <a:off x="5912121" y="2432254"/>
            <a:ext cx="521584" cy="494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2B3323-818C-7C44-D46D-F769E73867B2}"/>
              </a:ext>
            </a:extLst>
          </p:cNvPr>
          <p:cNvSpPr/>
          <p:nvPr/>
        </p:nvSpPr>
        <p:spPr>
          <a:xfrm>
            <a:off x="6443893" y="2432254"/>
            <a:ext cx="521584" cy="4940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98E13F6-7F98-FF53-9F6B-9712A9F99F4E}"/>
              </a:ext>
            </a:extLst>
          </p:cNvPr>
          <p:cNvSpPr/>
          <p:nvPr/>
        </p:nvSpPr>
        <p:spPr>
          <a:xfrm>
            <a:off x="5377895" y="2929741"/>
            <a:ext cx="521584" cy="49407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3013E3C-CD58-15FF-A312-EDFD8F9F3CA4}"/>
              </a:ext>
            </a:extLst>
          </p:cNvPr>
          <p:cNvSpPr/>
          <p:nvPr/>
        </p:nvSpPr>
        <p:spPr>
          <a:xfrm>
            <a:off x="4866499" y="2939144"/>
            <a:ext cx="521584" cy="494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94958A-2448-A548-0EC6-E8B26A076D24}"/>
              </a:ext>
            </a:extLst>
          </p:cNvPr>
          <p:cNvSpPr/>
          <p:nvPr/>
        </p:nvSpPr>
        <p:spPr>
          <a:xfrm>
            <a:off x="5909667" y="2945990"/>
            <a:ext cx="521584" cy="4940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28381F-C210-5EBF-475A-2917541B4F97}"/>
              </a:ext>
            </a:extLst>
          </p:cNvPr>
          <p:cNvSpPr/>
          <p:nvPr/>
        </p:nvSpPr>
        <p:spPr>
          <a:xfrm>
            <a:off x="6441439" y="2945990"/>
            <a:ext cx="521584" cy="49407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2D0F7D-8F60-45FC-C298-79CA232EFFEC}"/>
              </a:ext>
            </a:extLst>
          </p:cNvPr>
          <p:cNvSpPr/>
          <p:nvPr/>
        </p:nvSpPr>
        <p:spPr>
          <a:xfrm>
            <a:off x="5397558" y="3443477"/>
            <a:ext cx="521584" cy="494071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685B32-8432-0EA6-0AF5-8938F0504847}"/>
              </a:ext>
            </a:extLst>
          </p:cNvPr>
          <p:cNvSpPr/>
          <p:nvPr/>
        </p:nvSpPr>
        <p:spPr>
          <a:xfrm>
            <a:off x="4886162" y="3452880"/>
            <a:ext cx="521584" cy="4940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46BC41-66F6-51A3-ECCA-6A7C12A5C648}"/>
              </a:ext>
            </a:extLst>
          </p:cNvPr>
          <p:cNvSpPr/>
          <p:nvPr/>
        </p:nvSpPr>
        <p:spPr>
          <a:xfrm>
            <a:off x="5929330" y="3459726"/>
            <a:ext cx="521584" cy="49407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C35F01-4B3D-F24F-657A-60DB9E1AB46D}"/>
              </a:ext>
            </a:extLst>
          </p:cNvPr>
          <p:cNvSpPr/>
          <p:nvPr/>
        </p:nvSpPr>
        <p:spPr>
          <a:xfrm>
            <a:off x="6461102" y="3459726"/>
            <a:ext cx="521584" cy="494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47EB4-3AE3-469C-7E20-75FA164FC524}"/>
              </a:ext>
            </a:extLst>
          </p:cNvPr>
          <p:cNvSpPr/>
          <p:nvPr/>
        </p:nvSpPr>
        <p:spPr>
          <a:xfrm>
            <a:off x="4248290" y="1533833"/>
            <a:ext cx="3303639" cy="278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Google Shape;144;p22">
            <a:extLst>
              <a:ext uri="{FF2B5EF4-FFF2-40B4-BE49-F238E27FC236}">
                <a16:creationId xmlns:a16="http://schemas.microsoft.com/office/drawing/2014/main" id="{D3F1EE06-B7FB-618F-E549-788C9C397766}"/>
              </a:ext>
            </a:extLst>
          </p:cNvPr>
          <p:cNvSpPr txBox="1">
            <a:spLocks/>
          </p:cNvSpPr>
          <p:nvPr/>
        </p:nvSpPr>
        <p:spPr>
          <a:xfrm>
            <a:off x="5422853" y="1507322"/>
            <a:ext cx="944371" cy="385218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Log File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828145-809D-7A47-1AC2-7C0C72B17D29}"/>
              </a:ext>
            </a:extLst>
          </p:cNvPr>
          <p:cNvSpPr/>
          <p:nvPr/>
        </p:nvSpPr>
        <p:spPr>
          <a:xfrm>
            <a:off x="3476727" y="2563060"/>
            <a:ext cx="583638" cy="379771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07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" grpId="0" animBg="1"/>
      <p:bldP spid="35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11700" y="50809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What is a Log Management System?</a:t>
            </a:r>
          </a:p>
        </p:txBody>
      </p:sp>
      <p:sp>
        <p:nvSpPr>
          <p:cNvPr id="11" name="Google Shape;144;p22">
            <a:extLst>
              <a:ext uri="{FF2B5EF4-FFF2-40B4-BE49-F238E27FC236}">
                <a16:creationId xmlns:a16="http://schemas.microsoft.com/office/drawing/2014/main" id="{A18CE11A-0B7B-4409-9C92-835A6A4C4DAC}"/>
              </a:ext>
            </a:extLst>
          </p:cNvPr>
          <p:cNvSpPr txBox="1">
            <a:spLocks/>
          </p:cNvSpPr>
          <p:nvPr/>
        </p:nvSpPr>
        <p:spPr>
          <a:xfrm>
            <a:off x="311700" y="603718"/>
            <a:ext cx="8594342" cy="62340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LMS is a software solution that involves gathering, processing, storing and analyzing log data from our applications.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This answer the question how to analyze Log files. 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Google Shape;144;p22">
            <a:extLst>
              <a:ext uri="{FF2B5EF4-FFF2-40B4-BE49-F238E27FC236}">
                <a16:creationId xmlns:a16="http://schemas.microsoft.com/office/drawing/2014/main" id="{A98BD57A-65B1-6517-0FB1-96BE53069F00}"/>
              </a:ext>
            </a:extLst>
          </p:cNvPr>
          <p:cNvSpPr txBox="1">
            <a:spLocks/>
          </p:cNvSpPr>
          <p:nvPr/>
        </p:nvSpPr>
        <p:spPr>
          <a:xfrm>
            <a:off x="311700" y="1190248"/>
            <a:ext cx="8684816" cy="116212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LMS helps us:</a:t>
            </a:r>
          </a:p>
          <a:p>
            <a:r>
              <a:rPr lang="en-US" sz="1200" b="0" dirty="0">
                <a:solidFill>
                  <a:srgbClr val="00B050"/>
                </a:solidFill>
              </a:rPr>
              <a:t>- Pinpointing areas of poor performance. </a:t>
            </a:r>
          </a:p>
          <a:p>
            <a:r>
              <a:rPr lang="en-US" sz="1200" b="0" dirty="0">
                <a:solidFill>
                  <a:srgbClr val="00B050"/>
                </a:solidFill>
              </a:rPr>
              <a:t>- Assessing application health and troubleshooting. </a:t>
            </a:r>
          </a:p>
          <a:p>
            <a:r>
              <a:rPr lang="en-US" sz="1200" b="0" dirty="0">
                <a:solidFill>
                  <a:srgbClr val="00B050"/>
                </a:solidFill>
              </a:rPr>
              <a:t>- Diagnosing and identifying the root cause of application installation and run-time errors.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74AFDB1-76BA-1D6D-F608-52BAE54A44DB}"/>
              </a:ext>
            </a:extLst>
          </p:cNvPr>
          <p:cNvSpPr txBox="1">
            <a:spLocks/>
          </p:cNvSpPr>
          <p:nvPr/>
        </p:nvSpPr>
        <p:spPr>
          <a:xfrm>
            <a:off x="311700" y="2167733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How to save logs in Datadog?</a:t>
            </a:r>
          </a:p>
        </p:txBody>
      </p:sp>
      <p:sp>
        <p:nvSpPr>
          <p:cNvPr id="37" name="Google Shape;144;p22">
            <a:extLst>
              <a:ext uri="{FF2B5EF4-FFF2-40B4-BE49-F238E27FC236}">
                <a16:creationId xmlns:a16="http://schemas.microsoft.com/office/drawing/2014/main" id="{81DEFF2B-2E80-515F-5C41-8ABC7BF15788}"/>
              </a:ext>
            </a:extLst>
          </p:cNvPr>
          <p:cNvSpPr txBox="1">
            <a:spLocks/>
          </p:cNvSpPr>
          <p:nvPr/>
        </p:nvSpPr>
        <p:spPr>
          <a:xfrm>
            <a:off x="274829" y="2669583"/>
            <a:ext cx="8594342" cy="62340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We use a logger object which is used to log messages for a specific system or application component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Data logging is the process of collecting and storing data over a period in order to analyze specific trends or record the data-based events/actions of a system, network or IT environment.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Google Shape;144;p22">
            <a:extLst>
              <a:ext uri="{FF2B5EF4-FFF2-40B4-BE49-F238E27FC236}">
                <a16:creationId xmlns:a16="http://schemas.microsoft.com/office/drawing/2014/main" id="{39FA35E7-445B-95F6-BE85-433DE2BBEFF4}"/>
              </a:ext>
            </a:extLst>
          </p:cNvPr>
          <p:cNvSpPr txBox="1">
            <a:spLocks/>
          </p:cNvSpPr>
          <p:nvPr/>
        </p:nvSpPr>
        <p:spPr>
          <a:xfrm>
            <a:off x="274829" y="3432347"/>
            <a:ext cx="8684816" cy="116212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For different languages Datadog offers different logger solutions.</a:t>
            </a:r>
          </a:p>
          <a:p>
            <a:r>
              <a:rPr lang="en-US" sz="1200" b="0" dirty="0">
                <a:solidFill>
                  <a:srgbClr val="00B050"/>
                </a:solidFill>
              </a:rPr>
              <a:t>.NET: </a:t>
            </a:r>
            <a:r>
              <a:rPr lang="en-US" sz="1200" b="0" dirty="0" err="1">
                <a:solidFill>
                  <a:srgbClr val="00B050"/>
                </a:solidFill>
              </a:rPr>
              <a:t>Serilog</a:t>
            </a:r>
            <a:r>
              <a:rPr lang="en-US" sz="1200" b="0" dirty="0">
                <a:solidFill>
                  <a:srgbClr val="00B050"/>
                </a:solidFill>
              </a:rPr>
              <a:t>, log4net, </a:t>
            </a:r>
            <a:r>
              <a:rPr lang="en-US" sz="1200" dirty="0" err="1">
                <a:solidFill>
                  <a:srgbClr val="7030A0"/>
                </a:solidFill>
              </a:rPr>
              <a:t>NLog</a:t>
            </a:r>
            <a:r>
              <a:rPr lang="en-US" sz="1200" b="0" dirty="0">
                <a:solidFill>
                  <a:srgbClr val="00B050"/>
                </a:solidFill>
              </a:rPr>
              <a:t> and </a:t>
            </a:r>
            <a:r>
              <a:rPr lang="en-US" sz="1200" b="0" dirty="0" err="1">
                <a:solidFill>
                  <a:srgbClr val="00B050"/>
                </a:solidFill>
              </a:rPr>
              <a:t>Microsoft.Extensions.Logging</a:t>
            </a:r>
            <a:r>
              <a:rPr lang="en-US" sz="1200" b="0" dirty="0">
                <a:solidFill>
                  <a:srgbClr val="00B050"/>
                </a:solidFill>
              </a:rPr>
              <a:t> </a:t>
            </a:r>
          </a:p>
          <a:p>
            <a:r>
              <a:rPr lang="en-US" sz="1200" b="0" dirty="0">
                <a:solidFill>
                  <a:srgbClr val="00B050"/>
                </a:solidFill>
              </a:rPr>
              <a:t>Java: Log4j,Log4j 2, </a:t>
            </a:r>
            <a:r>
              <a:rPr lang="en-US" sz="1200" b="0" dirty="0" err="1">
                <a:solidFill>
                  <a:srgbClr val="00B050"/>
                </a:solidFill>
              </a:rPr>
              <a:t>Logback</a:t>
            </a:r>
            <a:r>
              <a:rPr lang="en-US" sz="1200" b="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41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6" grpId="0"/>
      <p:bldP spid="36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250</Words>
  <Application>Microsoft Office PowerPoint</Application>
  <PresentationFormat>On-screen Show (16:9)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Raleway</vt:lpstr>
      <vt:lpstr>Source Sans Pro</vt:lpstr>
      <vt:lpstr>Arial</vt:lpstr>
      <vt:lpstr>Plum</vt:lpstr>
      <vt:lpstr>What is a Log Management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What is Datadog and why do we need it</dc:title>
  <cp:lastModifiedBy>Emin Salim</cp:lastModifiedBy>
  <cp:revision>111</cp:revision>
  <dcterms:modified xsi:type="dcterms:W3CDTF">2022-05-12T14:08:30Z</dcterms:modified>
</cp:coreProperties>
</file>