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6DCA5-8E6D-4CBC-B508-9F380DB16B15}" type="datetimeFigureOut">
              <a:rPr lang="en-US" smtClean="0"/>
              <a:t>29-Jun-23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6C6C1-DE54-43DF-97A9-3E9CB80B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6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3F3-32AA-48AD-9540-6763F80012B8}" type="datetime1">
              <a:rPr lang="en-US" smtClean="0"/>
              <a:t>29-Jun-23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81F3-FA1C-4678-A5F6-918B08299839}" type="datetime1">
              <a:rPr lang="en-US" smtClean="0"/>
              <a:t>29-Jun-23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EF02-9EAB-4577-8FAF-C6870AB1F894}" type="datetime1">
              <a:rPr lang="en-US" smtClean="0"/>
              <a:t>29-Jun-23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5E55-ABCA-4E3C-9941-BF8E9FC6D9B8}" type="datetime1">
              <a:rPr lang="en-US" smtClean="0"/>
              <a:t>29-Jun-23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34E1-BD92-4F35-AB69-BF8C4ADEEF56}" type="datetime1">
              <a:rPr lang="en-US" smtClean="0"/>
              <a:t>29-Jun-23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6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E37-16B4-4EA6-9925-357F883A0A55}" type="datetime1">
              <a:rPr lang="en-US" smtClean="0"/>
              <a:t>29-Jun-23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EB2B-286A-45BC-9953-B5DF063DD154}" type="datetime1">
              <a:rPr lang="en-US" smtClean="0"/>
              <a:t>29-Jun-23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805-9B12-4732-8D2A-54229C8EEC7B}" type="datetime1">
              <a:rPr lang="en-US" smtClean="0"/>
              <a:t>29-Jun-23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F6D6-B90E-45F3-B098-480C8EADE700}" type="datetime1">
              <a:rPr lang="en-US" smtClean="0"/>
              <a:t>29-Jun-23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7E87-3E19-46B7-82BB-4B237E6483A0}" type="datetime1">
              <a:rPr lang="en-US" smtClean="0"/>
              <a:t>29-Jun-23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B112-5761-40C8-B402-481A6264317A}" type="datetime1">
              <a:rPr lang="en-US" smtClean="0"/>
              <a:t>29-Jun-23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4A43-7279-4AD9-A5CC-8301E123E8C6}" type="datetime1">
              <a:rPr lang="en-US" smtClean="0"/>
              <a:t>29-Jun-23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B7F3-DBFD-4ACE-811F-A30C4219D5DC}" type="datetime1">
              <a:rPr lang="en-US" smtClean="0"/>
              <a:t>29-Jun-23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826361-A2E3-4F36-8FD1-FBD6C2BE6A17}" type="datetime1">
              <a:rPr lang="en-US" smtClean="0"/>
              <a:t>29-Jun-23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0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Wash Machines Live Monitoring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25CA8ED-ABFF-4C62-8702-9E6824684401}" type="datetime1">
              <a:rPr lang="en-US" smtClean="0"/>
              <a:t>29-Jun-23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11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  <p:sldLayoutId id="2147484438" r:id="rId12"/>
    <p:sldLayoutId id="2147484439" r:id="rId13"/>
    <p:sldLayoutId id="2147484440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srk" TargetMode="External"/><Relationship Id="rId2" Type="http://schemas.openxmlformats.org/officeDocument/2006/relationships/hyperlink" Target="mailto:nrekkas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tevpla" TargetMode="External"/><Relationship Id="rId4" Type="http://schemas.openxmlformats.org/officeDocument/2006/relationships/hyperlink" Target="mailto:s.plastras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pla/wash_machines_monitoring_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9948-9100-0395-4398-6D01131F8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Wash Machines Live Monitoring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B45D6-DFD0-3ABA-AF16-0D316793F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578" y="5481840"/>
            <a:ext cx="9788871" cy="43497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 for the Students of University of the Aegean to the students!</a:t>
            </a:r>
          </a:p>
          <a:p>
            <a:endParaRPr lang="en-US" b="1" i="1" dirty="0"/>
          </a:p>
        </p:txBody>
      </p:sp>
      <p:pic>
        <p:nvPicPr>
          <p:cNvPr id="8" name="Picture 7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B8846FED-F637-DAEF-587C-54AEF1FFD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5062592"/>
            <a:ext cx="1508291" cy="170844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1E521-1A27-F312-87F6-A26631801021}"/>
              </a:ext>
            </a:extLst>
          </p:cNvPr>
          <p:cNvSpPr txBox="1">
            <a:spLocks/>
          </p:cNvSpPr>
          <p:nvPr/>
        </p:nvSpPr>
        <p:spPr>
          <a:xfrm>
            <a:off x="2243577" y="5916814"/>
            <a:ext cx="9788871" cy="85422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University</a:t>
            </a:r>
            <a:r>
              <a:rPr lang="en-US" b="1" i="1" dirty="0"/>
              <a:t> </a:t>
            </a:r>
            <a:r>
              <a:rPr lang="en-US" b="1" dirty="0"/>
              <a:t>of</a:t>
            </a:r>
            <a:r>
              <a:rPr lang="en-US" b="1" i="1" dirty="0"/>
              <a:t> </a:t>
            </a:r>
            <a:r>
              <a:rPr lang="en-US" b="1" dirty="0"/>
              <a:t>the</a:t>
            </a:r>
            <a:r>
              <a:rPr lang="en-US" b="1" i="1" dirty="0"/>
              <a:t> </a:t>
            </a:r>
            <a:r>
              <a:rPr lang="en-US" b="1" dirty="0"/>
              <a:t>Aegean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Dept. of ICSD, Mathematics and Statistics – Samos University Region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0516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38E8-D642-BD3D-5043-1988DE71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805C-485A-D2DB-F83B-301DBF22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5470"/>
          </a:xfrm>
        </p:spPr>
        <p:txBody>
          <a:bodyPr>
            <a:normAutofit/>
          </a:bodyPr>
          <a:lstStyle/>
          <a:p>
            <a:r>
              <a:rPr lang="en-US" dirty="0"/>
              <a:t>Nikos </a:t>
            </a:r>
            <a:r>
              <a:rPr lang="en-US" dirty="0" err="1"/>
              <a:t>Rekkas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nrekkas@gmail.com</a:t>
            </a:r>
            <a:endParaRPr lang="en-US" dirty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https://github.com/nikosrk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Vasilis </a:t>
            </a:r>
            <a:r>
              <a:rPr lang="en-US" dirty="0" err="1"/>
              <a:t>Katirtzoglou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Stefanos Plastras</a:t>
            </a:r>
          </a:p>
          <a:p>
            <a:pPr lvl="1"/>
            <a:r>
              <a:rPr lang="en-US" dirty="0">
                <a:hlinkClick r:id="rId4"/>
              </a:rPr>
              <a:t>s.plastras@gmail.com</a:t>
            </a:r>
            <a:endParaRPr lang="en-US" dirty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https://github.com/stevpla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0C71-A6B9-838C-FE3B-EC67AAAA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9E7-B783-4FA9-A7B0-305C12EA00CD}" type="datetime1">
              <a:rPr lang="en-US" smtClean="0"/>
              <a:t>29-Jun-23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81E2-1E72-5E43-6EBE-85612808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8165-91EC-EA0F-3FBC-F7D65BF7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08F6-B1A5-787D-8166-63EA54B4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Nikos </a:t>
            </a:r>
            <a:r>
              <a:rPr lang="en-US" b="1" dirty="0" err="1"/>
              <a:t>Rekkas</a:t>
            </a:r>
            <a:r>
              <a:rPr lang="en-US" dirty="0"/>
              <a:t>, </a:t>
            </a:r>
            <a:r>
              <a:rPr lang="en-US" b="1" dirty="0"/>
              <a:t>Vasilis </a:t>
            </a:r>
            <a:r>
              <a:rPr lang="en-US" b="1" dirty="0" err="1"/>
              <a:t>Katirtzoglou</a:t>
            </a:r>
            <a:r>
              <a:rPr lang="en-US" dirty="0"/>
              <a:t> and </a:t>
            </a:r>
            <a:r>
              <a:rPr lang="en-US" b="1" dirty="0"/>
              <a:t>Stefanos Plastras</a:t>
            </a:r>
            <a:r>
              <a:rPr lang="en-US" dirty="0"/>
              <a:t>, alumni of University of the Aegean, ICSD Dept.</a:t>
            </a:r>
          </a:p>
          <a:p>
            <a:r>
              <a:rPr lang="en-US" dirty="0"/>
              <a:t>Software Developers mainly with passion, time and motivation to design and implement this idea from a concept to a reality!</a:t>
            </a:r>
          </a:p>
          <a:p>
            <a:r>
              <a:rPr lang="en-US" b="1" dirty="0"/>
              <a:t>Nikos</a:t>
            </a:r>
            <a:r>
              <a:rPr lang="en-US" dirty="0"/>
              <a:t> mainly involved in the hardware designing and implementation, </a:t>
            </a:r>
            <a:r>
              <a:rPr lang="en-US" b="1" dirty="0"/>
              <a:t>Vasilis</a:t>
            </a:r>
            <a:r>
              <a:rPr lang="en-US" dirty="0"/>
              <a:t> installed the hardware in the field of wash machines and tested the application while </a:t>
            </a:r>
            <a:r>
              <a:rPr lang="en-US" b="1" dirty="0"/>
              <a:t>Stefanos</a:t>
            </a:r>
            <a:r>
              <a:rPr lang="en-US" dirty="0"/>
              <a:t> developed the back/front-end software needed to run the application.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B9C7-BE24-6B03-F858-9145A846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8DE-CDCA-444C-8ADA-0D506E1AE9BA}" type="datetime1">
              <a:rPr lang="en-US" smtClean="0"/>
              <a:t>29-Jun-23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0442-4338-C7A0-6759-8BA4AF72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5234-685A-7C1D-D1C0-CC64D90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all started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0807-6240-D552-D209-2F0DD1BD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16105"/>
            <a:ext cx="10554574" cy="2862505"/>
          </a:xfrm>
        </p:spPr>
        <p:txBody>
          <a:bodyPr/>
          <a:lstStyle/>
          <a:p>
            <a:r>
              <a:rPr lang="en-US" dirty="0"/>
              <a:t>Back to February of 2023 in Neo </a:t>
            </a:r>
            <a:r>
              <a:rPr lang="en-US" dirty="0" err="1"/>
              <a:t>Karlovasi</a:t>
            </a:r>
            <a:r>
              <a:rPr lang="en-US" dirty="0"/>
              <a:t>, Samos. Came from on-site contact and discussion regarding the live monitoring of wash machines for the local students rooms.</a:t>
            </a:r>
          </a:p>
          <a:p>
            <a:r>
              <a:rPr lang="en-US" dirty="0"/>
              <a:t>Project design and implementation started on March of 2023 and completed on June 2023. On 28</a:t>
            </a:r>
            <a:r>
              <a:rPr lang="en-US" baseline="30000" dirty="0"/>
              <a:t>th</a:t>
            </a:r>
            <a:r>
              <a:rPr lang="en-US" dirty="0"/>
              <a:t> June, the first </a:t>
            </a:r>
            <a:r>
              <a:rPr lang="en-US" b="1" dirty="0"/>
              <a:t>public release (v1.0.0)</a:t>
            </a:r>
            <a:r>
              <a:rPr lang="en-US" dirty="0"/>
              <a:t> was ready (GitHub repo)!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67EE4-CF81-FCFE-F757-DBCBC8CF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4326-EF55-452B-B22E-27EE7A736765}" type="datetime1">
              <a:rPr lang="en-US" smtClean="0"/>
              <a:t>29-Jun-23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72D0-71E1-CE30-E5AE-8DD56117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7E6-BD9B-DEF9-6BE8-56DA87EA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FE09-AFA0-2446-728D-BD959F76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38167"/>
            <a:ext cx="10554574" cy="4268320"/>
          </a:xfrm>
        </p:spPr>
        <p:txBody>
          <a:bodyPr>
            <a:normAutofit/>
          </a:bodyPr>
          <a:lstStyle/>
          <a:p>
            <a:r>
              <a:rPr lang="en-US" dirty="0"/>
              <a:t>We want to:</a:t>
            </a:r>
          </a:p>
          <a:p>
            <a:pPr lvl="1"/>
            <a:r>
              <a:rPr lang="en-US" dirty="0"/>
              <a:t>View in </a:t>
            </a:r>
            <a:r>
              <a:rPr lang="en-US" b="1" dirty="0"/>
              <a:t>Web</a:t>
            </a:r>
            <a:r>
              <a:rPr lang="en-US" dirty="0"/>
              <a:t>, the wash machines states</a:t>
            </a:r>
          </a:p>
          <a:p>
            <a:pPr lvl="1"/>
            <a:endParaRPr lang="en-US" dirty="0"/>
          </a:p>
          <a:p>
            <a:r>
              <a:rPr lang="en-US" dirty="0"/>
              <a:t>Our goal:</a:t>
            </a:r>
          </a:p>
          <a:p>
            <a:pPr lvl="1"/>
            <a:r>
              <a:rPr lang="en-US" dirty="0"/>
              <a:t>Develop entire data pipeline system</a:t>
            </a:r>
          </a:p>
          <a:p>
            <a:pPr lvl="1"/>
            <a:r>
              <a:rPr lang="en-US" dirty="0"/>
              <a:t>Create Web service offering this functionality</a:t>
            </a:r>
          </a:p>
          <a:p>
            <a:pPr lvl="1"/>
            <a:r>
              <a:rPr lang="en-US" dirty="0"/>
              <a:t>Making it public through local network</a:t>
            </a:r>
          </a:p>
          <a:p>
            <a:pPr lvl="1"/>
            <a:r>
              <a:rPr lang="en-US" dirty="0"/>
              <a:t>Promoting </a:t>
            </a:r>
            <a:r>
              <a:rPr lang="en-US" b="1" dirty="0">
                <a:solidFill>
                  <a:srgbClr val="FFC000"/>
                </a:solidFill>
              </a:rPr>
              <a:t>open-source</a:t>
            </a:r>
            <a:r>
              <a:rPr lang="en-US" dirty="0"/>
              <a:t> project</a:t>
            </a:r>
          </a:p>
          <a:p>
            <a:pPr lvl="1"/>
            <a:endParaRPr lang="en-US" dirty="0"/>
          </a:p>
          <a:p>
            <a:r>
              <a:rPr lang="en-US" dirty="0"/>
              <a:t>Project place</a:t>
            </a:r>
          </a:p>
          <a:p>
            <a:pPr lvl="1"/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https://github.com/stevpla/wash_machines_monitoring_project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9030-E444-15C8-0E16-0385BE35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489-F705-4C3C-B765-BFBF372505D7}" type="datetime1">
              <a:rPr lang="en-US" smtClean="0"/>
              <a:t>29-Jun-23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E9A2-1179-EF0C-BC46-09C257F7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A039-A815-D759-8E05-BF9DAA35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07EE-0D1D-7B1A-C740-7BD92EED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combines technologies such as ESP32, Raspberry Pi 3 Model b+, Python 3.10, MQTT, JavaScript, HTML, CSS, CPP</a:t>
            </a:r>
          </a:p>
          <a:p>
            <a:r>
              <a:rPr lang="en-US" dirty="0"/>
              <a:t>In general, there are 4 layers</a:t>
            </a:r>
          </a:p>
          <a:p>
            <a:pPr lvl="1"/>
            <a:r>
              <a:rPr lang="en-US" b="1" dirty="0"/>
              <a:t>Data Producer </a:t>
            </a:r>
            <a:r>
              <a:rPr lang="en-US" dirty="0"/>
              <a:t>(ESP32)</a:t>
            </a:r>
          </a:p>
          <a:p>
            <a:pPr lvl="1"/>
            <a:r>
              <a:rPr lang="en-US" b="1" dirty="0"/>
              <a:t>Data Broker </a:t>
            </a:r>
            <a:r>
              <a:rPr lang="en-US" dirty="0"/>
              <a:t>(Raspberry Pi )</a:t>
            </a:r>
          </a:p>
          <a:p>
            <a:pPr lvl="1"/>
            <a:r>
              <a:rPr lang="en-US" b="1" dirty="0"/>
              <a:t>Data Consumer </a:t>
            </a:r>
            <a:r>
              <a:rPr lang="en-US" dirty="0"/>
              <a:t>(Raspberry Pi )</a:t>
            </a:r>
          </a:p>
          <a:p>
            <a:pPr lvl="1"/>
            <a:r>
              <a:rPr lang="en-US" b="1" dirty="0"/>
              <a:t>Web Service </a:t>
            </a:r>
            <a:r>
              <a:rPr lang="en-US" dirty="0"/>
              <a:t>(Raspberry Pi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0F5C-51AC-BFB3-1EE8-7C04C6D0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EB4-3D00-42FC-95C6-C70CB95720C4}" type="datetime1">
              <a:rPr lang="en-US" smtClean="0"/>
              <a:t>29-Jun-23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170-AC64-F674-C190-89C67871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42EA-2450-AA89-8AEF-191996D0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75A7CA50-604E-29E5-1BFD-713B93CBE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7820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95098-8988-E9F6-ABC6-50B1F6BBB6A3}"/>
              </a:ext>
            </a:extLst>
          </p:cNvPr>
          <p:cNvSpPr txBox="1"/>
          <p:nvPr/>
        </p:nvSpPr>
        <p:spPr>
          <a:xfrm>
            <a:off x="83379" y="114945"/>
            <a:ext cx="257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Architectural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7E55-03FA-37F3-F117-4760C2BA8071}"/>
              </a:ext>
            </a:extLst>
          </p:cNvPr>
          <p:cNvSpPr txBox="1"/>
          <p:nvPr/>
        </p:nvSpPr>
        <p:spPr>
          <a:xfrm>
            <a:off x="83379" y="2126082"/>
            <a:ext cx="222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Data 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2008A-EDEB-583A-F502-A94206227A28}"/>
              </a:ext>
            </a:extLst>
          </p:cNvPr>
          <p:cNvSpPr txBox="1"/>
          <p:nvPr/>
        </p:nvSpPr>
        <p:spPr>
          <a:xfrm>
            <a:off x="4863625" y="2529680"/>
            <a:ext cx="246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Data Transmission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F48C8-207E-A1E0-43DC-5C70DAE3FE1F}"/>
              </a:ext>
            </a:extLst>
          </p:cNvPr>
          <p:cNvSpPr txBox="1"/>
          <p:nvPr/>
        </p:nvSpPr>
        <p:spPr>
          <a:xfrm>
            <a:off x="7328373" y="1864825"/>
            <a:ext cx="269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Data Consumption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93F8-B2CE-7596-0C18-5370D96A7614}"/>
              </a:ext>
            </a:extLst>
          </p:cNvPr>
          <p:cNvSpPr txBox="1"/>
          <p:nvPr/>
        </p:nvSpPr>
        <p:spPr>
          <a:xfrm>
            <a:off x="9968733" y="1864825"/>
            <a:ext cx="228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045AFEB-CACC-8306-2FDD-55F11008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D59C-3995-4985-B1F6-F0760A94EC9E}" type="datetime1">
              <a:rPr lang="en-US" smtClean="0"/>
              <a:t>29-Jun-23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46B1B05-1E7D-03CE-3B07-3BDE9539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9800" y="6161187"/>
            <a:ext cx="1062155" cy="490599"/>
          </a:xfrm>
        </p:spPr>
        <p:txBody>
          <a:bodyPr/>
          <a:lstStyle/>
          <a:p>
            <a:fld id="{DB48B2AB-3808-49D7-8A5E-478590DD98C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5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3689-DA66-030B-E147-E649DE68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Producer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FBE70B-9BB1-22F8-FC77-0672684B7590}"/>
              </a:ext>
            </a:extLst>
          </p:cNvPr>
          <p:cNvSpPr txBox="1">
            <a:spLocks/>
          </p:cNvSpPr>
          <p:nvPr/>
        </p:nvSpPr>
        <p:spPr>
          <a:xfrm>
            <a:off x="818714" y="2413000"/>
            <a:ext cx="5277286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ESP32-MCU act as Data Producer</a:t>
            </a:r>
          </a:p>
          <a:p>
            <a:pPr lvl="1"/>
            <a:r>
              <a:rPr lang="en-US" dirty="0"/>
              <a:t>MQTT Data Producer</a:t>
            </a:r>
          </a:p>
          <a:p>
            <a:pPr lvl="1"/>
            <a:r>
              <a:rPr lang="en-US" dirty="0"/>
              <a:t>Transmits data through Wi-Fi</a:t>
            </a:r>
          </a:p>
          <a:p>
            <a:pPr lvl="1"/>
            <a:r>
              <a:rPr lang="en-US" dirty="0"/>
              <a:t>Collects data through 030 AC Sensors (x2)</a:t>
            </a:r>
          </a:p>
          <a:p>
            <a:pPr lvl="1"/>
            <a:r>
              <a:rPr lang="en-US" dirty="0"/>
              <a:t>Firmware based on custom CPP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6F188E-0B3F-C6C4-C456-35A8E798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0521"/>
            <a:ext cx="2677731" cy="44443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Content Placeholder 7" descr="A picture containing cable, electronics, text, data transfer cable&#10;&#10;Description automatically generated">
            <a:extLst>
              <a:ext uri="{FF2B5EF4-FFF2-40B4-BE49-F238E27FC236}">
                <a16:creationId xmlns:a16="http://schemas.microsoft.com/office/drawing/2014/main" id="{17039D9A-A3E4-1432-342F-E52739F55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3" y="5367355"/>
            <a:ext cx="1630053" cy="12225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9653-07D8-8CD4-E49F-C21777D0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CFEA063-53A4-418B-9023-8225BD71E7FB}" type="datetime1">
              <a:rPr lang="en-US" smtClean="0"/>
              <a:pPr defTabSz="914400">
                <a:spcAft>
                  <a:spcPts val="600"/>
                </a:spcAft>
              </a:pPr>
              <a:t>29-Jun-23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5967-2518-ED62-DB40-08667D52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48B2AB-3808-49D7-8A5E-478590DD98C6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Picture 9" descr="A picture containing text, screenshot, electronics, software&#10;&#10;Description automatically generated">
            <a:extLst>
              <a:ext uri="{FF2B5EF4-FFF2-40B4-BE49-F238E27FC236}">
                <a16:creationId xmlns:a16="http://schemas.microsoft.com/office/drawing/2014/main" id="{38B90FF7-7BE2-B5EE-9119-28566ECFB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27" y="4465864"/>
            <a:ext cx="2597015" cy="15127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A5C1C3-CAAE-F393-2D6C-2791249DB52F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>
            <a:off x="436748" y="5011115"/>
            <a:ext cx="1349475" cy="585544"/>
          </a:xfrm>
          <a:prstGeom prst="bentConnector4">
            <a:avLst>
              <a:gd name="adj1" fmla="val 1942"/>
              <a:gd name="adj2" fmla="val 13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0DCE0-AE6B-B41F-AF86-63B4003ABCFC}"/>
              </a:ext>
            </a:extLst>
          </p:cNvPr>
          <p:cNvCxnSpPr/>
          <p:nvPr/>
        </p:nvCxnSpPr>
        <p:spPr>
          <a:xfrm>
            <a:off x="4826435" y="5029200"/>
            <a:ext cx="126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41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2F3A-E0CB-4447-A3C7-57B8327F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Broker-Consumer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8CE458-8BAB-3EC5-2589-AFA4DA0330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 3 act as Data Broker-Consumer</a:t>
            </a:r>
          </a:p>
          <a:p>
            <a:pPr lvl="1"/>
            <a:r>
              <a:rPr lang="en-US" dirty="0"/>
              <a:t>Raspbian OS</a:t>
            </a:r>
          </a:p>
          <a:p>
            <a:pPr lvl="1"/>
            <a:r>
              <a:rPr lang="en-US" dirty="0"/>
              <a:t>MQTT Broker</a:t>
            </a:r>
          </a:p>
          <a:p>
            <a:pPr lvl="1"/>
            <a:r>
              <a:rPr lang="en-US" dirty="0"/>
              <a:t>MQTT Consumer (Subscribes to the topics)</a:t>
            </a:r>
          </a:p>
          <a:p>
            <a:pPr lvl="1"/>
            <a:r>
              <a:rPr lang="en-US" dirty="0"/>
              <a:t>Python Service for data consuming, providing web interface (</a:t>
            </a:r>
            <a:r>
              <a:rPr lang="en-US" dirty="0" err="1"/>
              <a:t>flask_mqtt</a:t>
            </a:r>
            <a:r>
              <a:rPr lang="en-US" dirty="0"/>
              <a:t>)</a:t>
            </a:r>
          </a:p>
        </p:txBody>
      </p:sp>
      <p:pic>
        <p:nvPicPr>
          <p:cNvPr id="10" name="Picture 9" descr="A picture containing electronics, electronic component, circuit component, passive circuit component&#10;&#10;Description automatically generated">
            <a:extLst>
              <a:ext uri="{FF2B5EF4-FFF2-40B4-BE49-F238E27FC236}">
                <a16:creationId xmlns:a16="http://schemas.microsoft.com/office/drawing/2014/main" id="{29374C15-5A62-8738-5F60-04EFB986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58" y="2315029"/>
            <a:ext cx="1775873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732C-5C76-829E-DC7A-8E3FACB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66EB2B-286A-45BC-9953-B5DF063DD154}" type="datetime1">
              <a:rPr lang="en-US" smtClean="0"/>
              <a:pPr>
                <a:spcAft>
                  <a:spcPts val="600"/>
                </a:spcAft>
              </a:pPr>
              <a:t>29-Jun-23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CC598-9E15-91C7-1DBF-EF52619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48B2AB-3808-49D7-8A5E-478590DD98C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2" name="Picture 11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D78FD3F-00D5-757F-3414-DA48061D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24" y="5311962"/>
            <a:ext cx="4401950" cy="12078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2544D3A-2AE2-3199-45BC-F53DC43FEAE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45079" y="4955721"/>
            <a:ext cx="2449945" cy="960167"/>
          </a:xfrm>
          <a:prstGeom prst="bentConnector3">
            <a:avLst>
              <a:gd name="adj1" fmla="val 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5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DB80-0F08-1741-D1F0-21A5119A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Concept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102C-228C-C1E7-E2D9-D2FF335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EB2B-286A-45BC-9953-B5DF063DD154}" type="datetime1">
              <a:rPr lang="en-US" smtClean="0"/>
              <a:t>29-Jun-23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B5272-CACA-674E-BBC7-E983983A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2DBBB7-FAD6-A017-C4CB-5CC1DA3D1533}"/>
              </a:ext>
            </a:extLst>
          </p:cNvPr>
          <p:cNvSpPr/>
          <p:nvPr/>
        </p:nvSpPr>
        <p:spPr>
          <a:xfrm>
            <a:off x="760454" y="2446066"/>
            <a:ext cx="2634586" cy="4207826"/>
          </a:xfrm>
          <a:prstGeom prst="roundRect">
            <a:avLst/>
          </a:prstGeom>
          <a:solidFill>
            <a:schemeClr val="tx1"/>
          </a:solidFill>
          <a:ln w="349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BD7830-1B3F-E1ED-57CF-6A1BCEB074F6}"/>
              </a:ext>
            </a:extLst>
          </p:cNvPr>
          <p:cNvSpPr/>
          <p:nvPr/>
        </p:nvSpPr>
        <p:spPr>
          <a:xfrm>
            <a:off x="7350578" y="2446066"/>
            <a:ext cx="2634586" cy="3595296"/>
          </a:xfrm>
          <a:prstGeom prst="roundRect">
            <a:avLst/>
          </a:prstGeom>
          <a:solidFill>
            <a:schemeClr val="tx1"/>
          </a:solidFill>
          <a:ln w="349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s, electronic component, circuit component, passive circuit component&#10;&#10;Description automatically generated">
            <a:extLst>
              <a:ext uri="{FF2B5EF4-FFF2-40B4-BE49-F238E27FC236}">
                <a16:creationId xmlns:a16="http://schemas.microsoft.com/office/drawing/2014/main" id="{064D7DCC-21C9-DE06-CEE5-CDC8D6ACA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85" y="4739822"/>
            <a:ext cx="1775873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0" name="Picture 9" descr="A picture containing text, clipart, graphic design, design&#10;&#10;Description automatically generated">
            <a:extLst>
              <a:ext uri="{FF2B5EF4-FFF2-40B4-BE49-F238E27FC236}">
                <a16:creationId xmlns:a16="http://schemas.microsoft.com/office/drawing/2014/main" id="{8F1EF72C-7A32-B4E0-EE7E-E9D005EA6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85" y="3742688"/>
            <a:ext cx="1755321" cy="109398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184C3B-0A65-3ED2-1960-7AC312654B28}"/>
              </a:ext>
            </a:extLst>
          </p:cNvPr>
          <p:cNvSpPr/>
          <p:nvPr/>
        </p:nvSpPr>
        <p:spPr>
          <a:xfrm>
            <a:off x="1285330" y="3010443"/>
            <a:ext cx="1755321" cy="380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b="1" dirty="0"/>
              <a:t>GET</a:t>
            </a:r>
            <a:r>
              <a:rPr lang="en-US" dirty="0"/>
              <a:t> API</a:t>
            </a:r>
          </a:p>
        </p:txBody>
      </p:sp>
      <p:pic>
        <p:nvPicPr>
          <p:cNvPr id="13" name="Picture 12" descr="A logo of a google chrome&#10;&#10;Description automatically generated with low confidence">
            <a:extLst>
              <a:ext uri="{FF2B5EF4-FFF2-40B4-BE49-F238E27FC236}">
                <a16:creationId xmlns:a16="http://schemas.microsoft.com/office/drawing/2014/main" id="{D552180A-B5E1-55B4-0608-95FA45938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62" y="5305118"/>
            <a:ext cx="617152" cy="619216"/>
          </a:xfrm>
          <a:prstGeom prst="rect">
            <a:avLst/>
          </a:prstGeom>
        </p:spPr>
      </p:pic>
      <p:pic>
        <p:nvPicPr>
          <p:cNvPr id="15" name="Picture 14" descr="A blue and green logo&#10;&#10;Description automatically generated with low confidence">
            <a:extLst>
              <a:ext uri="{FF2B5EF4-FFF2-40B4-BE49-F238E27FC236}">
                <a16:creationId xmlns:a16="http://schemas.microsoft.com/office/drawing/2014/main" id="{B90D864E-C2E3-CAE9-1A35-1F32B454D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18" y="5317568"/>
            <a:ext cx="852751" cy="639563"/>
          </a:xfrm>
          <a:prstGeom prst="rect">
            <a:avLst/>
          </a:prstGeom>
        </p:spPr>
      </p:pic>
      <p:pic>
        <p:nvPicPr>
          <p:cNvPr id="17" name="Picture 16" descr="A picture containing graphics, creativity, clipart, colorfulness&#10;&#10;Description automatically generated">
            <a:extLst>
              <a:ext uri="{FF2B5EF4-FFF2-40B4-BE49-F238E27FC236}">
                <a16:creationId xmlns:a16="http://schemas.microsoft.com/office/drawing/2014/main" id="{72C6D4C9-910C-6345-8D2D-36F698E02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28" y="5136311"/>
            <a:ext cx="806226" cy="8465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B2D8BF-13F1-B7DB-6944-AA082A119876}"/>
              </a:ext>
            </a:extLst>
          </p:cNvPr>
          <p:cNvCxnSpPr/>
          <p:nvPr/>
        </p:nvCxnSpPr>
        <p:spPr>
          <a:xfrm>
            <a:off x="7399690" y="5136311"/>
            <a:ext cx="2585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text, font, symbol, number&#10;&#10;Description automatically generated">
            <a:extLst>
              <a:ext uri="{FF2B5EF4-FFF2-40B4-BE49-F238E27FC236}">
                <a16:creationId xmlns:a16="http://schemas.microsoft.com/office/drawing/2014/main" id="{2F53A16B-B39B-0412-A22E-CECBC6E53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62" y="2608770"/>
            <a:ext cx="640873" cy="69127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C439AD-E1A5-D4E9-E489-21CF31571F0C}"/>
              </a:ext>
            </a:extLst>
          </p:cNvPr>
          <p:cNvSpPr/>
          <p:nvPr/>
        </p:nvSpPr>
        <p:spPr>
          <a:xfrm>
            <a:off x="7609758" y="2960138"/>
            <a:ext cx="1513192" cy="380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 GET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5D07EC-752A-1C92-4F0E-82B08D797679}"/>
              </a:ext>
            </a:extLst>
          </p:cNvPr>
          <p:cNvCxnSpPr>
            <a:cxnSpLocks/>
          </p:cNvCxnSpPr>
          <p:nvPr/>
        </p:nvCxnSpPr>
        <p:spPr>
          <a:xfrm flipV="1">
            <a:off x="3195965" y="3150287"/>
            <a:ext cx="4364163" cy="17552"/>
          </a:xfrm>
          <a:prstGeom prst="line">
            <a:avLst/>
          </a:prstGeom>
          <a:ln w="22225">
            <a:solidFill>
              <a:schemeClr val="accent3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D25F73-13A8-2285-BEDF-6706D21A40F2}"/>
              </a:ext>
            </a:extLst>
          </p:cNvPr>
          <p:cNvSpPr/>
          <p:nvPr/>
        </p:nvSpPr>
        <p:spPr>
          <a:xfrm>
            <a:off x="7485965" y="3468854"/>
            <a:ext cx="2319585" cy="15832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Retrieve wash machines states and timestamp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chemeClr val="bg1"/>
                </a:solidFill>
              </a:rPr>
              <a:t>mqtt_subscribe</a:t>
            </a:r>
            <a:endParaRPr lang="en-US" sz="1400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Implement control logic as back-end</a:t>
            </a:r>
            <a:r>
              <a:rPr lang="en-US" sz="1400" dirty="0"/>
              <a:t> GET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FD2A2-B2EC-84D9-4C23-6F054CE9E6E2}"/>
              </a:ext>
            </a:extLst>
          </p:cNvPr>
          <p:cNvSpPr txBox="1"/>
          <p:nvPr/>
        </p:nvSpPr>
        <p:spPr>
          <a:xfrm>
            <a:off x="1162785" y="2071237"/>
            <a:ext cx="131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Back-End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19A742-1D5B-D4EE-6C58-099D967DB05E}"/>
              </a:ext>
            </a:extLst>
          </p:cNvPr>
          <p:cNvSpPr txBox="1"/>
          <p:nvPr/>
        </p:nvSpPr>
        <p:spPr>
          <a:xfrm>
            <a:off x="7938193" y="1992331"/>
            <a:ext cx="131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548158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334</TotalTime>
  <Words>450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Quotable</vt:lpstr>
      <vt:lpstr>Wash Machines Live Monitoring Service</vt:lpstr>
      <vt:lpstr>Who we are ?</vt:lpstr>
      <vt:lpstr>When it all started ?</vt:lpstr>
      <vt:lpstr>Main Idea</vt:lpstr>
      <vt:lpstr>Application</vt:lpstr>
      <vt:lpstr>PowerPoint Presentation</vt:lpstr>
      <vt:lpstr>Data Producer</vt:lpstr>
      <vt:lpstr>Data Broker-Consumer</vt:lpstr>
      <vt:lpstr>Front-End Concept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 Machines Live Monitoring Service</dc:title>
  <dc:creator>Plastras Stefanos</dc:creator>
  <cp:lastModifiedBy>Plastras Stefanos</cp:lastModifiedBy>
  <cp:revision>8</cp:revision>
  <dcterms:created xsi:type="dcterms:W3CDTF">2023-06-28T12:16:22Z</dcterms:created>
  <dcterms:modified xsi:type="dcterms:W3CDTF">2023-06-29T06:59:21Z</dcterms:modified>
</cp:coreProperties>
</file>