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6138-2027-4B71-89DA-A496DDC855FC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5EE2-C7EE-49CE-BB82-A052760C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modeling of flu vaccination status for Michigan residents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655762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By</a:t>
            </a:r>
            <a:r>
              <a:rPr lang="en-US" dirty="0" smtClean="0"/>
              <a:t>: </a:t>
            </a:r>
            <a:r>
              <a:rPr lang="en-US" dirty="0" err="1" smtClean="0"/>
              <a:t>stewarjr</a:t>
            </a:r>
            <a:endParaRPr lang="en-US" dirty="0" smtClean="0"/>
          </a:p>
          <a:p>
            <a:r>
              <a:rPr lang="en-US" dirty="0" smtClean="0"/>
              <a:t>December </a:t>
            </a:r>
            <a:r>
              <a:rPr lang="en-US" dirty="0" smtClean="0"/>
              <a:t>1, 2014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get an influenza vaccination?</a:t>
            </a:r>
          </a:p>
          <a:p>
            <a:pPr lvl="1"/>
            <a:r>
              <a:rPr lang="en-US" dirty="0" smtClean="0"/>
              <a:t>In U.S. for past 31 flu seasons, deaths ranged from 3,000 – 49,000 people</a:t>
            </a:r>
          </a:p>
          <a:p>
            <a:pPr lvl="2"/>
            <a:r>
              <a:rPr lang="en-US" dirty="0" smtClean="0"/>
              <a:t>90% of people were age 65 or older</a:t>
            </a:r>
          </a:p>
          <a:p>
            <a:pPr lvl="1"/>
            <a:r>
              <a:rPr lang="en-US" dirty="0" smtClean="0"/>
              <a:t>More people vaccinated reduces the spread of influenza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99" y="3798277"/>
            <a:ext cx="3081778" cy="2738144"/>
          </a:xfrm>
          <a:prstGeom prst="rect">
            <a:avLst/>
          </a:prstGeom>
        </p:spPr>
      </p:pic>
      <p:pic>
        <p:nvPicPr>
          <p:cNvPr id="1026" name="Picture 2" descr="http://goodpartsmedia.com/system/posts/000/139/851/139851/original_11871_lores.jpg?14128834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88" y="3638586"/>
            <a:ext cx="45720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Predict if an individual will vaccinate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BRFSS data from CDC, predict FLUSHOT6*</a:t>
            </a:r>
          </a:p>
          <a:p>
            <a:pPr lvl="1"/>
            <a:r>
              <a:rPr lang="en-US" dirty="0" smtClean="0"/>
              <a:t>Observational study: lack of imposed treatment</a:t>
            </a:r>
          </a:p>
          <a:p>
            <a:pPr lvl="1"/>
            <a:r>
              <a:rPr lang="en-US" dirty="0" smtClean="0"/>
              <a:t>FLUSHOT6 is dichotomous </a:t>
            </a:r>
            <a:r>
              <a:rPr lang="en-US" dirty="0" smtClean="0">
                <a:sym typeface="Wingdings" panose="05000000000000000000" pitchFamily="2" charset="2"/>
              </a:rPr>
              <a:t> categorical response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Data will be subset on Michigan residents (n ≈ 26,000)</a:t>
            </a:r>
            <a:endParaRPr lang="en-US" dirty="0"/>
          </a:p>
        </p:txBody>
      </p:sp>
      <p:pic>
        <p:nvPicPr>
          <p:cNvPr id="2050" name="Picture 2" descr="http://www.health.state.mn.us/divs/chs/brfss/brfss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0" y="5545870"/>
            <a:ext cx="32194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7/71/US_CDC_logo.svg/2000px-US_CDC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04" y="4974007"/>
            <a:ext cx="2160905" cy="1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</a:p>
          <a:p>
            <a:pPr lvl="1"/>
            <a:r>
              <a:rPr lang="en-US" dirty="0" smtClean="0"/>
              <a:t>Match between years for consistency</a:t>
            </a:r>
          </a:p>
          <a:p>
            <a:pPr lvl="1"/>
            <a:r>
              <a:rPr lang="en-US" dirty="0" smtClean="0"/>
              <a:t>Remove if: too many factors &amp; missing values</a:t>
            </a:r>
          </a:p>
          <a:p>
            <a:r>
              <a:rPr lang="en-US" dirty="0" smtClean="0"/>
              <a:t>Training and test set creation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ears 2011 &amp; 2012 = training; year 2013 = test</a:t>
            </a:r>
          </a:p>
          <a:p>
            <a:r>
              <a:rPr lang="en-US" dirty="0" smtClean="0"/>
              <a:t>Impute missing data</a:t>
            </a:r>
          </a:p>
          <a:p>
            <a:pPr lvl="1"/>
            <a:r>
              <a:rPr lang="en-US" dirty="0" smtClean="0"/>
              <a:t>Multivariate imputation by chained equations</a:t>
            </a:r>
          </a:p>
          <a:p>
            <a:r>
              <a:rPr lang="en-US" dirty="0" smtClean="0"/>
              <a:t>Apply classification models</a:t>
            </a:r>
          </a:p>
          <a:p>
            <a:pPr lvl="1"/>
            <a:r>
              <a:rPr lang="en-US" dirty="0" smtClean="0"/>
              <a:t>Want low test errors (high accuracy)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45433"/>
            <a:ext cx="7925972" cy="4814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imputation?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CMAR, MAR, NMAR (MAR = missing at random)</a:t>
            </a:r>
          </a:p>
          <a:p>
            <a:pPr lvl="1"/>
            <a:r>
              <a:rPr lang="en-US" dirty="0" smtClean="0"/>
              <a:t>After sorting by several variables, assume it’s 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3064219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Correlations of missing data:</a:t>
            </a:r>
          </a:p>
          <a:p>
            <a:endParaRPr lang="en-US" sz="2000" dirty="0"/>
          </a:p>
          <a:p>
            <a:r>
              <a:rPr lang="en-US" sz="2000" dirty="0" smtClean="0"/>
              <a:t>EXERANY2 and</a:t>
            </a:r>
          </a:p>
          <a:p>
            <a:r>
              <a:rPr lang="en-US" sz="2000" dirty="0" smtClean="0"/>
              <a:t>(FLUSHOT6, QLACTLM2, USEEQUIP) [0.7001, 0.7149, 0.7503]</a:t>
            </a:r>
          </a:p>
          <a:p>
            <a:endParaRPr lang="en-US" sz="2000" dirty="0"/>
          </a:p>
          <a:p>
            <a:r>
              <a:rPr lang="en-US" sz="2000" dirty="0" smtClean="0"/>
              <a:t>FLUSHOT6 and USEEQUIP 0.9032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756303"/>
              </p:ext>
            </p:extLst>
          </p:nvPr>
        </p:nvGraphicFramePr>
        <p:xfrm>
          <a:off x="838200" y="1690688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Flu vaccination status</a:t>
                      </a:r>
                      <a:r>
                        <a:rPr lang="en-US" baseline="0" dirty="0" smtClean="0"/>
                        <a:t> prediction (33 predictors)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Classification Model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Discriminant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Nearest Neighbors (k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65.03%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64.66%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7034" y="3249637"/>
            <a:ext cx="4557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PNEUVAC3 determined the split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63151" y="3854548"/>
            <a:ext cx="8665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Used random forests to determine “important” predictors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Important predictors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PNEUVAC3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INCOME2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EMPLOY1</a:t>
            </a:r>
          </a:p>
          <a:p>
            <a:pPr lvl="3"/>
            <a:endParaRPr lang="en-US" sz="2400" dirty="0" smtClean="0"/>
          </a:p>
          <a:p>
            <a:r>
              <a:rPr lang="en-US" sz="2400" dirty="0" smtClean="0"/>
              <a:t>Logistic regression with just important predictors; 64.68%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9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(Why vs. Who)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risk factors for developing influenza (from CDC)</a:t>
            </a:r>
          </a:p>
          <a:p>
            <a:pPr lvl="1"/>
            <a:r>
              <a:rPr lang="en-US" dirty="0" smtClean="0"/>
              <a:t>Adults age 65 or older</a:t>
            </a:r>
          </a:p>
          <a:p>
            <a:pPr lvl="1"/>
            <a:r>
              <a:rPr lang="en-US" dirty="0" smtClean="0"/>
              <a:t>Pregnant women</a:t>
            </a:r>
          </a:p>
          <a:p>
            <a:pPr lvl="1"/>
            <a:r>
              <a:rPr lang="en-US" dirty="0" smtClean="0"/>
              <a:t>Heart disease</a:t>
            </a:r>
          </a:p>
          <a:p>
            <a:pPr lvl="1"/>
            <a:r>
              <a:rPr lang="en-US" dirty="0" smtClean="0"/>
              <a:t>Morbidly Obese</a:t>
            </a:r>
          </a:p>
          <a:p>
            <a:r>
              <a:rPr lang="en-US" dirty="0" smtClean="0"/>
              <a:t>Important factors for prediction</a:t>
            </a:r>
          </a:p>
          <a:p>
            <a:pPr lvl="1"/>
            <a:r>
              <a:rPr lang="en-US" dirty="0" smtClean="0"/>
              <a:t>Pneumonia vaccination status</a:t>
            </a:r>
          </a:p>
          <a:p>
            <a:pPr lvl="1"/>
            <a:r>
              <a:rPr lang="en-US" dirty="0" smtClean="0"/>
              <a:t>Annual household income</a:t>
            </a:r>
          </a:p>
          <a:p>
            <a:pPr lvl="1"/>
            <a:r>
              <a:rPr lang="en-US" dirty="0" smtClean="0"/>
              <a:t>Employment status</a:t>
            </a:r>
            <a:endParaRPr lang="en-US" dirty="0"/>
          </a:p>
        </p:txBody>
      </p:sp>
      <p:pic>
        <p:nvPicPr>
          <p:cNvPr id="3074" name="Picture 2" descr="http://www.cattco.org/files/imagecache/lightbox_image/2011-get-your-flu-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62" y="2425848"/>
            <a:ext cx="4208828" cy="42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Classification modeling of flu vaccination status for Michigan residents</vt:lpstr>
      <vt:lpstr>Introduction</vt:lpstr>
      <vt:lpstr>Goal: Predict if an individual will vaccinate</vt:lpstr>
      <vt:lpstr>Methods</vt:lpstr>
      <vt:lpstr>Valid imputation?</vt:lpstr>
      <vt:lpstr>Results</vt:lpstr>
      <vt:lpstr>Conclusion (Why vs. Who)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modeling of flu vaccination status for Michigan residents</dc:title>
  <dc:creator>stewarjr</dc:creator>
  <cp:revision>16</cp:revision>
  <dcterms:created xsi:type="dcterms:W3CDTF">2014-12-01T18:46:04Z</dcterms:created>
  <dcterms:modified xsi:type="dcterms:W3CDTF">2015-01-18T08:01:00Z</dcterms:modified>
</cp:coreProperties>
</file>