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57" r:id="rId3"/>
    <p:sldId id="268" r:id="rId4"/>
    <p:sldId id="269" r:id="rId5"/>
    <p:sldId id="271" r:id="rId6"/>
    <p:sldId id="258" r:id="rId7"/>
    <p:sldId id="264" r:id="rId8"/>
    <p:sldId id="260" r:id="rId9"/>
    <p:sldId id="261" r:id="rId10"/>
    <p:sldId id="262" r:id="rId11"/>
    <p:sldId id="263" r:id="rId12"/>
    <p:sldId id="270" r:id="rId13"/>
    <p:sldId id="265"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1953"/>
  </p:normalViewPr>
  <p:slideViewPr>
    <p:cSldViewPr snapToGrid="0">
      <p:cViewPr varScale="1">
        <p:scale>
          <a:sx n="101" d="100"/>
          <a:sy n="101"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2D7A1-568D-445F-B0B5-85802DA4B02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2F1E832-E3DF-4C1B-A7B4-773632D95062}">
      <dgm:prSet/>
      <dgm:spPr/>
      <dgm:t>
        <a:bodyPr/>
        <a:lstStyle/>
        <a:p>
          <a:r>
            <a:rPr lang="en-US"/>
            <a:t>Ronald Stewart</a:t>
          </a:r>
        </a:p>
      </dgm:t>
    </dgm:pt>
    <dgm:pt modelId="{2B0C4497-4E5A-47EB-809A-187067BD7FFA}" type="parTrans" cxnId="{BD65D553-3ACC-4898-9F94-FFFED6E3719D}">
      <dgm:prSet/>
      <dgm:spPr/>
      <dgm:t>
        <a:bodyPr/>
        <a:lstStyle/>
        <a:p>
          <a:endParaRPr lang="en-US"/>
        </a:p>
      </dgm:t>
    </dgm:pt>
    <dgm:pt modelId="{45AA52C4-AD37-4B99-909F-0E5CA2BE0C0B}" type="sibTrans" cxnId="{BD65D553-3ACC-4898-9F94-FFFED6E3719D}">
      <dgm:prSet/>
      <dgm:spPr/>
      <dgm:t>
        <a:bodyPr/>
        <a:lstStyle/>
        <a:p>
          <a:endParaRPr lang="en-US"/>
        </a:p>
      </dgm:t>
    </dgm:pt>
    <dgm:pt modelId="{8D7FCBC7-6DB3-4C74-8425-BCA51CB95C40}">
      <dgm:prSet/>
      <dgm:spPr/>
      <dgm:t>
        <a:bodyPr/>
        <a:lstStyle/>
        <a:p>
          <a:r>
            <a:rPr lang="en-US"/>
            <a:t>Rashmi Sathiyanarayanan</a:t>
          </a:r>
        </a:p>
      </dgm:t>
    </dgm:pt>
    <dgm:pt modelId="{A21C56EE-E2C8-4EC7-A0EA-F8700CC66002}" type="parTrans" cxnId="{A0B868ED-AE54-47D8-B47A-FCE3CCC44142}">
      <dgm:prSet/>
      <dgm:spPr/>
      <dgm:t>
        <a:bodyPr/>
        <a:lstStyle/>
        <a:p>
          <a:endParaRPr lang="en-US"/>
        </a:p>
      </dgm:t>
    </dgm:pt>
    <dgm:pt modelId="{2C575C48-E0FF-4A9A-B57B-97A09DBB0892}" type="sibTrans" cxnId="{A0B868ED-AE54-47D8-B47A-FCE3CCC44142}">
      <dgm:prSet/>
      <dgm:spPr/>
      <dgm:t>
        <a:bodyPr/>
        <a:lstStyle/>
        <a:p>
          <a:endParaRPr lang="en-US"/>
        </a:p>
      </dgm:t>
    </dgm:pt>
    <dgm:pt modelId="{4DF0E0CA-022B-40D0-B6A2-668E93681F2F}">
      <dgm:prSet/>
      <dgm:spPr/>
      <dgm:t>
        <a:bodyPr/>
        <a:lstStyle/>
        <a:p>
          <a:r>
            <a:rPr lang="en-US"/>
            <a:t>Oyun Tsolmon </a:t>
          </a:r>
        </a:p>
      </dgm:t>
    </dgm:pt>
    <dgm:pt modelId="{9EFC78D1-AED9-494B-B86F-27074880ADC6}" type="parTrans" cxnId="{4DDAEB76-4162-44C5-ACA6-AE27EB3C0C08}">
      <dgm:prSet/>
      <dgm:spPr/>
      <dgm:t>
        <a:bodyPr/>
        <a:lstStyle/>
        <a:p>
          <a:endParaRPr lang="en-US"/>
        </a:p>
      </dgm:t>
    </dgm:pt>
    <dgm:pt modelId="{EC36D2B6-00DC-42E0-A748-F1F704A90AC9}" type="sibTrans" cxnId="{4DDAEB76-4162-44C5-ACA6-AE27EB3C0C08}">
      <dgm:prSet/>
      <dgm:spPr/>
      <dgm:t>
        <a:bodyPr/>
        <a:lstStyle/>
        <a:p>
          <a:endParaRPr lang="en-US"/>
        </a:p>
      </dgm:t>
    </dgm:pt>
    <dgm:pt modelId="{ADB15509-12C8-744C-BAB3-7E3CB94AA2FC}" type="pres">
      <dgm:prSet presAssocID="{EEE2D7A1-568D-445F-B0B5-85802DA4B025}" presName="linear" presStyleCnt="0">
        <dgm:presLayoutVars>
          <dgm:dir/>
          <dgm:animLvl val="lvl"/>
          <dgm:resizeHandles val="exact"/>
        </dgm:presLayoutVars>
      </dgm:prSet>
      <dgm:spPr/>
    </dgm:pt>
    <dgm:pt modelId="{F76D2236-7B0C-8D41-A15C-29E89A14A6D8}" type="pres">
      <dgm:prSet presAssocID="{B2F1E832-E3DF-4C1B-A7B4-773632D95062}" presName="parentLin" presStyleCnt="0"/>
      <dgm:spPr/>
    </dgm:pt>
    <dgm:pt modelId="{2D4BDB1D-46BB-0944-83DA-05463B6F31C1}" type="pres">
      <dgm:prSet presAssocID="{B2F1E832-E3DF-4C1B-A7B4-773632D95062}" presName="parentLeftMargin" presStyleLbl="node1" presStyleIdx="0" presStyleCnt="3"/>
      <dgm:spPr/>
    </dgm:pt>
    <dgm:pt modelId="{8550EC33-9938-2145-A2DF-F6A76ADDEB08}" type="pres">
      <dgm:prSet presAssocID="{B2F1E832-E3DF-4C1B-A7B4-773632D95062}" presName="parentText" presStyleLbl="node1" presStyleIdx="0" presStyleCnt="3">
        <dgm:presLayoutVars>
          <dgm:chMax val="0"/>
          <dgm:bulletEnabled val="1"/>
        </dgm:presLayoutVars>
      </dgm:prSet>
      <dgm:spPr/>
    </dgm:pt>
    <dgm:pt modelId="{B0F9F8A6-8CB5-6E44-A9BD-EC3DD4697749}" type="pres">
      <dgm:prSet presAssocID="{B2F1E832-E3DF-4C1B-A7B4-773632D95062}" presName="negativeSpace" presStyleCnt="0"/>
      <dgm:spPr/>
    </dgm:pt>
    <dgm:pt modelId="{F55723DE-B691-8C4D-BE65-CA17B95C2E25}" type="pres">
      <dgm:prSet presAssocID="{B2F1E832-E3DF-4C1B-A7B4-773632D95062}" presName="childText" presStyleLbl="conFgAcc1" presStyleIdx="0" presStyleCnt="3">
        <dgm:presLayoutVars>
          <dgm:bulletEnabled val="1"/>
        </dgm:presLayoutVars>
      </dgm:prSet>
      <dgm:spPr/>
    </dgm:pt>
    <dgm:pt modelId="{FDAEA2E0-D1A0-1146-AFAC-D782FB2ABC91}" type="pres">
      <dgm:prSet presAssocID="{45AA52C4-AD37-4B99-909F-0E5CA2BE0C0B}" presName="spaceBetweenRectangles" presStyleCnt="0"/>
      <dgm:spPr/>
    </dgm:pt>
    <dgm:pt modelId="{D5C6807E-AEFB-4E4A-9200-5C9DB966F3A4}" type="pres">
      <dgm:prSet presAssocID="{8D7FCBC7-6DB3-4C74-8425-BCA51CB95C40}" presName="parentLin" presStyleCnt="0"/>
      <dgm:spPr/>
    </dgm:pt>
    <dgm:pt modelId="{E5E450AE-8E72-F642-BE8B-EC26DD85054B}" type="pres">
      <dgm:prSet presAssocID="{8D7FCBC7-6DB3-4C74-8425-BCA51CB95C40}" presName="parentLeftMargin" presStyleLbl="node1" presStyleIdx="0" presStyleCnt="3"/>
      <dgm:spPr/>
    </dgm:pt>
    <dgm:pt modelId="{0F54B908-7FD4-354F-8E99-5E7BABE0E3E2}" type="pres">
      <dgm:prSet presAssocID="{8D7FCBC7-6DB3-4C74-8425-BCA51CB95C40}" presName="parentText" presStyleLbl="node1" presStyleIdx="1" presStyleCnt="3">
        <dgm:presLayoutVars>
          <dgm:chMax val="0"/>
          <dgm:bulletEnabled val="1"/>
        </dgm:presLayoutVars>
      </dgm:prSet>
      <dgm:spPr/>
    </dgm:pt>
    <dgm:pt modelId="{13CBE162-84AF-D040-BD2F-698DB0E6071A}" type="pres">
      <dgm:prSet presAssocID="{8D7FCBC7-6DB3-4C74-8425-BCA51CB95C40}" presName="negativeSpace" presStyleCnt="0"/>
      <dgm:spPr/>
    </dgm:pt>
    <dgm:pt modelId="{74791063-E00B-7248-959C-B605F6961F04}" type="pres">
      <dgm:prSet presAssocID="{8D7FCBC7-6DB3-4C74-8425-BCA51CB95C40}" presName="childText" presStyleLbl="conFgAcc1" presStyleIdx="1" presStyleCnt="3">
        <dgm:presLayoutVars>
          <dgm:bulletEnabled val="1"/>
        </dgm:presLayoutVars>
      </dgm:prSet>
      <dgm:spPr/>
    </dgm:pt>
    <dgm:pt modelId="{968F6296-3A82-D147-9067-2B4FC677BBA0}" type="pres">
      <dgm:prSet presAssocID="{2C575C48-E0FF-4A9A-B57B-97A09DBB0892}" presName="spaceBetweenRectangles" presStyleCnt="0"/>
      <dgm:spPr/>
    </dgm:pt>
    <dgm:pt modelId="{FAE4D2F3-551D-3B41-A6F2-87A99D46F606}" type="pres">
      <dgm:prSet presAssocID="{4DF0E0CA-022B-40D0-B6A2-668E93681F2F}" presName="parentLin" presStyleCnt="0"/>
      <dgm:spPr/>
    </dgm:pt>
    <dgm:pt modelId="{96BB995B-6CD0-9949-B379-ED16D4C4E41E}" type="pres">
      <dgm:prSet presAssocID="{4DF0E0CA-022B-40D0-B6A2-668E93681F2F}" presName="parentLeftMargin" presStyleLbl="node1" presStyleIdx="1" presStyleCnt="3"/>
      <dgm:spPr/>
    </dgm:pt>
    <dgm:pt modelId="{1E7E6946-4DEB-F142-BA14-46BD0AE38E0D}" type="pres">
      <dgm:prSet presAssocID="{4DF0E0CA-022B-40D0-B6A2-668E93681F2F}" presName="parentText" presStyleLbl="node1" presStyleIdx="2" presStyleCnt="3">
        <dgm:presLayoutVars>
          <dgm:chMax val="0"/>
          <dgm:bulletEnabled val="1"/>
        </dgm:presLayoutVars>
      </dgm:prSet>
      <dgm:spPr/>
    </dgm:pt>
    <dgm:pt modelId="{0EFC8D5F-B5CC-FB4E-AD15-F17A5671511E}" type="pres">
      <dgm:prSet presAssocID="{4DF0E0CA-022B-40D0-B6A2-668E93681F2F}" presName="negativeSpace" presStyleCnt="0"/>
      <dgm:spPr/>
    </dgm:pt>
    <dgm:pt modelId="{2F9A4B90-E500-3E40-9491-187393D960FA}" type="pres">
      <dgm:prSet presAssocID="{4DF0E0CA-022B-40D0-B6A2-668E93681F2F}" presName="childText" presStyleLbl="conFgAcc1" presStyleIdx="2" presStyleCnt="3">
        <dgm:presLayoutVars>
          <dgm:bulletEnabled val="1"/>
        </dgm:presLayoutVars>
      </dgm:prSet>
      <dgm:spPr/>
    </dgm:pt>
  </dgm:ptLst>
  <dgm:cxnLst>
    <dgm:cxn modelId="{8BE3841D-6183-0644-B452-076C183DF5E0}" type="presOf" srcId="{4DF0E0CA-022B-40D0-B6A2-668E93681F2F}" destId="{1E7E6946-4DEB-F142-BA14-46BD0AE38E0D}" srcOrd="1" destOrd="0" presId="urn:microsoft.com/office/officeart/2005/8/layout/list1"/>
    <dgm:cxn modelId="{CEBF3049-37A6-6F42-8DF9-D9F2E97B4059}" type="presOf" srcId="{B2F1E832-E3DF-4C1B-A7B4-773632D95062}" destId="{8550EC33-9938-2145-A2DF-F6A76ADDEB08}" srcOrd="1" destOrd="0" presId="urn:microsoft.com/office/officeart/2005/8/layout/list1"/>
    <dgm:cxn modelId="{81FF444C-D24C-FA4D-BBC9-964D9254ECD8}" type="presOf" srcId="{8D7FCBC7-6DB3-4C74-8425-BCA51CB95C40}" destId="{E5E450AE-8E72-F642-BE8B-EC26DD85054B}" srcOrd="0" destOrd="0" presId="urn:microsoft.com/office/officeart/2005/8/layout/list1"/>
    <dgm:cxn modelId="{BD65D553-3ACC-4898-9F94-FFFED6E3719D}" srcId="{EEE2D7A1-568D-445F-B0B5-85802DA4B025}" destId="{B2F1E832-E3DF-4C1B-A7B4-773632D95062}" srcOrd="0" destOrd="0" parTransId="{2B0C4497-4E5A-47EB-809A-187067BD7FFA}" sibTransId="{45AA52C4-AD37-4B99-909F-0E5CA2BE0C0B}"/>
    <dgm:cxn modelId="{AD31EC54-0186-1745-90CA-8F1F1B977AA0}" type="presOf" srcId="{EEE2D7A1-568D-445F-B0B5-85802DA4B025}" destId="{ADB15509-12C8-744C-BAB3-7E3CB94AA2FC}" srcOrd="0" destOrd="0" presId="urn:microsoft.com/office/officeart/2005/8/layout/list1"/>
    <dgm:cxn modelId="{8049255F-8C04-D440-BCA0-1A494B642CE5}" type="presOf" srcId="{B2F1E832-E3DF-4C1B-A7B4-773632D95062}" destId="{2D4BDB1D-46BB-0944-83DA-05463B6F31C1}" srcOrd="0" destOrd="0" presId="urn:microsoft.com/office/officeart/2005/8/layout/list1"/>
    <dgm:cxn modelId="{8BC1BF69-5205-4741-A402-A5027FCF1D70}" type="presOf" srcId="{8D7FCBC7-6DB3-4C74-8425-BCA51CB95C40}" destId="{0F54B908-7FD4-354F-8E99-5E7BABE0E3E2}" srcOrd="1" destOrd="0" presId="urn:microsoft.com/office/officeart/2005/8/layout/list1"/>
    <dgm:cxn modelId="{4DDAEB76-4162-44C5-ACA6-AE27EB3C0C08}" srcId="{EEE2D7A1-568D-445F-B0B5-85802DA4B025}" destId="{4DF0E0CA-022B-40D0-B6A2-668E93681F2F}" srcOrd="2" destOrd="0" parTransId="{9EFC78D1-AED9-494B-B86F-27074880ADC6}" sibTransId="{EC36D2B6-00DC-42E0-A748-F1F704A90AC9}"/>
    <dgm:cxn modelId="{6511B681-144D-7946-94EA-A2AA5647938C}" type="presOf" srcId="{4DF0E0CA-022B-40D0-B6A2-668E93681F2F}" destId="{96BB995B-6CD0-9949-B379-ED16D4C4E41E}" srcOrd="0" destOrd="0" presId="urn:microsoft.com/office/officeart/2005/8/layout/list1"/>
    <dgm:cxn modelId="{A0B868ED-AE54-47D8-B47A-FCE3CCC44142}" srcId="{EEE2D7A1-568D-445F-B0B5-85802DA4B025}" destId="{8D7FCBC7-6DB3-4C74-8425-BCA51CB95C40}" srcOrd="1" destOrd="0" parTransId="{A21C56EE-E2C8-4EC7-A0EA-F8700CC66002}" sibTransId="{2C575C48-E0FF-4A9A-B57B-97A09DBB0892}"/>
    <dgm:cxn modelId="{EC3FD983-8CE1-A64F-9068-1C2E9F9C2C4A}" type="presParOf" srcId="{ADB15509-12C8-744C-BAB3-7E3CB94AA2FC}" destId="{F76D2236-7B0C-8D41-A15C-29E89A14A6D8}" srcOrd="0" destOrd="0" presId="urn:microsoft.com/office/officeart/2005/8/layout/list1"/>
    <dgm:cxn modelId="{03FB7693-2BD1-7147-AE91-26240597E956}" type="presParOf" srcId="{F76D2236-7B0C-8D41-A15C-29E89A14A6D8}" destId="{2D4BDB1D-46BB-0944-83DA-05463B6F31C1}" srcOrd="0" destOrd="0" presId="urn:microsoft.com/office/officeart/2005/8/layout/list1"/>
    <dgm:cxn modelId="{A1B4D7BD-AFB9-DE47-A2C6-26891D66158E}" type="presParOf" srcId="{F76D2236-7B0C-8D41-A15C-29E89A14A6D8}" destId="{8550EC33-9938-2145-A2DF-F6A76ADDEB08}" srcOrd="1" destOrd="0" presId="urn:microsoft.com/office/officeart/2005/8/layout/list1"/>
    <dgm:cxn modelId="{C2EFC6A2-CB8D-F64C-BF4B-961413F39CC3}" type="presParOf" srcId="{ADB15509-12C8-744C-BAB3-7E3CB94AA2FC}" destId="{B0F9F8A6-8CB5-6E44-A9BD-EC3DD4697749}" srcOrd="1" destOrd="0" presId="urn:microsoft.com/office/officeart/2005/8/layout/list1"/>
    <dgm:cxn modelId="{332E9099-68D7-0241-80DE-CC3C317341FF}" type="presParOf" srcId="{ADB15509-12C8-744C-BAB3-7E3CB94AA2FC}" destId="{F55723DE-B691-8C4D-BE65-CA17B95C2E25}" srcOrd="2" destOrd="0" presId="urn:microsoft.com/office/officeart/2005/8/layout/list1"/>
    <dgm:cxn modelId="{5B134A0C-D96E-3D45-BC8F-2A7BBEEEC266}" type="presParOf" srcId="{ADB15509-12C8-744C-BAB3-7E3CB94AA2FC}" destId="{FDAEA2E0-D1A0-1146-AFAC-D782FB2ABC91}" srcOrd="3" destOrd="0" presId="urn:microsoft.com/office/officeart/2005/8/layout/list1"/>
    <dgm:cxn modelId="{7BB04283-FCE0-CF44-8F28-8437A04617AD}" type="presParOf" srcId="{ADB15509-12C8-744C-BAB3-7E3CB94AA2FC}" destId="{D5C6807E-AEFB-4E4A-9200-5C9DB966F3A4}" srcOrd="4" destOrd="0" presId="urn:microsoft.com/office/officeart/2005/8/layout/list1"/>
    <dgm:cxn modelId="{C183037F-3833-AD40-901A-69C3513F0FFD}" type="presParOf" srcId="{D5C6807E-AEFB-4E4A-9200-5C9DB966F3A4}" destId="{E5E450AE-8E72-F642-BE8B-EC26DD85054B}" srcOrd="0" destOrd="0" presId="urn:microsoft.com/office/officeart/2005/8/layout/list1"/>
    <dgm:cxn modelId="{5B8CC00D-32C8-ED4B-89A2-A7C4E11995E5}" type="presParOf" srcId="{D5C6807E-AEFB-4E4A-9200-5C9DB966F3A4}" destId="{0F54B908-7FD4-354F-8E99-5E7BABE0E3E2}" srcOrd="1" destOrd="0" presId="urn:microsoft.com/office/officeart/2005/8/layout/list1"/>
    <dgm:cxn modelId="{9BDF7A63-3017-2C4C-8F90-D166B2F1377B}" type="presParOf" srcId="{ADB15509-12C8-744C-BAB3-7E3CB94AA2FC}" destId="{13CBE162-84AF-D040-BD2F-698DB0E6071A}" srcOrd="5" destOrd="0" presId="urn:microsoft.com/office/officeart/2005/8/layout/list1"/>
    <dgm:cxn modelId="{148C60AE-180F-CE43-81B4-595478F89423}" type="presParOf" srcId="{ADB15509-12C8-744C-BAB3-7E3CB94AA2FC}" destId="{74791063-E00B-7248-959C-B605F6961F04}" srcOrd="6" destOrd="0" presId="urn:microsoft.com/office/officeart/2005/8/layout/list1"/>
    <dgm:cxn modelId="{09BCBA9A-F633-4046-852E-6B017D475F4A}" type="presParOf" srcId="{ADB15509-12C8-744C-BAB3-7E3CB94AA2FC}" destId="{968F6296-3A82-D147-9067-2B4FC677BBA0}" srcOrd="7" destOrd="0" presId="urn:microsoft.com/office/officeart/2005/8/layout/list1"/>
    <dgm:cxn modelId="{3BF9367C-4D2C-5D43-B01B-DDADF1253155}" type="presParOf" srcId="{ADB15509-12C8-744C-BAB3-7E3CB94AA2FC}" destId="{FAE4D2F3-551D-3B41-A6F2-87A99D46F606}" srcOrd="8" destOrd="0" presId="urn:microsoft.com/office/officeart/2005/8/layout/list1"/>
    <dgm:cxn modelId="{C13B58C3-44AA-8448-8DBC-E7FFAA33CEF3}" type="presParOf" srcId="{FAE4D2F3-551D-3B41-A6F2-87A99D46F606}" destId="{96BB995B-6CD0-9949-B379-ED16D4C4E41E}" srcOrd="0" destOrd="0" presId="urn:microsoft.com/office/officeart/2005/8/layout/list1"/>
    <dgm:cxn modelId="{1BA69841-5ABF-A44B-ABAD-E35112248508}" type="presParOf" srcId="{FAE4D2F3-551D-3B41-A6F2-87A99D46F606}" destId="{1E7E6946-4DEB-F142-BA14-46BD0AE38E0D}" srcOrd="1" destOrd="0" presId="urn:microsoft.com/office/officeart/2005/8/layout/list1"/>
    <dgm:cxn modelId="{C89408CE-E4E5-DD45-AC7C-E0144EE341C0}" type="presParOf" srcId="{ADB15509-12C8-744C-BAB3-7E3CB94AA2FC}" destId="{0EFC8D5F-B5CC-FB4E-AD15-F17A5671511E}" srcOrd="9" destOrd="0" presId="urn:microsoft.com/office/officeart/2005/8/layout/list1"/>
    <dgm:cxn modelId="{FE42E19C-E15D-4949-9F19-28FE0D0CADA9}" type="presParOf" srcId="{ADB15509-12C8-744C-BAB3-7E3CB94AA2FC}" destId="{2F9A4B90-E500-3E40-9491-187393D960F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74C349-F389-4EFE-9868-E6ECC7254C5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DB214A6-B636-4048-800A-A068F4194E67}">
      <dgm:prSet/>
      <dgm:spPr/>
      <dgm:t>
        <a:bodyPr/>
        <a:lstStyle/>
        <a:p>
          <a:r>
            <a:rPr lang="en-US" dirty="0"/>
            <a:t>To get this information, we are retrieving the date the client was created in the format of YY-MM-DD. We also need to retrieve the number of clients created in a specific month for the last six months to display all clients added each month for the last six months.</a:t>
          </a:r>
        </a:p>
      </dgm:t>
    </dgm:pt>
    <dgm:pt modelId="{031236A6-95D3-4B00-A711-1BF884F6A081}" type="parTrans" cxnId="{403E0E43-7E8F-453E-A980-0CEF3AA56BD0}">
      <dgm:prSet/>
      <dgm:spPr/>
      <dgm:t>
        <a:bodyPr/>
        <a:lstStyle/>
        <a:p>
          <a:endParaRPr lang="en-US"/>
        </a:p>
      </dgm:t>
    </dgm:pt>
    <dgm:pt modelId="{6F7BF6A9-5CC4-4C64-88A8-879D2B5EE0BF}" type="sibTrans" cxnId="{403E0E43-7E8F-453E-A980-0CEF3AA56BD0}">
      <dgm:prSet/>
      <dgm:spPr/>
      <dgm:t>
        <a:bodyPr/>
        <a:lstStyle/>
        <a:p>
          <a:endParaRPr lang="en-US"/>
        </a:p>
      </dgm:t>
    </dgm:pt>
    <dgm:pt modelId="{06517016-BC2B-4317-878D-FD877EEB3AB8}">
      <dgm:prSet/>
      <dgm:spPr/>
      <dgm:t>
        <a:bodyPr/>
        <a:lstStyle/>
        <a:p>
          <a:r>
            <a:rPr lang="en-US" dirty="0"/>
            <a:t>We can retrieve the first name, last name and the date created from the date created is less than current date minus six months. This retrieves the clients added for the last six months.</a:t>
          </a:r>
        </a:p>
      </dgm:t>
    </dgm:pt>
    <dgm:pt modelId="{DAA4027C-E6B8-4325-9310-F25956D79F10}" type="parTrans" cxnId="{3FE79A4F-43BE-4129-99AC-489FAF5EBF6E}">
      <dgm:prSet/>
      <dgm:spPr/>
      <dgm:t>
        <a:bodyPr/>
        <a:lstStyle/>
        <a:p>
          <a:endParaRPr lang="en-US"/>
        </a:p>
      </dgm:t>
    </dgm:pt>
    <dgm:pt modelId="{A3D7022A-C79C-40D4-98A4-4EEC65003B3F}" type="sibTrans" cxnId="{3FE79A4F-43BE-4129-99AC-489FAF5EBF6E}">
      <dgm:prSet/>
      <dgm:spPr/>
      <dgm:t>
        <a:bodyPr/>
        <a:lstStyle/>
        <a:p>
          <a:endParaRPr lang="en-US"/>
        </a:p>
      </dgm:t>
    </dgm:pt>
    <dgm:pt modelId="{4E43CE04-83FC-0B49-9DCC-0DCFE388FF88}" type="pres">
      <dgm:prSet presAssocID="{D574C349-F389-4EFE-9868-E6ECC7254C59}" presName="outerComposite" presStyleCnt="0">
        <dgm:presLayoutVars>
          <dgm:chMax val="5"/>
          <dgm:dir/>
          <dgm:resizeHandles val="exact"/>
        </dgm:presLayoutVars>
      </dgm:prSet>
      <dgm:spPr/>
    </dgm:pt>
    <dgm:pt modelId="{531B796A-3CE8-104C-BBFF-1950EFAE84ED}" type="pres">
      <dgm:prSet presAssocID="{D574C349-F389-4EFE-9868-E6ECC7254C59}" presName="dummyMaxCanvas" presStyleCnt="0">
        <dgm:presLayoutVars/>
      </dgm:prSet>
      <dgm:spPr/>
    </dgm:pt>
    <dgm:pt modelId="{8F94849E-0A9D-6147-9665-D690FAF2C826}" type="pres">
      <dgm:prSet presAssocID="{D574C349-F389-4EFE-9868-E6ECC7254C59}" presName="TwoNodes_1" presStyleLbl="node1" presStyleIdx="0" presStyleCnt="2">
        <dgm:presLayoutVars>
          <dgm:bulletEnabled val="1"/>
        </dgm:presLayoutVars>
      </dgm:prSet>
      <dgm:spPr/>
    </dgm:pt>
    <dgm:pt modelId="{6A425D1A-227F-A34E-90C9-FCB6F9D96D6B}" type="pres">
      <dgm:prSet presAssocID="{D574C349-F389-4EFE-9868-E6ECC7254C59}" presName="TwoNodes_2" presStyleLbl="node1" presStyleIdx="1" presStyleCnt="2">
        <dgm:presLayoutVars>
          <dgm:bulletEnabled val="1"/>
        </dgm:presLayoutVars>
      </dgm:prSet>
      <dgm:spPr/>
    </dgm:pt>
    <dgm:pt modelId="{DBF69555-A237-3D40-80DB-964E5D905129}" type="pres">
      <dgm:prSet presAssocID="{D574C349-F389-4EFE-9868-E6ECC7254C59}" presName="TwoConn_1-2" presStyleLbl="fgAccFollowNode1" presStyleIdx="0" presStyleCnt="1">
        <dgm:presLayoutVars>
          <dgm:bulletEnabled val="1"/>
        </dgm:presLayoutVars>
      </dgm:prSet>
      <dgm:spPr/>
    </dgm:pt>
    <dgm:pt modelId="{1259FF1A-907B-974E-BB3D-66D3B3BE107D}" type="pres">
      <dgm:prSet presAssocID="{D574C349-F389-4EFE-9868-E6ECC7254C59}" presName="TwoNodes_1_text" presStyleLbl="node1" presStyleIdx="1" presStyleCnt="2">
        <dgm:presLayoutVars>
          <dgm:bulletEnabled val="1"/>
        </dgm:presLayoutVars>
      </dgm:prSet>
      <dgm:spPr/>
    </dgm:pt>
    <dgm:pt modelId="{681B362B-BB82-F94B-BE4C-F3BF5607C2C4}" type="pres">
      <dgm:prSet presAssocID="{D574C349-F389-4EFE-9868-E6ECC7254C59}" presName="TwoNodes_2_text" presStyleLbl="node1" presStyleIdx="1" presStyleCnt="2">
        <dgm:presLayoutVars>
          <dgm:bulletEnabled val="1"/>
        </dgm:presLayoutVars>
      </dgm:prSet>
      <dgm:spPr/>
    </dgm:pt>
  </dgm:ptLst>
  <dgm:cxnLst>
    <dgm:cxn modelId="{7D637636-0F31-014E-BB63-FC3C060DD50E}" type="presOf" srcId="{2DB214A6-B636-4048-800A-A068F4194E67}" destId="{1259FF1A-907B-974E-BB3D-66D3B3BE107D}" srcOrd="1" destOrd="0" presId="urn:microsoft.com/office/officeart/2005/8/layout/vProcess5"/>
    <dgm:cxn modelId="{FA2E9638-DE0D-1D4B-821A-7956B61B5F4A}" type="presOf" srcId="{2DB214A6-B636-4048-800A-A068F4194E67}" destId="{8F94849E-0A9D-6147-9665-D690FAF2C826}" srcOrd="0" destOrd="0" presId="urn:microsoft.com/office/officeart/2005/8/layout/vProcess5"/>
    <dgm:cxn modelId="{403E0E43-7E8F-453E-A980-0CEF3AA56BD0}" srcId="{D574C349-F389-4EFE-9868-E6ECC7254C59}" destId="{2DB214A6-B636-4048-800A-A068F4194E67}" srcOrd="0" destOrd="0" parTransId="{031236A6-95D3-4B00-A711-1BF884F6A081}" sibTransId="{6F7BF6A9-5CC4-4C64-88A8-879D2B5EE0BF}"/>
    <dgm:cxn modelId="{3FE79A4F-43BE-4129-99AC-489FAF5EBF6E}" srcId="{D574C349-F389-4EFE-9868-E6ECC7254C59}" destId="{06517016-BC2B-4317-878D-FD877EEB3AB8}" srcOrd="1" destOrd="0" parTransId="{DAA4027C-E6B8-4325-9310-F25956D79F10}" sibTransId="{A3D7022A-C79C-40D4-98A4-4EEC65003B3F}"/>
    <dgm:cxn modelId="{B93AE2AB-B430-ED40-9ED7-E2A86CCEC74B}" type="presOf" srcId="{D574C349-F389-4EFE-9868-E6ECC7254C59}" destId="{4E43CE04-83FC-0B49-9DCC-0DCFE388FF88}" srcOrd="0" destOrd="0" presId="urn:microsoft.com/office/officeart/2005/8/layout/vProcess5"/>
    <dgm:cxn modelId="{368AA7C2-773F-234E-9D6B-2DB5DEF46FA2}" type="presOf" srcId="{06517016-BC2B-4317-878D-FD877EEB3AB8}" destId="{681B362B-BB82-F94B-BE4C-F3BF5607C2C4}" srcOrd="1" destOrd="0" presId="urn:microsoft.com/office/officeart/2005/8/layout/vProcess5"/>
    <dgm:cxn modelId="{97870BCA-7A59-4645-8259-7666B38AD446}" type="presOf" srcId="{06517016-BC2B-4317-878D-FD877EEB3AB8}" destId="{6A425D1A-227F-A34E-90C9-FCB6F9D96D6B}" srcOrd="0" destOrd="0" presId="urn:microsoft.com/office/officeart/2005/8/layout/vProcess5"/>
    <dgm:cxn modelId="{D1BBAADC-FAFE-4B4C-B21F-EB9B48AD2670}" type="presOf" srcId="{6F7BF6A9-5CC4-4C64-88A8-879D2B5EE0BF}" destId="{DBF69555-A237-3D40-80DB-964E5D905129}" srcOrd="0" destOrd="0" presId="urn:microsoft.com/office/officeart/2005/8/layout/vProcess5"/>
    <dgm:cxn modelId="{191C5E91-53DA-6C44-BDFB-5B5A1F5A585D}" type="presParOf" srcId="{4E43CE04-83FC-0B49-9DCC-0DCFE388FF88}" destId="{531B796A-3CE8-104C-BBFF-1950EFAE84ED}" srcOrd="0" destOrd="0" presId="urn:microsoft.com/office/officeart/2005/8/layout/vProcess5"/>
    <dgm:cxn modelId="{21D2C82F-690A-2343-BF9D-7756B2E6ED8C}" type="presParOf" srcId="{4E43CE04-83FC-0B49-9DCC-0DCFE388FF88}" destId="{8F94849E-0A9D-6147-9665-D690FAF2C826}" srcOrd="1" destOrd="0" presId="urn:microsoft.com/office/officeart/2005/8/layout/vProcess5"/>
    <dgm:cxn modelId="{7D11DBBB-C40A-BD41-A88F-E82598173CBC}" type="presParOf" srcId="{4E43CE04-83FC-0B49-9DCC-0DCFE388FF88}" destId="{6A425D1A-227F-A34E-90C9-FCB6F9D96D6B}" srcOrd="2" destOrd="0" presId="urn:microsoft.com/office/officeart/2005/8/layout/vProcess5"/>
    <dgm:cxn modelId="{41AB0E07-B5E3-1540-B735-68D15D698E80}" type="presParOf" srcId="{4E43CE04-83FC-0B49-9DCC-0DCFE388FF88}" destId="{DBF69555-A237-3D40-80DB-964E5D905129}" srcOrd="3" destOrd="0" presId="urn:microsoft.com/office/officeart/2005/8/layout/vProcess5"/>
    <dgm:cxn modelId="{3086C3E8-0CAE-8840-9CF5-622160611B63}" type="presParOf" srcId="{4E43CE04-83FC-0B49-9DCC-0DCFE388FF88}" destId="{1259FF1A-907B-974E-BB3D-66D3B3BE107D}" srcOrd="4" destOrd="0" presId="urn:microsoft.com/office/officeart/2005/8/layout/vProcess5"/>
    <dgm:cxn modelId="{FBCAAD3D-2C8E-1A4B-843C-24D333686BDD}" type="presParOf" srcId="{4E43CE04-83FC-0B49-9DCC-0DCFE388FF88}" destId="{681B362B-BB82-F94B-BE4C-F3BF5607C2C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723DE-B691-8C4D-BE65-CA17B95C2E25}">
      <dsp:nvSpPr>
        <dsp:cNvPr id="0" name=""/>
        <dsp:cNvSpPr/>
      </dsp:nvSpPr>
      <dsp:spPr>
        <a:xfrm>
          <a:off x="0" y="1358843"/>
          <a:ext cx="6391275" cy="630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50EC33-9938-2145-A2DF-F6A76ADDEB08}">
      <dsp:nvSpPr>
        <dsp:cNvPr id="0" name=""/>
        <dsp:cNvSpPr/>
      </dsp:nvSpPr>
      <dsp:spPr>
        <a:xfrm>
          <a:off x="319563" y="989843"/>
          <a:ext cx="4473892" cy="738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Ronald Stewart</a:t>
          </a:r>
        </a:p>
      </dsp:txBody>
      <dsp:txXfrm>
        <a:off x="355589" y="1025869"/>
        <a:ext cx="4401840" cy="665948"/>
      </dsp:txXfrm>
    </dsp:sp>
    <dsp:sp modelId="{74791063-E00B-7248-959C-B605F6961F04}">
      <dsp:nvSpPr>
        <dsp:cNvPr id="0" name=""/>
        <dsp:cNvSpPr/>
      </dsp:nvSpPr>
      <dsp:spPr>
        <a:xfrm>
          <a:off x="0" y="2492843"/>
          <a:ext cx="6391275" cy="630000"/>
        </a:xfrm>
        <a:prstGeom prst="rect">
          <a:avLst/>
        </a:prstGeom>
        <a:solidFill>
          <a:schemeClr val="lt1">
            <a:alpha val="90000"/>
            <a:hueOff val="0"/>
            <a:satOff val="0"/>
            <a:lumOff val="0"/>
            <a:alphaOff val="0"/>
          </a:schemeClr>
        </a:solidFill>
        <a:ln w="19050" cap="rnd" cmpd="sng" algn="ctr">
          <a:solidFill>
            <a:schemeClr val="accent2">
              <a:hueOff val="56720"/>
              <a:satOff val="6519"/>
              <a:lumOff val="-5196"/>
              <a:alphaOff val="0"/>
            </a:schemeClr>
          </a:solidFill>
          <a:prstDash val="solid"/>
        </a:ln>
        <a:effectLst/>
      </dsp:spPr>
      <dsp:style>
        <a:lnRef idx="2">
          <a:scrgbClr r="0" g="0" b="0"/>
        </a:lnRef>
        <a:fillRef idx="1">
          <a:scrgbClr r="0" g="0" b="0"/>
        </a:fillRef>
        <a:effectRef idx="0">
          <a:scrgbClr r="0" g="0" b="0"/>
        </a:effectRef>
        <a:fontRef idx="minor"/>
      </dsp:style>
    </dsp:sp>
    <dsp:sp modelId="{0F54B908-7FD4-354F-8E99-5E7BABE0E3E2}">
      <dsp:nvSpPr>
        <dsp:cNvPr id="0" name=""/>
        <dsp:cNvSpPr/>
      </dsp:nvSpPr>
      <dsp:spPr>
        <a:xfrm>
          <a:off x="319563" y="2123843"/>
          <a:ext cx="4473892" cy="738000"/>
        </a:xfrm>
        <a:prstGeom prst="roundRect">
          <a:avLst/>
        </a:prstGeom>
        <a:solidFill>
          <a:schemeClr val="accent2">
            <a:hueOff val="56720"/>
            <a:satOff val="6519"/>
            <a:lumOff val="-51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Rashmi Sathiyanarayanan</a:t>
          </a:r>
        </a:p>
      </dsp:txBody>
      <dsp:txXfrm>
        <a:off x="355589" y="2159869"/>
        <a:ext cx="4401840" cy="665948"/>
      </dsp:txXfrm>
    </dsp:sp>
    <dsp:sp modelId="{2F9A4B90-E500-3E40-9491-187393D960FA}">
      <dsp:nvSpPr>
        <dsp:cNvPr id="0" name=""/>
        <dsp:cNvSpPr/>
      </dsp:nvSpPr>
      <dsp:spPr>
        <a:xfrm>
          <a:off x="0" y="3626843"/>
          <a:ext cx="6391275" cy="630000"/>
        </a:xfrm>
        <a:prstGeom prst="rect">
          <a:avLst/>
        </a:prstGeom>
        <a:solidFill>
          <a:schemeClr val="lt1">
            <a:alpha val="90000"/>
            <a:hueOff val="0"/>
            <a:satOff val="0"/>
            <a:lumOff val="0"/>
            <a:alphaOff val="0"/>
          </a:schemeClr>
        </a:solidFill>
        <a:ln w="19050" cap="rnd"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sp>
    <dsp:sp modelId="{1E7E6946-4DEB-F142-BA14-46BD0AE38E0D}">
      <dsp:nvSpPr>
        <dsp:cNvPr id="0" name=""/>
        <dsp:cNvSpPr/>
      </dsp:nvSpPr>
      <dsp:spPr>
        <a:xfrm>
          <a:off x="319563" y="3257843"/>
          <a:ext cx="4473892" cy="738000"/>
        </a:xfrm>
        <a:prstGeom prst="roundRect">
          <a:avLst/>
        </a:prstGeom>
        <a:solidFill>
          <a:schemeClr val="accent2">
            <a:hueOff val="113439"/>
            <a:satOff val="13039"/>
            <a:lumOff val="-103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111250">
            <a:lnSpc>
              <a:spcPct val="90000"/>
            </a:lnSpc>
            <a:spcBef>
              <a:spcPct val="0"/>
            </a:spcBef>
            <a:spcAft>
              <a:spcPct val="35000"/>
            </a:spcAft>
            <a:buNone/>
          </a:pPr>
          <a:r>
            <a:rPr lang="en-US" sz="2500" kern="1200"/>
            <a:t>Oyun Tsolmon </a:t>
          </a:r>
        </a:p>
      </dsp:txBody>
      <dsp:txXfrm>
        <a:off x="355589" y="3293869"/>
        <a:ext cx="440184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4849E-0A9D-6147-9665-D690FAF2C826}">
      <dsp:nvSpPr>
        <dsp:cNvPr id="0" name=""/>
        <dsp:cNvSpPr/>
      </dsp:nvSpPr>
      <dsp:spPr>
        <a:xfrm>
          <a:off x="0" y="0"/>
          <a:ext cx="8181575" cy="13889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 get this information, we are retrieving the date the client was created in the format of YY-MM-DD. We also need to retrieve the number of clients created in a specific month for the last six months to display all clients added each month for the last six months.</a:t>
          </a:r>
        </a:p>
      </dsp:txBody>
      <dsp:txXfrm>
        <a:off x="40680" y="40680"/>
        <a:ext cx="6746030" cy="1307547"/>
      </dsp:txXfrm>
    </dsp:sp>
    <dsp:sp modelId="{6A425D1A-227F-A34E-90C9-FCB6F9D96D6B}">
      <dsp:nvSpPr>
        <dsp:cNvPr id="0" name=""/>
        <dsp:cNvSpPr/>
      </dsp:nvSpPr>
      <dsp:spPr>
        <a:xfrm>
          <a:off x="1443807" y="1697553"/>
          <a:ext cx="8181575" cy="1388907"/>
        </a:xfrm>
        <a:prstGeom prst="roundRect">
          <a:avLst>
            <a:gd name="adj" fmla="val 10000"/>
          </a:avLst>
        </a:prstGeom>
        <a:solidFill>
          <a:schemeClr val="accent2">
            <a:hueOff val="113439"/>
            <a:satOff val="13039"/>
            <a:lumOff val="-103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can retrieve the first name, last name and the date created from the date created is less than current date minus six months. This retrieves the clients added for the last six months.</a:t>
          </a:r>
        </a:p>
      </dsp:txBody>
      <dsp:txXfrm>
        <a:off x="1484487" y="1738233"/>
        <a:ext cx="5753618" cy="1307547"/>
      </dsp:txXfrm>
    </dsp:sp>
    <dsp:sp modelId="{DBF69555-A237-3D40-80DB-964E5D905129}">
      <dsp:nvSpPr>
        <dsp:cNvPr id="0" name=""/>
        <dsp:cNvSpPr/>
      </dsp:nvSpPr>
      <dsp:spPr>
        <a:xfrm>
          <a:off x="7278785" y="1091835"/>
          <a:ext cx="902789" cy="902789"/>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81913" y="1091835"/>
        <a:ext cx="496533" cy="6793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2345051-2045-45DA-935E-2E3CA1A69ADC}" type="datetimeFigureOut">
              <a:rPr lang="en-US" smtClean="0"/>
              <a:t>12/17/22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85357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5093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9452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5072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1352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7369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12/17/22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5333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060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290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405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12/17/22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7881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4357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12/17/22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56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12/17/22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1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12/17/22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4749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12/17/22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919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12/17/22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273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2345051-2045-45DA-935E-2E3CA1A69ADC}" type="datetimeFigureOut">
              <a:rPr lang="en-US" smtClean="0"/>
              <a:t>12/17/22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8748642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3" name="Picture 12" descr="Display with stock market charts">
            <a:extLst>
              <a:ext uri="{FF2B5EF4-FFF2-40B4-BE49-F238E27FC236}">
                <a16:creationId xmlns:a16="http://schemas.microsoft.com/office/drawing/2014/main" id="{6B6614B0-68C2-7FEC-292E-2B18B5F56B6E}"/>
              </a:ext>
            </a:extLst>
          </p:cNvPr>
          <p:cNvPicPr>
            <a:picLocks noChangeAspect="1"/>
          </p:cNvPicPr>
          <p:nvPr/>
        </p:nvPicPr>
        <p:blipFill rotWithShape="1">
          <a:blip r:embed="rId2">
            <a:alphaModFix amt="35000"/>
          </a:blip>
          <a:srcRect t="15656" r="-1" b="560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EA861FF8-7FBD-27B2-2970-C4C663C3D5C1}"/>
              </a:ext>
            </a:extLst>
          </p:cNvPr>
          <p:cNvSpPr>
            <a:spLocks noGrp="1"/>
          </p:cNvSpPr>
          <p:nvPr>
            <p:ph type="ctrTitle"/>
          </p:nvPr>
        </p:nvSpPr>
        <p:spPr>
          <a:xfrm>
            <a:off x="1154954" y="2099733"/>
            <a:ext cx="8827245" cy="2677648"/>
          </a:xfrm>
        </p:spPr>
        <p:txBody>
          <a:bodyPr>
            <a:normAutofit/>
          </a:bodyPr>
          <a:lstStyle/>
          <a:p>
            <a:r>
              <a:rPr lang="en-US" dirty="0">
                <a:solidFill>
                  <a:srgbClr val="FFFFFF"/>
                </a:solidFill>
              </a:rPr>
              <a:t>Willson Financial</a:t>
            </a:r>
          </a:p>
        </p:txBody>
      </p:sp>
      <p:sp>
        <p:nvSpPr>
          <p:cNvPr id="3" name="Subtitle 2">
            <a:extLst>
              <a:ext uri="{FF2B5EF4-FFF2-40B4-BE49-F238E27FC236}">
                <a16:creationId xmlns:a16="http://schemas.microsoft.com/office/drawing/2014/main" id="{0DFC5CCA-D389-80A9-05DD-919F1AC80C86}"/>
              </a:ext>
            </a:extLst>
          </p:cNvPr>
          <p:cNvSpPr>
            <a:spLocks noGrp="1"/>
          </p:cNvSpPr>
          <p:nvPr>
            <p:ph type="subTitle" idx="1"/>
          </p:nvPr>
        </p:nvSpPr>
        <p:spPr>
          <a:xfrm>
            <a:off x="1154954" y="4777380"/>
            <a:ext cx="8827245" cy="861420"/>
          </a:xfrm>
        </p:spPr>
        <p:txBody>
          <a:bodyPr>
            <a:normAutofit/>
          </a:bodyPr>
          <a:lstStyle/>
          <a:p>
            <a:r>
              <a:rPr lang="en-US" sz="2000" b="1" dirty="0">
                <a:solidFill>
                  <a:srgbClr val="FF0000"/>
                </a:solidFill>
              </a:rPr>
              <a:t>Red Team</a:t>
            </a:r>
          </a:p>
          <a:p>
            <a:endParaRPr lang="en-US" dirty="0">
              <a:solidFill>
                <a:srgbClr val="FFFFFF"/>
              </a:solidFill>
            </a:endParaRPr>
          </a:p>
        </p:txBody>
      </p:sp>
      <p:sp>
        <p:nvSpPr>
          <p:cNvPr id="31" name="Rectangle 30">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639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14E1-26FF-FD9D-C6C1-BF0467390E0C}"/>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A5AA35FA-1964-A8ED-B141-0507D2ADF315}"/>
              </a:ext>
            </a:extLst>
          </p:cNvPr>
          <p:cNvSpPr>
            <a:spLocks noGrp="1"/>
          </p:cNvSpPr>
          <p:nvPr>
            <p:ph idx="1"/>
          </p:nvPr>
        </p:nvSpPr>
        <p:spPr/>
        <p:txBody>
          <a:bodyPr/>
          <a:lstStyle/>
          <a:p>
            <a:r>
              <a:rPr lang="en-US" dirty="0"/>
              <a:t>Then, we get the count of transactions for each group (account number, year, month).</a:t>
            </a:r>
          </a:p>
          <a:p>
            <a:r>
              <a:rPr lang="en-US" dirty="0"/>
              <a:t>After that, we join the above output with the accounts table based on account number to get the client ID.</a:t>
            </a:r>
          </a:p>
          <a:p>
            <a:pPr marL="0" indent="0">
              <a:buNone/>
            </a:pPr>
            <a:endParaRPr lang="en-US" dirty="0"/>
          </a:p>
        </p:txBody>
      </p:sp>
      <p:pic>
        <p:nvPicPr>
          <p:cNvPr id="7" name="Picture 6">
            <a:extLst>
              <a:ext uri="{FF2B5EF4-FFF2-40B4-BE49-F238E27FC236}">
                <a16:creationId xmlns:a16="http://schemas.microsoft.com/office/drawing/2014/main" id="{ED81C97C-0C3B-8EDC-0A57-782E841CA737}"/>
              </a:ext>
            </a:extLst>
          </p:cNvPr>
          <p:cNvPicPr>
            <a:picLocks noChangeAspect="1"/>
          </p:cNvPicPr>
          <p:nvPr/>
        </p:nvPicPr>
        <p:blipFill>
          <a:blip r:embed="rId2"/>
          <a:stretch>
            <a:fillRect/>
          </a:stretch>
        </p:blipFill>
        <p:spPr>
          <a:xfrm>
            <a:off x="60960" y="4072920"/>
            <a:ext cx="12070080" cy="2282160"/>
          </a:xfrm>
          <a:prstGeom prst="rect">
            <a:avLst/>
          </a:prstGeom>
        </p:spPr>
      </p:pic>
    </p:spTree>
    <p:extLst>
      <p:ext uri="{BB962C8B-B14F-4D97-AF65-F5344CB8AC3E}">
        <p14:creationId xmlns:p14="http://schemas.microsoft.com/office/powerpoint/2010/main" val="179567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E2EA-0D74-B676-C526-855D9D5FFFFC}"/>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73A34C49-06C8-11F0-0E07-8C7CB00AD742}"/>
              </a:ext>
            </a:extLst>
          </p:cNvPr>
          <p:cNvSpPr>
            <a:spLocks noGrp="1"/>
          </p:cNvSpPr>
          <p:nvPr>
            <p:ph idx="1"/>
          </p:nvPr>
        </p:nvSpPr>
        <p:spPr/>
        <p:txBody>
          <a:bodyPr/>
          <a:lstStyle/>
          <a:p>
            <a:r>
              <a:rPr lang="en-US" dirty="0"/>
              <a:t>Finally, we’ll get the count of clients by getting the count of the distinct client ID from the previous output</a:t>
            </a:r>
          </a:p>
          <a:p>
            <a:endParaRPr lang="en-US" dirty="0"/>
          </a:p>
        </p:txBody>
      </p:sp>
      <p:pic>
        <p:nvPicPr>
          <p:cNvPr id="4" name="Picture 3">
            <a:extLst>
              <a:ext uri="{FF2B5EF4-FFF2-40B4-BE49-F238E27FC236}">
                <a16:creationId xmlns:a16="http://schemas.microsoft.com/office/drawing/2014/main" id="{C852F97A-0BF7-2DE3-4B68-66B4098C1B6A}"/>
              </a:ext>
            </a:extLst>
          </p:cNvPr>
          <p:cNvPicPr>
            <a:picLocks noChangeAspect="1"/>
          </p:cNvPicPr>
          <p:nvPr/>
        </p:nvPicPr>
        <p:blipFill>
          <a:blip r:embed="rId2"/>
          <a:stretch>
            <a:fillRect/>
          </a:stretch>
        </p:blipFill>
        <p:spPr>
          <a:xfrm>
            <a:off x="68580" y="3770425"/>
            <a:ext cx="12054840" cy="2113907"/>
          </a:xfrm>
          <a:prstGeom prst="rect">
            <a:avLst/>
          </a:prstGeom>
        </p:spPr>
      </p:pic>
    </p:spTree>
    <p:extLst>
      <p:ext uri="{BB962C8B-B14F-4D97-AF65-F5344CB8AC3E}">
        <p14:creationId xmlns:p14="http://schemas.microsoft.com/office/powerpoint/2010/main" val="145245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E2EA-0D74-B676-C526-855D9D5FFFFC}"/>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pic>
        <p:nvPicPr>
          <p:cNvPr id="8" name="Picture 7" descr="Text&#10;&#10;Description automatically generated">
            <a:extLst>
              <a:ext uri="{FF2B5EF4-FFF2-40B4-BE49-F238E27FC236}">
                <a16:creationId xmlns:a16="http://schemas.microsoft.com/office/drawing/2014/main" id="{A718D0D8-DD80-C7D8-641D-D3D1F21FABCB}"/>
              </a:ext>
            </a:extLst>
          </p:cNvPr>
          <p:cNvPicPr>
            <a:picLocks noChangeAspect="1"/>
          </p:cNvPicPr>
          <p:nvPr/>
        </p:nvPicPr>
        <p:blipFill>
          <a:blip r:embed="rId2"/>
          <a:stretch>
            <a:fillRect/>
          </a:stretch>
        </p:blipFill>
        <p:spPr>
          <a:xfrm>
            <a:off x="5255594" y="2544232"/>
            <a:ext cx="4914900" cy="3416300"/>
          </a:xfrm>
          <a:prstGeom prst="rect">
            <a:avLst/>
          </a:prstGeom>
        </p:spPr>
      </p:pic>
      <p:pic>
        <p:nvPicPr>
          <p:cNvPr id="16" name="Content Placeholder 15" descr="Text&#10;&#10;Description automatically generated">
            <a:extLst>
              <a:ext uri="{FF2B5EF4-FFF2-40B4-BE49-F238E27FC236}">
                <a16:creationId xmlns:a16="http://schemas.microsoft.com/office/drawing/2014/main" id="{A6561511-41A0-10D5-6EA2-BD36F32D0AB1}"/>
              </a:ext>
            </a:extLst>
          </p:cNvPr>
          <p:cNvPicPr>
            <a:picLocks noGrp="1" noChangeAspect="1"/>
          </p:cNvPicPr>
          <p:nvPr>
            <p:ph idx="1"/>
          </p:nvPr>
        </p:nvPicPr>
        <p:blipFill>
          <a:blip r:embed="rId3"/>
          <a:stretch>
            <a:fillRect/>
          </a:stretch>
        </p:blipFill>
        <p:spPr>
          <a:xfrm>
            <a:off x="1490985" y="2544232"/>
            <a:ext cx="3220461" cy="3416300"/>
          </a:xfrm>
        </p:spPr>
      </p:pic>
    </p:spTree>
    <p:extLst>
      <p:ext uri="{BB962C8B-B14F-4D97-AF65-F5344CB8AC3E}">
        <p14:creationId xmlns:p14="http://schemas.microsoft.com/office/powerpoint/2010/main" val="332981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CD12-E104-F367-3C9F-C262B290CC6F}"/>
              </a:ext>
            </a:extLst>
          </p:cNvPr>
          <p:cNvSpPr>
            <a:spLocks noGrp="1"/>
          </p:cNvSpPr>
          <p:nvPr>
            <p:ph type="title"/>
          </p:nvPr>
        </p:nvSpPr>
        <p:spPr>
          <a:xfrm>
            <a:off x="1154953" y="973668"/>
            <a:ext cx="8761413" cy="706964"/>
          </a:xfrm>
        </p:spPr>
        <p:txBody>
          <a:bodyPr>
            <a:normAutofit fontScale="90000"/>
          </a:bodyPr>
          <a:lstStyle/>
          <a:p>
            <a:pPr>
              <a:lnSpc>
                <a:spcPct val="90000"/>
              </a:lnSpc>
            </a:pPr>
            <a:r>
              <a:rPr lang="en-US" sz="6000"/>
              <a:t>Assets Report</a:t>
            </a:r>
            <a:br>
              <a:rPr lang="en-US" sz="1700"/>
            </a:br>
            <a:r>
              <a:rPr lang="en-US" sz="2000">
                <a:solidFill>
                  <a:schemeClr val="bg1"/>
                </a:solidFill>
                <a:effectLst/>
                <a:latin typeface="+mn-lt"/>
              </a:rPr>
              <a:t>What is the average amount of assets (in currency) for the entire client list?</a:t>
            </a:r>
            <a:endParaRPr lang="en-US" sz="2000" dirty="0">
              <a:solidFill>
                <a:schemeClr val="bg1"/>
              </a:solidFill>
              <a:latin typeface="+mn-lt"/>
            </a:endParaRPr>
          </a:p>
        </p:txBody>
      </p:sp>
      <p:sp>
        <p:nvSpPr>
          <p:cNvPr id="3" name="Content Placeholder 2">
            <a:extLst>
              <a:ext uri="{FF2B5EF4-FFF2-40B4-BE49-F238E27FC236}">
                <a16:creationId xmlns:a16="http://schemas.microsoft.com/office/drawing/2014/main" id="{607295A3-9B7C-C276-953C-DF24C9738782}"/>
              </a:ext>
            </a:extLst>
          </p:cNvPr>
          <p:cNvSpPr>
            <a:spLocks noGrp="1"/>
          </p:cNvSpPr>
          <p:nvPr>
            <p:ph idx="1"/>
          </p:nvPr>
        </p:nvSpPr>
        <p:spPr>
          <a:xfrm>
            <a:off x="1154954" y="2603500"/>
            <a:ext cx="5211979" cy="3416300"/>
          </a:xfrm>
        </p:spPr>
        <p:txBody>
          <a:bodyPr anchor="ctr">
            <a:normAutofit/>
          </a:bodyPr>
          <a:lstStyle/>
          <a:p>
            <a:pPr marL="342900" marR="0" lvl="0" indent="-342900">
              <a:spcBef>
                <a:spcPts val="0"/>
              </a:spcBef>
              <a:spcAft>
                <a:spcPts val="0"/>
              </a:spcAft>
              <a:buFont typeface="Symbol" pitchFamily="2" charset="2"/>
              <a:buChar char=""/>
            </a:pPr>
            <a:r>
              <a:rPr lang="en-US">
                <a:effectLst/>
                <a:latin typeface="Calibri" panose="020F0502020204030204" pitchFamily="34" charset="0"/>
                <a:ea typeface="Calibri" panose="020F0502020204030204" pitchFamily="34" charset="0"/>
                <a:cs typeface="Calibri" panose="020F0502020204030204" pitchFamily="34" charset="0"/>
              </a:rPr>
              <a:t>First, we select all columns from the assets table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a:effectLst/>
                <a:latin typeface="Calibri" panose="020F0502020204030204" pitchFamily="34" charset="0"/>
                <a:ea typeface="Calibri" panose="020F0502020204030204" pitchFamily="34" charset="0"/>
                <a:cs typeface="Calibri" panose="020F0502020204030204" pitchFamily="34" charset="0"/>
              </a:rPr>
              <a:t>The output is organized by order of asset ID (PK) and prints the corresponding asset type, as well as the total amount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itchFamily="2" charset="2"/>
              <a:buChar char=""/>
            </a:pPr>
            <a:r>
              <a:rPr lang="en-US">
                <a:latin typeface="Calibri" panose="020F0502020204030204" pitchFamily="34" charset="0"/>
                <a:ea typeface="Calibri" panose="020F0502020204030204" pitchFamily="34" charset="0"/>
                <a:cs typeface="Calibri" panose="020F0502020204030204" pitchFamily="34" charset="0"/>
              </a:rPr>
              <a:t>W</a:t>
            </a:r>
            <a:r>
              <a:rPr lang="en-US">
                <a:effectLst/>
                <a:latin typeface="Calibri" panose="020F0502020204030204" pitchFamily="34" charset="0"/>
                <a:ea typeface="Calibri" panose="020F0502020204030204" pitchFamily="34" charset="0"/>
                <a:cs typeface="Calibri" panose="020F0502020204030204" pitchFamily="34" charset="0"/>
              </a:rPr>
              <a:t>e also print the corresponding client ID (FK)</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6" name="Picture 25" descr="Text&#10;&#10;Description automatically generated">
            <a:extLst>
              <a:ext uri="{FF2B5EF4-FFF2-40B4-BE49-F238E27FC236}">
                <a16:creationId xmlns:a16="http://schemas.microsoft.com/office/drawing/2014/main" id="{67802610-1890-919B-EDDB-13F686EF7565}"/>
              </a:ext>
            </a:extLst>
          </p:cNvPr>
          <p:cNvPicPr>
            <a:picLocks noChangeAspect="1"/>
          </p:cNvPicPr>
          <p:nvPr/>
        </p:nvPicPr>
        <p:blipFill>
          <a:blip r:embed="rId2"/>
          <a:stretch>
            <a:fillRect/>
          </a:stretch>
        </p:blipFill>
        <p:spPr>
          <a:xfrm>
            <a:off x="7223966" y="2502568"/>
            <a:ext cx="3171318" cy="4194810"/>
          </a:xfrm>
          <a:prstGeom prst="rect">
            <a:avLst/>
          </a:prstGeom>
        </p:spPr>
      </p:pic>
    </p:spTree>
    <p:extLst>
      <p:ext uri="{BB962C8B-B14F-4D97-AF65-F5344CB8AC3E}">
        <p14:creationId xmlns:p14="http://schemas.microsoft.com/office/powerpoint/2010/main" val="185301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69E3C8-D9C9-9851-63BE-B1BDF0817A16}"/>
              </a:ext>
            </a:extLst>
          </p:cNvPr>
          <p:cNvSpPr>
            <a:spLocks noGrp="1"/>
          </p:cNvSpPr>
          <p:nvPr>
            <p:ph type="title"/>
          </p:nvPr>
        </p:nvSpPr>
        <p:spPr>
          <a:xfrm>
            <a:off x="7505701" y="1113062"/>
            <a:ext cx="4037370" cy="2315937"/>
          </a:xfrm>
        </p:spPr>
        <p:txBody>
          <a:bodyPr vert="horz" lIns="91440" tIns="45720" rIns="91440" bIns="45720" rtlCol="0" anchor="b">
            <a:normAutofit/>
          </a:bodyPr>
          <a:lstStyle/>
          <a:p>
            <a:pPr>
              <a:lnSpc>
                <a:spcPct val="90000"/>
              </a:lnSpc>
            </a:pPr>
            <a:r>
              <a:rPr lang="en-US" sz="5400" b="0" i="0" kern="1200" dirty="0">
                <a:solidFill>
                  <a:schemeClr val="bg2"/>
                </a:solidFill>
                <a:latin typeface="+mj-lt"/>
                <a:ea typeface="+mj-ea"/>
                <a:cs typeface="+mj-cs"/>
              </a:rPr>
              <a:t>Assets Report</a:t>
            </a:r>
            <a:br>
              <a:rPr lang="en-US" sz="3000" b="0" i="0" kern="1200" dirty="0">
                <a:solidFill>
                  <a:schemeClr val="bg2"/>
                </a:solidFill>
                <a:latin typeface="+mj-lt"/>
                <a:ea typeface="+mj-ea"/>
                <a:cs typeface="+mj-cs"/>
              </a:rPr>
            </a:br>
            <a:r>
              <a:rPr lang="en-US" sz="1800" b="0" i="0" kern="1200" dirty="0">
                <a:solidFill>
                  <a:schemeClr val="bg1"/>
                </a:solidFill>
                <a:effectLst/>
                <a:latin typeface="+mj-lt"/>
                <a:ea typeface="+mj-ea"/>
                <a:cs typeface="+mj-cs"/>
              </a:rPr>
              <a:t>What is the average amount of assets (in currency) for the entire client list?</a:t>
            </a:r>
            <a:endParaRPr lang="en-US" sz="1800" b="0" i="0" kern="1200" dirty="0">
              <a:solidFill>
                <a:schemeClr val="bg1"/>
              </a:solidFill>
              <a:latin typeface="+mj-lt"/>
              <a:ea typeface="+mj-ea"/>
              <a:cs typeface="+mj-cs"/>
            </a:endParaRPr>
          </a:p>
        </p:txBody>
      </p:sp>
      <p:pic>
        <p:nvPicPr>
          <p:cNvPr id="20" name="Content Placeholder 19" descr="Text&#10;&#10;Description automatically generated">
            <a:extLst>
              <a:ext uri="{FF2B5EF4-FFF2-40B4-BE49-F238E27FC236}">
                <a16:creationId xmlns:a16="http://schemas.microsoft.com/office/drawing/2014/main" id="{7F904CD6-F22A-061B-A258-435B43496918}"/>
              </a:ext>
            </a:extLst>
          </p:cNvPr>
          <p:cNvPicPr>
            <a:picLocks noGrp="1" noChangeAspect="1"/>
          </p:cNvPicPr>
          <p:nvPr>
            <p:ph idx="1"/>
          </p:nvPr>
        </p:nvPicPr>
        <p:blipFill>
          <a:blip r:embed="rId3"/>
          <a:stretch>
            <a:fillRect/>
          </a:stretch>
        </p:blipFill>
        <p:spPr>
          <a:xfrm>
            <a:off x="2080160" y="908708"/>
            <a:ext cx="3578398" cy="5040582"/>
          </a:xfrm>
        </p:spPr>
      </p:pic>
    </p:spTree>
    <p:extLst>
      <p:ext uri="{BB962C8B-B14F-4D97-AF65-F5344CB8AC3E}">
        <p14:creationId xmlns:p14="http://schemas.microsoft.com/office/powerpoint/2010/main" val="244178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D85-2F42-87C5-62C5-1BAA8C2ADE5B}"/>
              </a:ext>
            </a:extLst>
          </p:cNvPr>
          <p:cNvSpPr>
            <a:spLocks noGrp="1"/>
          </p:cNvSpPr>
          <p:nvPr>
            <p:ph type="title"/>
          </p:nvPr>
        </p:nvSpPr>
        <p:spPr/>
        <p:txBody>
          <a:bodyPr/>
          <a:lstStyle/>
          <a:p>
            <a:r>
              <a:rPr lang="en-US" sz="5400" dirty="0"/>
              <a:t>Assets Report</a:t>
            </a:r>
            <a:br>
              <a:rPr lang="en-US" dirty="0"/>
            </a:br>
            <a:r>
              <a:rPr lang="en-US" sz="1800" dirty="0">
                <a:solidFill>
                  <a:schemeClr val="bg1"/>
                </a:solidFill>
                <a:effectLst/>
                <a:latin typeface="+mn-lt"/>
              </a:rPr>
              <a:t>What is the average amount of assets (in currency) for the entire client list?</a:t>
            </a:r>
            <a:endParaRPr lang="en-US" sz="1800" dirty="0"/>
          </a:p>
        </p:txBody>
      </p:sp>
      <p:sp>
        <p:nvSpPr>
          <p:cNvPr id="3" name="Content Placeholder 2">
            <a:extLst>
              <a:ext uri="{FF2B5EF4-FFF2-40B4-BE49-F238E27FC236}">
                <a16:creationId xmlns:a16="http://schemas.microsoft.com/office/drawing/2014/main" id="{36FAC5E2-2475-D866-D3F0-C87E1D78FFBB}"/>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Lastly, we</a:t>
            </a:r>
            <a:r>
              <a:rPr lang="en-US" sz="1800" dirty="0">
                <a:effectLst/>
                <a:latin typeface="Calibri" panose="020F0502020204030204" pitchFamily="34" charset="0"/>
                <a:ea typeface="Calibri" panose="020F0502020204030204" pitchFamily="34" charset="0"/>
                <a:cs typeface="Calibri" panose="020F0502020204030204" pitchFamily="34" charset="0"/>
              </a:rPr>
              <a:t> take the average of all client assets and print the result as a dollar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358AC90-A7B6-2824-672F-9296D5D05416}"/>
              </a:ext>
            </a:extLst>
          </p:cNvPr>
          <p:cNvPicPr>
            <a:picLocks noChangeAspect="1"/>
          </p:cNvPicPr>
          <p:nvPr/>
        </p:nvPicPr>
        <p:blipFill>
          <a:blip r:embed="rId2"/>
          <a:stretch>
            <a:fillRect/>
          </a:stretch>
        </p:blipFill>
        <p:spPr>
          <a:xfrm>
            <a:off x="1846513" y="3958168"/>
            <a:ext cx="9190532" cy="706964"/>
          </a:xfrm>
          <a:prstGeom prst="rect">
            <a:avLst/>
          </a:prstGeom>
        </p:spPr>
      </p:pic>
    </p:spTree>
    <p:extLst>
      <p:ext uri="{BB962C8B-B14F-4D97-AF65-F5344CB8AC3E}">
        <p14:creationId xmlns:p14="http://schemas.microsoft.com/office/powerpoint/2010/main" val="232573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21D5664-4D48-96CD-4DCC-70D039B64DFF}"/>
              </a:ext>
            </a:extLst>
          </p:cNvPr>
          <p:cNvSpPr>
            <a:spLocks noGrp="1"/>
          </p:cNvSpPr>
          <p:nvPr>
            <p:ph type="title"/>
          </p:nvPr>
        </p:nvSpPr>
        <p:spPr>
          <a:xfrm>
            <a:off x="1154955" y="973667"/>
            <a:ext cx="2942210" cy="4833745"/>
          </a:xfrm>
        </p:spPr>
        <p:txBody>
          <a:bodyPr>
            <a:normAutofit/>
          </a:bodyPr>
          <a:lstStyle/>
          <a:p>
            <a:r>
              <a:rPr lang="en-US">
                <a:solidFill>
                  <a:srgbClr val="EBEBEB"/>
                </a:solidFill>
              </a:rPr>
              <a:t>Team members</a:t>
            </a: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92FF4D0-DF47-B16B-3330-569824FEE7FF}"/>
              </a:ext>
            </a:extLst>
          </p:cNvPr>
          <p:cNvGraphicFramePr>
            <a:graphicFrameLocks noGrp="1"/>
          </p:cNvGraphicFramePr>
          <p:nvPr>
            <p:ph idx="1"/>
            <p:extLst>
              <p:ext uri="{D42A27DB-BD31-4B8C-83A1-F6EECF244321}">
                <p14:modId xmlns:p14="http://schemas.microsoft.com/office/powerpoint/2010/main" val="18218448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97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B674-63F2-39CA-A0FD-1145C24F444F}"/>
              </a:ext>
            </a:extLst>
          </p:cNvPr>
          <p:cNvSpPr>
            <a:spLocks noGrp="1"/>
          </p:cNvSpPr>
          <p:nvPr>
            <p:ph type="title"/>
          </p:nvPr>
        </p:nvSpPr>
        <p:spPr/>
        <p:txBody>
          <a:bodyPr/>
          <a:lstStyle/>
          <a:p>
            <a:r>
              <a:rPr lang="en-US" sz="5400" dirty="0" err="1"/>
              <a:t>Willson</a:t>
            </a:r>
            <a:r>
              <a:rPr lang="en-US" sz="5400" dirty="0"/>
              <a:t> Financial</a:t>
            </a:r>
            <a:br>
              <a:rPr lang="en-US" sz="5400" dirty="0"/>
            </a:br>
            <a:r>
              <a:rPr lang="en-US" sz="1800" dirty="0">
                <a:solidFill>
                  <a:schemeClr val="bg1"/>
                </a:solidFill>
              </a:rPr>
              <a:t>Case Study</a:t>
            </a:r>
            <a:endParaRPr lang="en-US" sz="5400" dirty="0"/>
          </a:p>
        </p:txBody>
      </p:sp>
      <p:sp>
        <p:nvSpPr>
          <p:cNvPr id="3" name="Content Placeholder 2">
            <a:extLst>
              <a:ext uri="{FF2B5EF4-FFF2-40B4-BE49-F238E27FC236}">
                <a16:creationId xmlns:a16="http://schemas.microsoft.com/office/drawing/2014/main" id="{28F1D9B2-2783-1166-C8CB-906665DB785F}"/>
              </a:ext>
            </a:extLst>
          </p:cNvPr>
          <p:cNvSpPr>
            <a:spLocks noGrp="1"/>
          </p:cNvSpPr>
          <p:nvPr>
            <p:ph idx="1"/>
          </p:nvPr>
        </p:nvSpPr>
        <p:spPr/>
        <p:txBody>
          <a:bodyPr>
            <a:normAutofit fontScale="92500" lnSpcReduction="20000"/>
          </a:bodyPr>
          <a:lstStyle/>
          <a:p>
            <a:r>
              <a:rPr lang="en-US" dirty="0" err="1"/>
              <a:t>Willson</a:t>
            </a:r>
            <a:r>
              <a:rPr lang="en-US" dirty="0"/>
              <a:t> Financial was founded by Jake and Ned </a:t>
            </a:r>
            <a:r>
              <a:rPr lang="en-US" dirty="0" err="1"/>
              <a:t>Willson</a:t>
            </a:r>
            <a:r>
              <a:rPr lang="en-US" dirty="0"/>
              <a:t>. Both partners have degrees in finance, with Ned having his MBA. Jake and Ned also both have their CFA license and have registered their company with the SEC. They</a:t>
            </a:r>
            <a:r>
              <a:rPr lang="en-US" dirty="0">
                <a:effectLst/>
              </a:rPr>
              <a:t> have one office employee; Phoenix Two Star, who </a:t>
            </a:r>
            <a:r>
              <a:rPr lang="en-US" dirty="0"/>
              <a:t>is responsible for</a:t>
            </a:r>
            <a:r>
              <a:rPr lang="en-US" dirty="0">
                <a:effectLst/>
              </a:rPr>
              <a:t> client appointments, office supplies, and other office duties. They also hired a part-time compliance manager, June Santos, to ensure that the company would stringently follow all SEC regulations. Jake and Ned have been very busy with their clientele increasing exponentially over the past year. As a result, they decided it was time to step back, and reevaluate their business structure. </a:t>
            </a:r>
          </a:p>
          <a:p>
            <a:r>
              <a:rPr lang="en-US" dirty="0">
                <a:effectLst/>
              </a:rPr>
              <a:t>Some of the questions to be answered are:</a:t>
            </a:r>
          </a:p>
          <a:p>
            <a:pPr lvl="1"/>
            <a:r>
              <a:rPr lang="en-US" dirty="0">
                <a:effectLst/>
              </a:rPr>
              <a:t>How many clients have been added for each of the past six months?</a:t>
            </a:r>
          </a:p>
          <a:p>
            <a:pPr lvl="1"/>
            <a:r>
              <a:rPr lang="en-US" dirty="0">
                <a:effectLst/>
              </a:rPr>
              <a:t>What is the average amount of assets (in currency) for the entire client list?</a:t>
            </a:r>
          </a:p>
          <a:p>
            <a:pPr lvl="1"/>
            <a:r>
              <a:rPr lang="en-US" dirty="0">
                <a:effectLst/>
              </a:rPr>
              <a:t>How many clients have a high number (more than 10 a month) of transactions?</a:t>
            </a:r>
            <a:endParaRPr lang="en-US" dirty="0"/>
          </a:p>
        </p:txBody>
      </p:sp>
    </p:spTree>
    <p:extLst>
      <p:ext uri="{BB962C8B-B14F-4D97-AF65-F5344CB8AC3E}">
        <p14:creationId xmlns:p14="http://schemas.microsoft.com/office/powerpoint/2010/main" val="32340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E784-881C-21C6-1B30-9A04049C80FA}"/>
              </a:ext>
            </a:extLst>
          </p:cNvPr>
          <p:cNvSpPr>
            <a:spLocks noGrp="1"/>
          </p:cNvSpPr>
          <p:nvPr>
            <p:ph type="title"/>
          </p:nvPr>
        </p:nvSpPr>
        <p:spPr>
          <a:xfrm>
            <a:off x="1154953" y="973668"/>
            <a:ext cx="8761413" cy="706964"/>
          </a:xfrm>
        </p:spPr>
        <p:txBody>
          <a:bodyPr>
            <a:normAutofit fontScale="90000"/>
          </a:bodyPr>
          <a:lstStyle/>
          <a:p>
            <a:pPr>
              <a:lnSpc>
                <a:spcPct val="90000"/>
              </a:lnSpc>
            </a:pPr>
            <a:r>
              <a:rPr lang="en-US" sz="5400" dirty="0"/>
              <a:t>ERD</a:t>
            </a:r>
            <a:br>
              <a:rPr lang="en-US" sz="2000" dirty="0"/>
            </a:br>
            <a:r>
              <a:rPr lang="en-US" sz="2000" dirty="0">
                <a:solidFill>
                  <a:schemeClr val="bg1"/>
                </a:solidFill>
              </a:rPr>
              <a:t>Business</a:t>
            </a:r>
            <a:r>
              <a:rPr lang="en-US" sz="2000" dirty="0"/>
              <a:t> </a:t>
            </a:r>
            <a:r>
              <a:rPr lang="en-US" sz="2000" dirty="0">
                <a:solidFill>
                  <a:schemeClr val="bg1"/>
                </a:solidFill>
              </a:rPr>
              <a:t>Rules</a:t>
            </a:r>
          </a:p>
        </p:txBody>
      </p:sp>
      <p:sp>
        <p:nvSpPr>
          <p:cNvPr id="9" name="Content Placeholder 8">
            <a:extLst>
              <a:ext uri="{FF2B5EF4-FFF2-40B4-BE49-F238E27FC236}">
                <a16:creationId xmlns:a16="http://schemas.microsoft.com/office/drawing/2014/main" id="{4F54E8D1-EF03-3308-622F-D3E9392A5CA3}"/>
              </a:ext>
            </a:extLst>
          </p:cNvPr>
          <p:cNvSpPr>
            <a:spLocks noGrp="1"/>
          </p:cNvSpPr>
          <p:nvPr>
            <p:ph idx="1"/>
          </p:nvPr>
        </p:nvSpPr>
        <p:spPr>
          <a:xfrm>
            <a:off x="1154955" y="2603500"/>
            <a:ext cx="3481054" cy="3416300"/>
          </a:xfrm>
        </p:spPr>
        <p:txBody>
          <a:bodyPr anchor="ctr">
            <a:normAutofit/>
          </a:bodyPr>
          <a:lstStyle/>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 client can have many accounts, but an account can only belong to one client</a:t>
            </a:r>
          </a:p>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 client can have many assets, but each asset can only belong to one client</a:t>
            </a:r>
          </a:p>
          <a:p>
            <a:pPr marL="342900" marR="0" lvl="0" indent="-342900">
              <a:spcBef>
                <a:spcPts val="0"/>
              </a:spcBef>
              <a:spcAft>
                <a:spcPts val="0"/>
              </a:spcAft>
              <a:buFont typeface="Symbol" pitchFamily="2" charset="2"/>
              <a:buChar char=""/>
            </a:pPr>
            <a:r>
              <a:rPr lang="en-US" sz="1800" dirty="0">
                <a:effectLst/>
                <a:ea typeface="Calibri" panose="020F0502020204030204" pitchFamily="34" charset="0"/>
                <a:cs typeface="Times New Roman" panose="02020603050405020304" pitchFamily="18" charset="0"/>
              </a:rPr>
              <a:t>An account can have many transactions, but each transaction can only belong to one account</a:t>
            </a:r>
          </a:p>
          <a:p>
            <a:endParaRPr lang="en-US" sz="1600" dirty="0"/>
          </a:p>
        </p:txBody>
      </p:sp>
      <p:pic>
        <p:nvPicPr>
          <p:cNvPr id="5" name="Content Placeholder 4" descr="Diagram&#10;&#10;Description automatically generated">
            <a:extLst>
              <a:ext uri="{FF2B5EF4-FFF2-40B4-BE49-F238E27FC236}">
                <a16:creationId xmlns:a16="http://schemas.microsoft.com/office/drawing/2014/main" id="{92634635-D7B2-AECF-E957-9AB35E7BCA7D}"/>
              </a:ext>
            </a:extLst>
          </p:cNvPr>
          <p:cNvPicPr>
            <a:picLocks noChangeAspect="1"/>
          </p:cNvPicPr>
          <p:nvPr/>
        </p:nvPicPr>
        <p:blipFill>
          <a:blip r:embed="rId2"/>
          <a:stretch>
            <a:fillRect/>
          </a:stretch>
        </p:blipFill>
        <p:spPr>
          <a:xfrm>
            <a:off x="5274515" y="3429000"/>
            <a:ext cx="6967797" cy="282195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228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0C30-235D-8B31-E149-153376CA9929}"/>
              </a:ext>
            </a:extLst>
          </p:cNvPr>
          <p:cNvSpPr>
            <a:spLocks noGrp="1"/>
          </p:cNvSpPr>
          <p:nvPr>
            <p:ph type="title"/>
          </p:nvPr>
        </p:nvSpPr>
        <p:spPr/>
        <p:txBody>
          <a:bodyPr/>
          <a:lstStyle/>
          <a:p>
            <a:r>
              <a:rPr lang="en-US" sz="3600" dirty="0"/>
              <a:t>Additional Assumptions</a:t>
            </a:r>
            <a:endParaRPr lang="en-US" dirty="0"/>
          </a:p>
        </p:txBody>
      </p:sp>
      <p:sp>
        <p:nvSpPr>
          <p:cNvPr id="3" name="Content Placeholder 2">
            <a:extLst>
              <a:ext uri="{FF2B5EF4-FFF2-40B4-BE49-F238E27FC236}">
                <a16:creationId xmlns:a16="http://schemas.microsoft.com/office/drawing/2014/main" id="{ECC08B17-10EA-DDD3-6CDD-A1B7037ABD86}"/>
              </a:ext>
            </a:extLst>
          </p:cNvPr>
          <p:cNvSpPr>
            <a:spLocks noGrp="1"/>
          </p:cNvSpPr>
          <p:nvPr>
            <p:ph idx="1"/>
          </p:nvPr>
        </p:nvSpPr>
        <p:spPr/>
        <p:txBody>
          <a:bodyPr/>
          <a:lstStyle/>
          <a:p>
            <a:r>
              <a:rPr lang="en-US" dirty="0" err="1"/>
              <a:t>Willson</a:t>
            </a:r>
            <a:r>
              <a:rPr lang="en-US" dirty="0"/>
              <a:t> Financial offers both savings and checking accounts for their clients. There are tiers to these accounts based on stipulations such as the average account balance across three months, the number of transactions per month, the total dollar amount of these transactions each month, as well as the types of assets clients wish to be managed</a:t>
            </a:r>
          </a:p>
          <a:p>
            <a:r>
              <a:rPr lang="en-US" dirty="0" err="1"/>
              <a:t>Willson</a:t>
            </a:r>
            <a:r>
              <a:rPr lang="en-US" dirty="0"/>
              <a:t> </a:t>
            </a:r>
            <a:r>
              <a:rPr lang="en-US" dirty="0" err="1"/>
              <a:t>Financial’s</a:t>
            </a:r>
            <a:r>
              <a:rPr lang="en-US" dirty="0"/>
              <a:t> clientele is primarily farmers and ranchers, therefore they specialize in real-estate and commodities. However, the recent influx of new retirees in the area has inspired them to expand their business to cover all current assets, stocks and bonds, as well as patents and other intangible assets</a:t>
            </a:r>
          </a:p>
          <a:p>
            <a:endParaRPr lang="en-US" dirty="0"/>
          </a:p>
        </p:txBody>
      </p:sp>
    </p:spTree>
    <p:extLst>
      <p:ext uri="{BB962C8B-B14F-4D97-AF65-F5344CB8AC3E}">
        <p14:creationId xmlns:p14="http://schemas.microsoft.com/office/powerpoint/2010/main" val="168529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40FF-E72F-74A0-A80D-3546868FB449}"/>
              </a:ext>
            </a:extLst>
          </p:cNvPr>
          <p:cNvSpPr>
            <a:spLocks noGrp="1"/>
          </p:cNvSpPr>
          <p:nvPr>
            <p:ph type="title"/>
          </p:nvPr>
        </p:nvSpPr>
        <p:spPr>
          <a:xfrm>
            <a:off x="1154954" y="973668"/>
            <a:ext cx="8761413" cy="706964"/>
          </a:xfrm>
        </p:spPr>
        <p:txBody>
          <a:bodyPr>
            <a:normAutofit fontScale="90000"/>
          </a:bodyPr>
          <a:lstStyle/>
          <a:p>
            <a:r>
              <a:rPr lang="en-US" sz="6000" dirty="0">
                <a:solidFill>
                  <a:srgbClr val="EBEBEB"/>
                </a:solidFill>
              </a:rPr>
              <a:t>Client Report</a:t>
            </a:r>
            <a:br>
              <a:rPr lang="en-US" dirty="0">
                <a:solidFill>
                  <a:srgbClr val="EBEBEB"/>
                </a:solidFill>
              </a:rPr>
            </a:br>
            <a:r>
              <a:rPr lang="en-US" sz="2000" dirty="0">
                <a:effectLst/>
                <a:latin typeface="+mn-lt"/>
              </a:rPr>
              <a:t>How many clients have been added for each of the past six months?</a:t>
            </a:r>
            <a:endParaRPr lang="en-US" sz="2000" dirty="0">
              <a:solidFill>
                <a:srgbClr val="EBEBEB"/>
              </a:solidFill>
              <a:latin typeface="+mn-lt"/>
            </a:endParaRPr>
          </a:p>
        </p:txBody>
      </p:sp>
      <p:graphicFrame>
        <p:nvGraphicFramePr>
          <p:cNvPr id="5" name="Content Placeholder 2">
            <a:extLst>
              <a:ext uri="{FF2B5EF4-FFF2-40B4-BE49-F238E27FC236}">
                <a16:creationId xmlns:a16="http://schemas.microsoft.com/office/drawing/2014/main" id="{757E4584-7587-02D2-B3E7-C3ED98C5665B}"/>
              </a:ext>
            </a:extLst>
          </p:cNvPr>
          <p:cNvGraphicFramePr>
            <a:graphicFrameLocks noGrp="1"/>
          </p:cNvGraphicFramePr>
          <p:nvPr>
            <p:ph idx="1"/>
            <p:extLst>
              <p:ext uri="{D42A27DB-BD31-4B8C-83A1-F6EECF244321}">
                <p14:modId xmlns:p14="http://schemas.microsoft.com/office/powerpoint/2010/main" val="184188305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45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6" name="Rectangle 2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682DAA-3645-865B-C033-B9C585CED5B3}"/>
              </a:ext>
            </a:extLst>
          </p:cNvPr>
          <p:cNvSpPr>
            <a:spLocks noGrp="1"/>
          </p:cNvSpPr>
          <p:nvPr>
            <p:ph type="title"/>
          </p:nvPr>
        </p:nvSpPr>
        <p:spPr>
          <a:xfrm>
            <a:off x="6744929" y="973394"/>
            <a:ext cx="4798142" cy="1157833"/>
          </a:xfrm>
        </p:spPr>
        <p:txBody>
          <a:bodyPr vert="horz" lIns="91440" tIns="45720" rIns="91440" bIns="45720" rtlCol="0" anchor="b">
            <a:normAutofit fontScale="90000"/>
          </a:bodyPr>
          <a:lstStyle/>
          <a:p>
            <a:pPr>
              <a:lnSpc>
                <a:spcPct val="90000"/>
              </a:lnSpc>
            </a:pPr>
            <a:r>
              <a:rPr lang="en-US" sz="5400" b="0" i="0" kern="1200">
                <a:solidFill>
                  <a:schemeClr val="bg2"/>
                </a:solidFill>
                <a:latin typeface="+mj-lt"/>
                <a:ea typeface="+mj-ea"/>
                <a:cs typeface="+mj-cs"/>
              </a:rPr>
              <a:t>Client Report</a:t>
            </a:r>
            <a:br>
              <a:rPr lang="en-US" sz="3800" b="0" i="0" kern="1200">
                <a:solidFill>
                  <a:schemeClr val="bg2"/>
                </a:solidFill>
                <a:latin typeface="+mj-lt"/>
                <a:ea typeface="+mj-ea"/>
                <a:cs typeface="+mj-cs"/>
              </a:rPr>
            </a:br>
            <a:r>
              <a:rPr lang="en-US" sz="1800" b="0" i="0" kern="1200">
                <a:solidFill>
                  <a:schemeClr val="bg1"/>
                </a:solidFill>
                <a:effectLst/>
                <a:latin typeface="+mj-lt"/>
                <a:ea typeface="+mj-ea"/>
                <a:cs typeface="+mj-cs"/>
              </a:rPr>
              <a:t>How many clients have been added for each of the past six months?</a:t>
            </a:r>
            <a:endParaRPr lang="en-US" sz="1800" b="0" i="0" kern="1200" dirty="0">
              <a:solidFill>
                <a:schemeClr val="bg1"/>
              </a:solidFill>
              <a:latin typeface="+mj-lt"/>
              <a:ea typeface="+mj-ea"/>
              <a:cs typeface="+mj-cs"/>
            </a:endParaRPr>
          </a:p>
        </p:txBody>
      </p:sp>
      <p:pic>
        <p:nvPicPr>
          <p:cNvPr id="5" name="Picture 4" descr="Text&#10;&#10;Description automatically generated">
            <a:extLst>
              <a:ext uri="{FF2B5EF4-FFF2-40B4-BE49-F238E27FC236}">
                <a16:creationId xmlns:a16="http://schemas.microsoft.com/office/drawing/2014/main" id="{21C6051D-120B-4ECA-8133-7E064FE0E25B}"/>
              </a:ext>
            </a:extLst>
          </p:cNvPr>
          <p:cNvPicPr>
            <a:picLocks noChangeAspect="1"/>
          </p:cNvPicPr>
          <p:nvPr/>
        </p:nvPicPr>
        <p:blipFill>
          <a:blip r:embed="rId3"/>
          <a:stretch>
            <a:fillRect/>
          </a:stretch>
        </p:blipFill>
        <p:spPr>
          <a:xfrm>
            <a:off x="1223214" y="692150"/>
            <a:ext cx="4267200" cy="5473700"/>
          </a:xfrm>
          <a:prstGeom prst="rect">
            <a:avLst/>
          </a:prstGeom>
        </p:spPr>
      </p:pic>
    </p:spTree>
    <p:extLst>
      <p:ext uri="{BB962C8B-B14F-4D97-AF65-F5344CB8AC3E}">
        <p14:creationId xmlns:p14="http://schemas.microsoft.com/office/powerpoint/2010/main" val="196871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DB0B-DDA7-4D08-A3F1-95287E14AFE4}"/>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solidFill>
                <a:schemeClr val="bg1"/>
              </a:solidFill>
            </a:endParaRPr>
          </a:p>
        </p:txBody>
      </p:sp>
      <p:sp>
        <p:nvSpPr>
          <p:cNvPr id="3" name="Content Placeholder 2">
            <a:extLst>
              <a:ext uri="{FF2B5EF4-FFF2-40B4-BE49-F238E27FC236}">
                <a16:creationId xmlns:a16="http://schemas.microsoft.com/office/drawing/2014/main" id="{F6052C68-F5BE-2CD0-52F4-B3C295CFFD29}"/>
              </a:ext>
            </a:extLst>
          </p:cNvPr>
          <p:cNvSpPr>
            <a:spLocks noGrp="1"/>
          </p:cNvSpPr>
          <p:nvPr>
            <p:ph idx="1"/>
          </p:nvPr>
        </p:nvSpPr>
        <p:spPr/>
        <p:txBody>
          <a:bodyPr>
            <a:normAutofit/>
          </a:bodyPr>
          <a:lstStyle/>
          <a:p>
            <a:r>
              <a:rPr lang="en-US" dirty="0"/>
              <a:t>To get this information, we must first extract the month and year from the transaction date</a:t>
            </a: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3388BFF4-55FB-FC91-B234-8C8D7C557577}"/>
              </a:ext>
            </a:extLst>
          </p:cNvPr>
          <p:cNvPicPr>
            <a:picLocks noChangeAspect="1"/>
          </p:cNvPicPr>
          <p:nvPr/>
        </p:nvPicPr>
        <p:blipFill>
          <a:blip r:embed="rId2"/>
          <a:stretch>
            <a:fillRect/>
          </a:stretch>
        </p:blipFill>
        <p:spPr>
          <a:xfrm>
            <a:off x="261937" y="3505076"/>
            <a:ext cx="11668125" cy="2514724"/>
          </a:xfrm>
          <a:prstGeom prst="rect">
            <a:avLst/>
          </a:prstGeom>
        </p:spPr>
      </p:pic>
    </p:spTree>
    <p:extLst>
      <p:ext uri="{BB962C8B-B14F-4D97-AF65-F5344CB8AC3E}">
        <p14:creationId xmlns:p14="http://schemas.microsoft.com/office/powerpoint/2010/main" val="360180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6B27-B225-63D5-F679-F6C3DF955458}"/>
              </a:ext>
            </a:extLst>
          </p:cNvPr>
          <p:cNvSpPr>
            <a:spLocks noGrp="1"/>
          </p:cNvSpPr>
          <p:nvPr>
            <p:ph type="title"/>
          </p:nvPr>
        </p:nvSpPr>
        <p:spPr/>
        <p:txBody>
          <a:bodyPr/>
          <a:lstStyle/>
          <a:p>
            <a:r>
              <a:rPr lang="en-US" sz="5400" dirty="0">
                <a:solidFill>
                  <a:schemeClr val="bg1"/>
                </a:solidFill>
              </a:rPr>
              <a:t>Transactions Report</a:t>
            </a:r>
            <a:br>
              <a:rPr lang="en-US" dirty="0">
                <a:solidFill>
                  <a:schemeClr val="bg1"/>
                </a:solidFill>
              </a:rPr>
            </a:br>
            <a:r>
              <a:rPr lang="en-US" sz="1600" dirty="0">
                <a:effectLst/>
                <a:latin typeface="+mn-lt"/>
              </a:rPr>
              <a:t>How many clients have a high number (more than ten a month) of transactions?</a:t>
            </a:r>
            <a:endParaRPr lang="en-US" sz="1600" dirty="0"/>
          </a:p>
        </p:txBody>
      </p:sp>
      <p:sp>
        <p:nvSpPr>
          <p:cNvPr id="3" name="Content Placeholder 2">
            <a:extLst>
              <a:ext uri="{FF2B5EF4-FFF2-40B4-BE49-F238E27FC236}">
                <a16:creationId xmlns:a16="http://schemas.microsoft.com/office/drawing/2014/main" id="{DB3188C9-06AB-B815-12BB-BCB88018A6EB}"/>
              </a:ext>
            </a:extLst>
          </p:cNvPr>
          <p:cNvSpPr>
            <a:spLocks noGrp="1"/>
          </p:cNvSpPr>
          <p:nvPr>
            <p:ph idx="1"/>
          </p:nvPr>
        </p:nvSpPr>
        <p:spPr/>
        <p:txBody>
          <a:bodyPr/>
          <a:lstStyle/>
          <a:p>
            <a:r>
              <a:rPr lang="en-US" dirty="0"/>
              <a:t>Next, we will group the transactions by account number, year, and month. </a:t>
            </a:r>
          </a:p>
          <a:p>
            <a:pPr marL="0" indent="0">
              <a:buNone/>
            </a:pPr>
            <a:endParaRPr lang="en-US" dirty="0"/>
          </a:p>
        </p:txBody>
      </p:sp>
      <p:pic>
        <p:nvPicPr>
          <p:cNvPr id="4" name="Picture 3">
            <a:extLst>
              <a:ext uri="{FF2B5EF4-FFF2-40B4-BE49-F238E27FC236}">
                <a16:creationId xmlns:a16="http://schemas.microsoft.com/office/drawing/2014/main" id="{C00BDFB7-4A37-0E1C-76E4-7D89871F7F03}"/>
              </a:ext>
            </a:extLst>
          </p:cNvPr>
          <p:cNvPicPr>
            <a:picLocks noChangeAspect="1"/>
          </p:cNvPicPr>
          <p:nvPr/>
        </p:nvPicPr>
        <p:blipFill>
          <a:blip r:embed="rId2"/>
          <a:stretch>
            <a:fillRect/>
          </a:stretch>
        </p:blipFill>
        <p:spPr>
          <a:xfrm>
            <a:off x="114300" y="3462716"/>
            <a:ext cx="11963400" cy="2421615"/>
          </a:xfrm>
          <a:prstGeom prst="rect">
            <a:avLst/>
          </a:prstGeom>
        </p:spPr>
      </p:pic>
    </p:spTree>
    <p:extLst>
      <p:ext uri="{BB962C8B-B14F-4D97-AF65-F5344CB8AC3E}">
        <p14:creationId xmlns:p14="http://schemas.microsoft.com/office/powerpoint/2010/main" val="4252785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{8B6FA872-F1B0-A949-9FF5-933DD109C5F4}tf10001076</Template>
  <TotalTime>1689</TotalTime>
  <Words>807</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Wingdings 3</vt:lpstr>
      <vt:lpstr>Ion Boardroom</vt:lpstr>
      <vt:lpstr>Willson Financial</vt:lpstr>
      <vt:lpstr>Team members</vt:lpstr>
      <vt:lpstr>Willson Financial Case Study</vt:lpstr>
      <vt:lpstr>ERD Business Rules</vt:lpstr>
      <vt:lpstr>Additional Assumptions</vt:lpstr>
      <vt:lpstr>Client Report How many clients have been added for each of the past six months?</vt:lpstr>
      <vt:lpstr>Client Report How many clients have been added for each of the past six months?</vt:lpstr>
      <vt:lpstr>Transactions Report How many clients have a high number (more than ten a month) of transactions?</vt:lpstr>
      <vt:lpstr>Transactions Report How many clients have a high number (more than ten a month) of transactions?</vt:lpstr>
      <vt:lpstr>Transactions Report How many clients have a high number (more than ten a month) of transactions?</vt:lpstr>
      <vt:lpstr>Transactions Report How many clients have a high number (more than ten a month) of transactions?</vt:lpstr>
      <vt:lpstr>Transactions Report How many clients have a high number (more than ten a month) of transactions?</vt:lpstr>
      <vt:lpstr>Assets Report What is the average amount of assets (in currency) for the entire client list?</vt:lpstr>
      <vt:lpstr>Assets Report What is the average amount of assets (in currency) for the entire client list?</vt:lpstr>
      <vt:lpstr>Assets Report What is the average amount of assets (in currency) for the entire client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Willson Financial</dc:title>
  <dc:creator>Oyun Tsolmon</dc:creator>
  <cp:lastModifiedBy>Ron Stewart</cp:lastModifiedBy>
  <cp:revision>6</cp:revision>
  <dcterms:created xsi:type="dcterms:W3CDTF">2022-12-09T01:14:41Z</dcterms:created>
  <dcterms:modified xsi:type="dcterms:W3CDTF">2022-12-17T17:48:04Z</dcterms:modified>
</cp:coreProperties>
</file>