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159" d="100"/>
          <a:sy n="159" d="100"/>
        </p:scale>
        <p:origin x="1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lobosi/c02-emission-by-countrys-grouth-and-popula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Does Higher Population Lead to Higher Emissions?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Dsc</a:t>
            </a:r>
            <a:r>
              <a:rPr lang="en-US" dirty="0"/>
              <a:t> 530 Term Project – Stewart </a:t>
            </a:r>
            <a:r>
              <a:rPr lang="en-US" dirty="0" err="1"/>
              <a:t>wilson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8C6-D71C-7ADA-21E2-43529E87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Pareto Modeling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FF93E-D0AA-5FEA-F089-D45D6FC20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676650" cy="34163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Pareto model is a good match for the CO2 Emissions CDF</a:t>
            </a:r>
          </a:p>
          <a:p>
            <a:pPr lvl="1"/>
            <a:r>
              <a:rPr lang="en-US" dirty="0"/>
              <a:t>Suggested by the complement to the CDF being a straight line</a:t>
            </a:r>
          </a:p>
          <a:p>
            <a:r>
              <a:rPr lang="en-US" dirty="0"/>
              <a:t>This gives possible insight into the nature of why the distribution of CO2 emissions falls the way it does </a:t>
            </a:r>
          </a:p>
          <a:p>
            <a:pPr lvl="1"/>
            <a:r>
              <a:rPr lang="en-US" dirty="0"/>
              <a:t>Preferential attachment process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125" name="Picture 5">
            <a:extLst>
              <a:ext uri="{FF2B5EF4-FFF2-40B4-BE49-F238E27FC236}">
                <a16:creationId xmlns:a16="http://schemas.microsoft.com/office/drawing/2014/main" id="{C7C23431-83D9-79C0-DA58-C28262861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953" y="2667146"/>
            <a:ext cx="4306803" cy="294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807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7" name="Group 6159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161" name="Rectangle 6160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62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169" name="Rectangle 6163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66" name="Rectangle 6165">
            <a:extLst>
              <a:ext uri="{FF2B5EF4-FFF2-40B4-BE49-F238E27FC236}">
                <a16:creationId xmlns:a16="http://schemas.microsoft.com/office/drawing/2014/main" id="{4D564D1C-BBBA-41AB-8D3D-65E65136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8" name="Rectangle 6167">
            <a:extLst>
              <a:ext uri="{FF2B5EF4-FFF2-40B4-BE49-F238E27FC236}">
                <a16:creationId xmlns:a16="http://schemas.microsoft.com/office/drawing/2014/main" id="{4D63F519-D67F-403F-938E-102A5A37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70" name="Freeform: Shape 6169">
            <a:extLst>
              <a:ext uri="{FF2B5EF4-FFF2-40B4-BE49-F238E27FC236}">
                <a16:creationId xmlns:a16="http://schemas.microsoft.com/office/drawing/2014/main" id="{0690B2E9-00B3-4554-8C5C-2D5134AD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133850"/>
            <a:ext cx="11277600" cy="2250018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72" name="Freeform 5">
            <a:extLst>
              <a:ext uri="{FF2B5EF4-FFF2-40B4-BE49-F238E27FC236}">
                <a16:creationId xmlns:a16="http://schemas.microsoft.com/office/drawing/2014/main" id="{25225EF6-7666-40A5-813B-4BE52C749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26320-2219-6FB3-9A83-E8E93C9E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6" y="4174067"/>
            <a:ext cx="10893094" cy="14814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Correlation Analysis</a:t>
            </a:r>
          </a:p>
        </p:txBody>
      </p:sp>
      <p:pic>
        <p:nvPicPr>
          <p:cNvPr id="6153" name="Picture 9">
            <a:extLst>
              <a:ext uri="{FF2B5EF4-FFF2-40B4-BE49-F238E27FC236}">
                <a16:creationId xmlns:a16="http://schemas.microsoft.com/office/drawing/2014/main" id="{C5116095-801D-44C1-42F8-DC093D578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58651" y="759930"/>
            <a:ext cx="3974801" cy="2669070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7" name="Picture 13">
            <a:extLst>
              <a:ext uri="{FF2B5EF4-FFF2-40B4-BE49-F238E27FC236}">
                <a16:creationId xmlns:a16="http://schemas.microsoft.com/office/drawing/2014/main" id="{D526E013-7A6E-8DC9-6887-37B944AA9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8" y="736419"/>
            <a:ext cx="38290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652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43A8A-0BC5-4377-3A68-4109E7373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Covariance Matrix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15C8C72-83BB-1CC3-08B0-EDB5C1978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2606090"/>
            <a:ext cx="6391533" cy="164581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B322C-E711-BC72-1D7E-2BA9BB1EA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Covariances are all positive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This tells us the direction of the relationship, but not its strength since the units of measurement differ</a:t>
            </a: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14484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F9E95-B7D9-7752-2477-B8C30EF2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C402B-F02E-6F92-AC48-DFE78A160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899" y="2234349"/>
            <a:ext cx="6454830" cy="16636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6F322B-9130-80A3-A180-041C285B89EB}"/>
              </a:ext>
            </a:extLst>
          </p:cNvPr>
          <p:cNvSpPr txBox="1"/>
          <p:nvPr/>
        </p:nvSpPr>
        <p:spPr>
          <a:xfrm>
            <a:off x="2345782" y="3897965"/>
            <a:ext cx="75004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Positive correlation between CO2 Emissions and all other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Highest correlation was between Energy Consumption and CO2 Emissions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Intuitively makes sense: more fossil fuels burned = more emissions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Strength between population and emissions is clear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Yet causality is not certain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Could be a 3</a:t>
            </a:r>
            <a:r>
              <a:rPr lang="en-US" baseline="30000" dirty="0"/>
              <a:t>rd</a:t>
            </a:r>
            <a:r>
              <a:rPr lang="en-US" dirty="0"/>
              <a:t> variable at play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Or perhaps emissions lead to higher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57698-8FD4-D78D-C731-E4243FE04085}"/>
              </a:ext>
            </a:extLst>
          </p:cNvPr>
          <p:cNvSpPr txBox="1"/>
          <p:nvPr/>
        </p:nvSpPr>
        <p:spPr>
          <a:xfrm>
            <a:off x="601580" y="2373660"/>
            <a:ext cx="1866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Relationship between variables seems linear, so Pearson’s correlation is sufficient</a:t>
            </a:r>
          </a:p>
        </p:txBody>
      </p:sp>
    </p:spTree>
    <p:extLst>
      <p:ext uri="{BB962C8B-B14F-4D97-AF65-F5344CB8AC3E}">
        <p14:creationId xmlns:p14="http://schemas.microsoft.com/office/powerpoint/2010/main" val="2100779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D8E9-0A36-6289-0185-5C211A71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Hypothesis 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E5EA5-AD3B-4B8C-B584-9DB830B5D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Correlation Permute Test Performed</a:t>
            </a:r>
          </a:p>
          <a:p>
            <a:pPr lvl="1"/>
            <a:r>
              <a:rPr lang="en-US" dirty="0"/>
              <a:t>Null Hypothesis: Higher population has no effect on emissions</a:t>
            </a:r>
          </a:p>
          <a:p>
            <a:pPr lvl="1"/>
            <a:r>
              <a:rPr lang="en-US" dirty="0"/>
              <a:t>Random permutation of emissions data set is taken</a:t>
            </a:r>
          </a:p>
          <a:p>
            <a:pPr lvl="2"/>
            <a:r>
              <a:rPr lang="en-US" dirty="0"/>
              <a:t>Correlation is computed with this random data set</a:t>
            </a:r>
          </a:p>
          <a:p>
            <a:pPr lvl="3"/>
            <a:r>
              <a:rPr lang="en-US" dirty="0"/>
              <a:t>Hypothesis Test performed on resulting test statistic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P-Value is 0.0</a:t>
            </a:r>
          </a:p>
          <a:p>
            <a:pPr lvl="3"/>
            <a:r>
              <a:rPr lang="en-US" dirty="0"/>
              <a:t>There was no chance that relationship between population and emissions was by chance</a:t>
            </a:r>
          </a:p>
          <a:p>
            <a:pPr lvl="5"/>
            <a:r>
              <a:rPr lang="en-US" dirty="0"/>
              <a:t>Null hypothesis can be rejected</a:t>
            </a:r>
          </a:p>
          <a:p>
            <a:pPr lvl="3"/>
            <a:r>
              <a:rPr lang="en-US" dirty="0"/>
              <a:t>Population has a significant statistical effect on CO2 Emissions </a:t>
            </a:r>
          </a:p>
        </p:txBody>
      </p:sp>
    </p:spTree>
    <p:extLst>
      <p:ext uri="{BB962C8B-B14F-4D97-AF65-F5344CB8AC3E}">
        <p14:creationId xmlns:p14="http://schemas.microsoft.com/office/powerpoint/2010/main" val="193609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6502-EF1D-0C20-F96D-1DE8E914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16840-110B-CCD3-7D56-DE008E805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regressions analyses performed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Predictor: Population, Outcome: CO2 Emissions</a:t>
            </a:r>
          </a:p>
          <a:p>
            <a:pPr lvl="2" indent="-285750"/>
            <a:r>
              <a:rPr lang="en-US" dirty="0"/>
              <a:t>Intercept: -7.52</a:t>
            </a:r>
          </a:p>
          <a:p>
            <a:pPr lvl="2" indent="-285750"/>
            <a:r>
              <a:rPr lang="en-US" dirty="0"/>
              <a:t>Slope: .0048</a:t>
            </a:r>
          </a:p>
          <a:p>
            <a:pPr lvl="2" indent="-285750"/>
            <a:r>
              <a:rPr lang="en-US" dirty="0"/>
              <a:t>R-Squared: .648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Predictor: GDP, Outcome: CO2 Emissions</a:t>
            </a:r>
          </a:p>
          <a:p>
            <a:pPr lvl="2" indent="-285750"/>
            <a:r>
              <a:rPr lang="en-US" dirty="0"/>
              <a:t>Intercept: -47.20</a:t>
            </a:r>
          </a:p>
          <a:p>
            <a:pPr lvl="2" indent="-285750"/>
            <a:r>
              <a:rPr lang="en-US" dirty="0"/>
              <a:t>Slope: .3524</a:t>
            </a:r>
          </a:p>
          <a:p>
            <a:pPr lvl="2" indent="-285750"/>
            <a:r>
              <a:rPr lang="en-US" dirty="0"/>
              <a:t>R-Squared .907</a:t>
            </a:r>
          </a:p>
        </p:txBody>
      </p:sp>
    </p:spTree>
    <p:extLst>
      <p:ext uri="{BB962C8B-B14F-4D97-AF65-F5344CB8AC3E}">
        <p14:creationId xmlns:p14="http://schemas.microsoft.com/office/powerpoint/2010/main" val="1600298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3AED-8F42-BB7B-29FB-1C589A40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D92CC-7A94-3F58-1758-4CC3C5BA0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GDP has a much greater effect on C02 emissions than population does</a:t>
            </a:r>
          </a:p>
          <a:p>
            <a:pPr lvl="1"/>
            <a:r>
              <a:rPr lang="en-US" dirty="0"/>
              <a:t>GDP accounts for 90% of variance in CO2</a:t>
            </a:r>
          </a:p>
          <a:p>
            <a:pPr lvl="1"/>
            <a:r>
              <a:rPr lang="en-US" dirty="0"/>
              <a:t>Suggesting that while population does have a significant effect on CO2 emissions, GDP has a greater one</a:t>
            </a:r>
          </a:p>
          <a:p>
            <a:r>
              <a:rPr lang="en-US" dirty="0"/>
              <a:t>Problem with this analysis: Multicollinearity</a:t>
            </a:r>
          </a:p>
          <a:p>
            <a:pPr lvl="1"/>
            <a:r>
              <a:rPr lang="en-US" dirty="0"/>
              <a:t>Since GDP and Population are also correlated, this can lead to discrepancies in results</a:t>
            </a:r>
          </a:p>
          <a:p>
            <a:pPr lvl="2"/>
            <a:r>
              <a:rPr lang="en-US" dirty="0"/>
              <a:t>Can also mean the model does not generalize to the greater population</a:t>
            </a:r>
          </a:p>
        </p:txBody>
      </p:sp>
    </p:spTree>
    <p:extLst>
      <p:ext uri="{BB962C8B-B14F-4D97-AF65-F5344CB8AC3E}">
        <p14:creationId xmlns:p14="http://schemas.microsoft.com/office/powerpoint/2010/main" val="60202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29E74-AC91-7D0E-CBA7-D8AB6977E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Dataset and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4A731-E241-469C-6774-1F5D809A2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634" y="1627527"/>
            <a:ext cx="4828707" cy="331973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9642781B-9D51-9A1C-3FC7-9B22724BA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Dataset – “Countries CO2 Emission and more…”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  <a:hlinkClick r:id="rId3"/>
              </a:rPr>
              <a:t>Found on Kaggle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Variables Used: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GDP - Countries GDP at purchasing power parities, measured (Billion 2015$ PPP)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Population - Population of specific Country, measured (</a:t>
            </a:r>
            <a:r>
              <a:rPr lang="en-US" sz="1400" dirty="0" err="1">
                <a:solidFill>
                  <a:srgbClr val="FFFFFF"/>
                </a:solidFill>
              </a:rPr>
              <a:t>Mperson</a:t>
            </a:r>
            <a:r>
              <a:rPr lang="en-US" sz="1400" dirty="0">
                <a:solidFill>
                  <a:srgbClr val="FFFFFF"/>
                </a:solidFill>
              </a:rPr>
              <a:t>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CO2_emission - The amount of C02 emitted, measured (</a:t>
            </a:r>
            <a:r>
              <a:rPr lang="en-US" sz="1400" dirty="0" err="1">
                <a:solidFill>
                  <a:srgbClr val="FFFFFF"/>
                </a:solidFill>
              </a:rPr>
              <a:t>MMtonnes</a:t>
            </a:r>
            <a:r>
              <a:rPr lang="en-US" sz="1400" dirty="0">
                <a:solidFill>
                  <a:srgbClr val="FFFFFF"/>
                </a:solidFill>
              </a:rPr>
              <a:t> CO2)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FF"/>
                </a:solidFill>
              </a:rPr>
              <a:t>Energy_consumption</a:t>
            </a:r>
            <a:r>
              <a:rPr lang="en-US" sz="1400" dirty="0">
                <a:solidFill>
                  <a:srgbClr val="FFFFFF"/>
                </a:solidFill>
              </a:rPr>
              <a:t> - Amount of Consumption for the specific energy source, measured (quad Btu)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FF"/>
                </a:solidFill>
              </a:rPr>
              <a:t>Energy_production</a:t>
            </a:r>
            <a:r>
              <a:rPr lang="en-US" sz="1400" dirty="0">
                <a:solidFill>
                  <a:srgbClr val="FFFFFF"/>
                </a:solidFill>
              </a:rPr>
              <a:t> - Amount of Production for the specific energy source, measured (quad Btu)</a:t>
            </a:r>
          </a:p>
          <a:p>
            <a:pPr lvl="1">
              <a:lnSpc>
                <a:spcPct val="90000"/>
              </a:lnSpc>
            </a:pPr>
            <a:endParaRPr lang="en-US" sz="1400" dirty="0">
              <a:solidFill>
                <a:srgbClr val="FFFFFF"/>
              </a:solidFill>
            </a:endParaRPr>
          </a:p>
          <a:p>
            <a:pPr marL="857250" lvl="2" indent="0">
              <a:lnSpc>
                <a:spcPct val="90000"/>
              </a:lnSpc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608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EC030789-C525-4D1D-90A0-F48C14A76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91BD0F81-508F-4C6D-9938-C58CC2138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53" name="Freeform 5">
              <a:extLst>
                <a:ext uri="{FF2B5EF4-FFF2-40B4-BE49-F238E27FC236}">
                  <a16:creationId xmlns:a16="http://schemas.microsoft.com/office/drawing/2014/main" id="{49081238-0806-4285-968F-ACFC0C0FB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80CAB4C1-E9FF-4C37-92FA-28BED3B88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0BD7060D-8DA2-4400-86F1-6A988F0E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96E6678A-6101-4D77-8A14-5F70FBDB6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74CA8FB-09C7-37BE-0998-3983DDE8C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962" y="852510"/>
            <a:ext cx="3557016" cy="2807208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BE0EA14-577B-DD36-30B6-A75156174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95339" y="922130"/>
            <a:ext cx="3557016" cy="2542032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6C886EF-A3BA-A0F8-1932-99D915BAB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23696" y="922130"/>
            <a:ext cx="3557016" cy="2542032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1" name="Rectangle 1060">
            <a:extLst>
              <a:ext uri="{FF2B5EF4-FFF2-40B4-BE49-F238E27FC236}">
                <a16:creationId xmlns:a16="http://schemas.microsoft.com/office/drawing/2014/main" id="{AFA4E1D0-9351-4451-B0A0-51BEA42D8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3" name="Freeform: Shape 1062">
            <a:extLst>
              <a:ext uri="{FF2B5EF4-FFF2-40B4-BE49-F238E27FC236}">
                <a16:creationId xmlns:a16="http://schemas.microsoft.com/office/drawing/2014/main" id="{0D052C5D-4E47-47F1-96A6-5251FAAED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133850"/>
            <a:ext cx="11277600" cy="2250018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5" name="Freeform 5">
            <a:extLst>
              <a:ext uri="{FF2B5EF4-FFF2-40B4-BE49-F238E27FC236}">
                <a16:creationId xmlns:a16="http://schemas.microsoft.com/office/drawing/2014/main" id="{79B9FD3C-5633-44F4-902E-55A97B2D2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3253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BEA87-0243-368D-1CDC-76C10564F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Variables Histograms</a:t>
            </a:r>
          </a:p>
        </p:txBody>
      </p:sp>
    </p:spTree>
    <p:extLst>
      <p:ext uri="{BB962C8B-B14F-4D97-AF65-F5344CB8AC3E}">
        <p14:creationId xmlns:p14="http://schemas.microsoft.com/office/powerpoint/2010/main" val="413899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75F24-125C-737E-173A-FD8B1331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764" y="4834467"/>
            <a:ext cx="8870849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(Continued)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B0AFA9-CBCD-48FC-A08A-EAE95491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64" y="1143000"/>
            <a:ext cx="8870848" cy="3429006"/>
          </a:xfrm>
          <a:prstGeom prst="rect">
            <a:avLst/>
          </a:prstGeom>
          <a:solidFill>
            <a:srgbClr val="FFFFFE"/>
          </a:solidFill>
          <a:ln w="15875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3493C6C2-9607-E333-EA3A-953721CFD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3490" y="1360364"/>
            <a:ext cx="4189833" cy="2994277"/>
          </a:xfrm>
          <a:prstGeom prst="rect">
            <a:avLst/>
          </a:prstGeom>
          <a:noFill/>
          <a:ln w="15875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E9101362-6049-80FA-CA03-EBE0AEC43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7050" y="1360364"/>
            <a:ext cx="4189835" cy="2994278"/>
          </a:xfrm>
          <a:prstGeom prst="rect">
            <a:avLst/>
          </a:prstGeom>
          <a:noFill/>
          <a:ln w="15875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24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23AB-CA5A-0A11-7511-9D7095FD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9B7F4-121F-5109-30C0-CA914ECCD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histograms were heavily skewed</a:t>
            </a:r>
          </a:p>
          <a:p>
            <a:pPr lvl="1"/>
            <a:r>
              <a:rPr lang="en-US" dirty="0"/>
              <a:t>None were normal</a:t>
            </a:r>
          </a:p>
          <a:p>
            <a:r>
              <a:rPr lang="en-US" dirty="0"/>
              <a:t>Results indicative of large disparities between countries when it comes to population, GDP, emissions, energy production, and energy consumption</a:t>
            </a:r>
          </a:p>
          <a:p>
            <a:r>
              <a:rPr lang="en-US" dirty="0"/>
              <a:t>These disparities led to extreme outliers</a:t>
            </a:r>
          </a:p>
          <a:p>
            <a:pPr lvl="1"/>
            <a:r>
              <a:rPr lang="en-US" dirty="0"/>
              <a:t>However, it is these outliers that we are most interested in</a:t>
            </a:r>
          </a:p>
          <a:p>
            <a:pPr lvl="2"/>
            <a:r>
              <a:rPr lang="en-US" dirty="0"/>
              <a:t>Looking for high population and high emissions</a:t>
            </a:r>
          </a:p>
          <a:p>
            <a:pPr lvl="2"/>
            <a:r>
              <a:rPr lang="en-US" dirty="0"/>
              <a:t>So we will leave them be for ow</a:t>
            </a:r>
          </a:p>
        </p:txBody>
      </p:sp>
    </p:spTree>
    <p:extLst>
      <p:ext uri="{BB962C8B-B14F-4D97-AF65-F5344CB8AC3E}">
        <p14:creationId xmlns:p14="http://schemas.microsoft.com/office/powerpoint/2010/main" val="1458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DA28-492D-E512-A220-048CFC72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Descriptive Characteristics*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A60AE6-8E49-202C-816F-8A6CF95D66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234321"/>
              </p:ext>
            </p:extLst>
          </p:nvPr>
        </p:nvGraphicFramePr>
        <p:xfrm>
          <a:off x="505993" y="2343575"/>
          <a:ext cx="882491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7">
                  <a:extLst>
                    <a:ext uri="{9D8B030D-6E8A-4147-A177-3AD203B41FA5}">
                      <a16:colId xmlns:a16="http://schemas.microsoft.com/office/drawing/2014/main" val="431243282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2392970040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3651720418"/>
                    </a:ext>
                  </a:extLst>
                </a:gridCol>
              </a:tblGrid>
              <a:tr h="272158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14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638.45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5,468,357.32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Tail: 1.06</a:t>
                      </a:r>
                    </a:p>
                    <a:p>
                      <a:r>
                        <a:rPr lang="en-US" dirty="0"/>
                        <a:t>Right Tail: 19,925.43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248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38BFC4-73DD-0DEB-38B6-145C9CF977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8342469"/>
              </p:ext>
            </p:extLst>
          </p:nvPr>
        </p:nvGraphicFramePr>
        <p:xfrm>
          <a:off x="505993" y="3882495"/>
          <a:ext cx="882491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7">
                  <a:extLst>
                    <a:ext uri="{9D8B030D-6E8A-4147-A177-3AD203B41FA5}">
                      <a16:colId xmlns:a16="http://schemas.microsoft.com/office/drawing/2014/main" val="431243282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2392970040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3651720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14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38,003.10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20,696,274,720.74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Tail: 57.22</a:t>
                      </a:r>
                    </a:p>
                    <a:p>
                      <a:r>
                        <a:rPr lang="en-US" dirty="0"/>
                        <a:t>Right Tail: 1,368,140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2489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0BFC56C-50BD-FD12-BB18-30A31EE7A3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512500"/>
              </p:ext>
            </p:extLst>
          </p:nvPr>
        </p:nvGraphicFramePr>
        <p:xfrm>
          <a:off x="505995" y="5444447"/>
          <a:ext cx="882491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7">
                  <a:extLst>
                    <a:ext uri="{9D8B030D-6E8A-4147-A177-3AD203B41FA5}">
                      <a16:colId xmlns:a16="http://schemas.microsoft.com/office/drawing/2014/main" val="431243282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2392970040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36517204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14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159.57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673,858.09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Tail: 0.009821</a:t>
                      </a:r>
                    </a:p>
                    <a:p>
                      <a:r>
                        <a:rPr lang="en-US" dirty="0"/>
                        <a:t>Right Tail:5277.192754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2489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225FE22-A90D-D076-6663-593530924ECE}"/>
              </a:ext>
            </a:extLst>
          </p:cNvPr>
          <p:cNvSpPr txBox="1">
            <a:spLocks/>
          </p:cNvSpPr>
          <p:nvPr/>
        </p:nvSpPr>
        <p:spPr>
          <a:xfrm>
            <a:off x="505992" y="1974243"/>
            <a:ext cx="203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GDP (Billions $)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A05B0A-5750-8C5A-E7F8-55322689BCC5}"/>
              </a:ext>
            </a:extLst>
          </p:cNvPr>
          <p:cNvSpPr txBox="1"/>
          <p:nvPr/>
        </p:nvSpPr>
        <p:spPr>
          <a:xfrm>
            <a:off x="505992" y="3452843"/>
            <a:ext cx="256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Population (Millions)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D590FB-937D-E646-FAF0-8B351D29F66B}"/>
              </a:ext>
            </a:extLst>
          </p:cNvPr>
          <p:cNvSpPr txBox="1"/>
          <p:nvPr/>
        </p:nvSpPr>
        <p:spPr>
          <a:xfrm>
            <a:off x="505995" y="5014795"/>
            <a:ext cx="320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CO2 (Million Metric Tons)</a:t>
            </a:r>
          </a:p>
        </p:txBody>
      </p:sp>
    </p:spTree>
    <p:extLst>
      <p:ext uri="{BB962C8B-B14F-4D97-AF65-F5344CB8AC3E}">
        <p14:creationId xmlns:p14="http://schemas.microsoft.com/office/powerpoint/2010/main" val="305027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49D35-76CE-58F6-9B73-02CA953A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(Continued)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8292E4-6B07-1C7D-B3CC-B298CEF677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1069371"/>
              </p:ext>
            </p:extLst>
          </p:nvPr>
        </p:nvGraphicFramePr>
        <p:xfrm>
          <a:off x="730583" y="4232087"/>
          <a:ext cx="882491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7">
                  <a:extLst>
                    <a:ext uri="{9D8B030D-6E8A-4147-A177-3AD203B41FA5}">
                      <a16:colId xmlns:a16="http://schemas.microsoft.com/office/drawing/2014/main" val="431243282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2392970040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3651720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14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Tail: 0.0</a:t>
                      </a:r>
                    </a:p>
                    <a:p>
                      <a:r>
                        <a:rPr lang="en-US" dirty="0"/>
                        <a:t>Left Tail: 101.40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2489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4423228-E6F3-E5E7-5740-94B1C8DF1B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565642"/>
              </p:ext>
            </p:extLst>
          </p:nvPr>
        </p:nvGraphicFramePr>
        <p:xfrm>
          <a:off x="730583" y="2624569"/>
          <a:ext cx="882491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7">
                  <a:extLst>
                    <a:ext uri="{9D8B030D-6E8A-4147-A177-3AD203B41FA5}">
                      <a16:colId xmlns:a16="http://schemas.microsoft.com/office/drawing/2014/main" val="431243282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2392970040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3651720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14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Tail: 0.0</a:t>
                      </a:r>
                    </a:p>
                    <a:p>
                      <a:r>
                        <a:rPr lang="en-US" dirty="0"/>
                        <a:t>Left Tail: 100.43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248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E134428-939C-DF27-B11C-432D1078D6DD}"/>
              </a:ext>
            </a:extLst>
          </p:cNvPr>
          <p:cNvSpPr txBox="1"/>
          <p:nvPr/>
        </p:nvSpPr>
        <p:spPr>
          <a:xfrm>
            <a:off x="7609974" y="5418337"/>
            <a:ext cx="3272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*No mode for any variable since each value was unique and there were no duplicates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39742-4F02-F7DC-563E-923278818F70}"/>
              </a:ext>
            </a:extLst>
          </p:cNvPr>
          <p:cNvSpPr txBox="1"/>
          <p:nvPr/>
        </p:nvSpPr>
        <p:spPr>
          <a:xfrm>
            <a:off x="670425" y="2217111"/>
            <a:ext cx="407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Energy Consumption (quad BTU)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801D6D-A61E-1DA7-02E7-7BBF08013456}"/>
              </a:ext>
            </a:extLst>
          </p:cNvPr>
          <p:cNvSpPr txBox="1"/>
          <p:nvPr/>
        </p:nvSpPr>
        <p:spPr>
          <a:xfrm>
            <a:off x="732254" y="3862755"/>
            <a:ext cx="377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Energy Production (quad BTU)</a:t>
            </a:r>
          </a:p>
        </p:txBody>
      </p:sp>
    </p:spTree>
    <p:extLst>
      <p:ext uri="{BB962C8B-B14F-4D97-AF65-F5344CB8AC3E}">
        <p14:creationId xmlns:p14="http://schemas.microsoft.com/office/powerpoint/2010/main" val="149696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42D0-A9C3-8B99-298C-A92C73C37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Emissions in Most Populous Countries vs All Others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1CF9C15-E65B-4557-6E2D-4FF6CDFD8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879" y="2603500"/>
            <a:ext cx="4144957" cy="298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44FC22-E79A-61F2-7737-28DD153A5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144957" cy="341630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was split into 2 data frames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with countries with top 10 highest population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with all other countries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/>
              <a:t>PMF calculated for them both and shown 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/>
              <a:t>Countries with higher population significantly more likely to have higher emissions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 such an extent that all emissions greater than 3000 are result of 10 most populous countries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5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CC90-718D-5DDE-EB8B-5CADD966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CO2 Emissions CDF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97686-E63F-9441-0088-8C0171485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149" y="3126874"/>
            <a:ext cx="4115218" cy="3416300"/>
          </a:xfrm>
        </p:spPr>
        <p:txBody>
          <a:bodyPr/>
          <a:lstStyle/>
          <a:p>
            <a:r>
              <a:rPr lang="en-US" dirty="0"/>
              <a:t>99% of countries emissions are below 2500 </a:t>
            </a:r>
            <a:r>
              <a:rPr lang="en-US" dirty="0" err="1"/>
              <a:t>mmt</a:t>
            </a:r>
            <a:r>
              <a:rPr lang="en-US" dirty="0"/>
              <a:t> yearly</a:t>
            </a:r>
          </a:p>
          <a:p>
            <a:r>
              <a:rPr lang="en-US" dirty="0"/>
              <a:t>Clear that population plays some relational role with CO2 emissions</a:t>
            </a:r>
          </a:p>
          <a:p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CC07CFE-1DBE-D733-2C2C-4794CDFB7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2711738"/>
            <a:ext cx="4061408" cy="292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669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tf00001237_wac</Template>
  <TotalTime>125</TotalTime>
  <Words>717</Words>
  <Application>Microsoft Office PowerPoint</Application>
  <PresentationFormat>Widescreen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Does Higher Population Lead to Higher Emissions?</vt:lpstr>
      <vt:lpstr>Dataset and Variables</vt:lpstr>
      <vt:lpstr>Variables Histograms</vt:lpstr>
      <vt:lpstr> (Continued)</vt:lpstr>
      <vt:lpstr>Histogram Analysis</vt:lpstr>
      <vt:lpstr>More Descriptive Characteristics*</vt:lpstr>
      <vt:lpstr>(Continued)</vt:lpstr>
      <vt:lpstr>Comparing Emissions in Most Populous Countries vs All Others</vt:lpstr>
      <vt:lpstr>CO2 Emissions CDF</vt:lpstr>
      <vt:lpstr>Pareto Modeling Distribution</vt:lpstr>
      <vt:lpstr>Correlation Analysis</vt:lpstr>
      <vt:lpstr>Covariance Matrix</vt:lpstr>
      <vt:lpstr>Correlation Matrix</vt:lpstr>
      <vt:lpstr>Hypothesis Test</vt:lpstr>
      <vt:lpstr>Regression Analysis</vt:lpstr>
      <vt:lpstr>Regression Analysis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Higher Population Lead to Higher Emissions?</dc:title>
  <dc:creator>Stewart Wilson</dc:creator>
  <cp:lastModifiedBy>Stewart Wilson</cp:lastModifiedBy>
  <cp:revision>1</cp:revision>
  <dcterms:created xsi:type="dcterms:W3CDTF">2022-06-04T06:51:39Z</dcterms:created>
  <dcterms:modified xsi:type="dcterms:W3CDTF">2022-06-04T08:57:19Z</dcterms:modified>
</cp:coreProperties>
</file>