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0"/>
  </p:notesMasterIdLst>
  <p:sldIdLst>
    <p:sldId id="256" r:id="rId2"/>
    <p:sldId id="257" r:id="rId3"/>
    <p:sldId id="269" r:id="rId4"/>
    <p:sldId id="268" r:id="rId5"/>
    <p:sldId id="258" r:id="rId6"/>
    <p:sldId id="271" r:id="rId7"/>
    <p:sldId id="272" r:id="rId8"/>
    <p:sldId id="27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79" autoAdjust="0"/>
  </p:normalViewPr>
  <p:slideViewPr>
    <p:cSldViewPr snapToGrid="0">
      <p:cViewPr varScale="1">
        <p:scale>
          <a:sx n="139" d="100"/>
          <a:sy n="139" d="100"/>
        </p:scale>
        <p:origin x="8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441810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072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702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7727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326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851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173275"/>
            <a:ext cx="7772400" cy="1569899"/>
          </a:xfrm>
          <a:prstGeom prst="rect">
            <a:avLst/>
          </a:prstGeom>
        </p:spPr>
        <p:txBody>
          <a:bodyPr lIns="91425" tIns="91425" rIns="91425" bIns="91425" anchor="b" anchorCtr="0">
            <a:noAutofit/>
          </a:bodyPr>
          <a:lstStyle/>
          <a:p>
            <a:pPr lvl="0" rtl="0">
              <a:spcBef>
                <a:spcPts val="0"/>
              </a:spcBef>
              <a:buNone/>
            </a:pPr>
            <a:r>
              <a:rPr lang="en" sz="3600" dirty="0"/>
              <a:t>Comp Photography </a:t>
            </a:r>
            <a:r>
              <a:rPr lang="en" sz="3600" dirty="0" smtClean="0"/>
              <a:t>(Spring 2016)</a:t>
            </a:r>
            <a:endParaRPr lang="en" sz="3600" dirty="0"/>
          </a:p>
          <a:p>
            <a:pPr lvl="0">
              <a:spcBef>
                <a:spcPts val="0"/>
              </a:spcBef>
              <a:buNone/>
            </a:pPr>
            <a:r>
              <a:rPr lang="en" sz="3600" dirty="0"/>
              <a:t>HW </a:t>
            </a:r>
            <a:r>
              <a:rPr lang="en" sz="3600" dirty="0" smtClean="0"/>
              <a:t>4</a:t>
            </a:r>
            <a:endParaRPr lang="en" sz="3600" dirty="0"/>
          </a:p>
        </p:txBody>
      </p:sp>
      <p:sp>
        <p:nvSpPr>
          <p:cNvPr id="35" name="Shape 35"/>
          <p:cNvSpPr txBox="1">
            <a:spLocks noGrp="1"/>
          </p:cNvSpPr>
          <p:nvPr>
            <p:ph type="subTitle" idx="1"/>
          </p:nvPr>
        </p:nvSpPr>
        <p:spPr>
          <a:xfrm>
            <a:off x="685800" y="2840053"/>
            <a:ext cx="7772400" cy="784799"/>
          </a:xfrm>
          <a:prstGeom prst="rect">
            <a:avLst/>
          </a:prstGeom>
        </p:spPr>
        <p:txBody>
          <a:bodyPr lIns="91425" tIns="91425" rIns="91425" bIns="91425" anchor="t" anchorCtr="0">
            <a:noAutofit/>
          </a:bodyPr>
          <a:lstStyle/>
          <a:p>
            <a:pPr lvl="0">
              <a:spcBef>
                <a:spcPts val="0"/>
              </a:spcBef>
              <a:buNone/>
            </a:pPr>
            <a:r>
              <a:rPr lang="en" dirty="0" smtClean="0"/>
              <a:t>Stewart </a:t>
            </a:r>
            <a:r>
              <a:rPr lang="en" dirty="0" smtClean="0"/>
              <a:t>Boyd</a:t>
            </a:r>
            <a:endParaRPr lang="en" dirty="0"/>
          </a:p>
        </p:txBody>
      </p:sp>
      <p:sp>
        <p:nvSpPr>
          <p:cNvPr id="36" name="Shape 36"/>
          <p:cNvSpPr txBox="1"/>
          <p:nvPr/>
        </p:nvSpPr>
        <p:spPr>
          <a:xfrm>
            <a:off x="0" y="4944075"/>
            <a:ext cx="1986000" cy="199500"/>
          </a:xfrm>
          <a:prstGeom prst="rect">
            <a:avLst/>
          </a:prstGeom>
          <a:noFill/>
          <a:ln>
            <a:noFill/>
          </a:ln>
        </p:spPr>
        <p:txBody>
          <a:bodyPr lIns="91425" tIns="91425" rIns="91425" bIns="91425" anchor="ctr" anchorCtr="0">
            <a:noAutofit/>
          </a:bodyPr>
          <a:lstStyle/>
          <a:p>
            <a:pPr lvl="0">
              <a:spcBef>
                <a:spcPts val="0"/>
              </a:spcBef>
              <a:buNone/>
            </a:pPr>
            <a:r>
              <a:rPr lang="en" sz="1000">
                <a:solidFill>
                  <a:srgbClr val="999999"/>
                </a:solidFill>
              </a:rPr>
              <a:t>CS 6475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 name="Shape 54"/>
              <p:cNvSpPr txBox="1"/>
              <p:nvPr/>
            </p:nvSpPr>
            <p:spPr>
              <a:xfrm>
                <a:off x="4543346" y="2782003"/>
                <a:ext cx="4600654" cy="2309692"/>
              </a:xfrm>
              <a:prstGeom prst="rect">
                <a:avLst/>
              </a:prstGeom>
              <a:noFill/>
              <a:ln>
                <a:noFill/>
              </a:ln>
            </p:spPr>
            <p:txBody>
              <a:bodyPr lIns="91425" tIns="91425" rIns="91425" bIns="91425" anchor="t" anchorCtr="0">
                <a:noAutofit/>
              </a:bodyPr>
              <a:lstStyle/>
              <a:p>
                <a:pPr lvl="0">
                  <a:spcBef>
                    <a:spcPts val="0"/>
                  </a:spcBef>
                  <a:buNone/>
                </a:pPr>
                <a:r>
                  <a:rPr lang="en-US" dirty="0" smtClean="0"/>
                  <a:t>F</a:t>
                </a:r>
                <a:r>
                  <a:rPr lang="en" dirty="0" smtClean="0"/>
                  <a:t>or imageGradientX, I began by creating an empty array with 1 less column then the original image. Then I iterated through the indices of each column and row (sans the last column index) and subtracted the intensity values according to the equations given in the lectures as well as the python doc string shown below:</a:t>
                </a:r>
              </a:p>
              <a:p>
                <a:pPr lvl="0">
                  <a:spcBef>
                    <a:spcPts val="0"/>
                  </a:spcBef>
                  <a:buNone/>
                </a:pPr>
                <a:endParaRPr lang="en" dirty="0"/>
              </a:p>
              <a:p>
                <a:pPr lvl="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+1, </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b="0" dirty="0" smtClean="0"/>
              </a:p>
              <a:p>
                <a:pPr lvl="0">
                  <a:spcBef>
                    <a:spcPts val="0"/>
                  </a:spcBef>
                  <a:buNone/>
                </a:pPr>
                <a:endParaRPr lang="en" dirty="0" smtClean="0"/>
              </a:p>
              <a:p>
                <a:pPr lvl="0">
                  <a:spcBef>
                    <a:spcPts val="0"/>
                  </a:spcBef>
                  <a:buNone/>
                </a:pPr>
                <a:r>
                  <a:rPr lang="en" dirty="0" smtClean="0"/>
                  <a:t>I then returned the resulting image</a:t>
                </a:r>
                <a:endParaRPr lang="en" dirty="0"/>
              </a:p>
            </p:txBody>
          </p:sp>
        </mc:Choice>
        <mc:Fallback>
          <p:sp>
            <p:nvSpPr>
              <p:cNvPr id="54" name="Shape 54"/>
              <p:cNvSpPr txBox="1">
                <a:spLocks noRot="1" noChangeAspect="1" noMove="1" noResize="1" noEditPoints="1" noAdjustHandles="1" noChangeArrowheads="1" noChangeShapeType="1" noTextEdit="1"/>
              </p:cNvSpPr>
              <p:nvPr/>
            </p:nvSpPr>
            <p:spPr>
              <a:xfrm>
                <a:off x="4543346" y="2782003"/>
                <a:ext cx="4600654" cy="2309692"/>
              </a:xfrm>
              <a:prstGeom prst="rect">
                <a:avLst/>
              </a:prstGeom>
              <a:blipFill rotWithShape="0">
                <a:blip r:embed="rId3"/>
                <a:stretch>
                  <a:fillRect l="-397" b="-1055"/>
                </a:stretch>
              </a:blipFill>
              <a:ln>
                <a:noFill/>
              </a:ln>
            </p:spPr>
            <p:txBody>
              <a:bodyPr/>
              <a:lstStyle/>
              <a:p>
                <a:r>
                  <a:rPr lang="en-US">
                    <a:noFill/>
                  </a:rPr>
                  <a:t> </a:t>
                </a:r>
              </a:p>
            </p:txBody>
          </p:sp>
        </mc:Fallback>
      </mc:AlternateContent>
      <p:sp>
        <p:nvSpPr>
          <p:cNvPr id="55" name="Shape 55"/>
          <p:cNvSpPr txBox="1"/>
          <p:nvPr/>
        </p:nvSpPr>
        <p:spPr>
          <a:xfrm>
            <a:off x="0" y="4944075"/>
            <a:ext cx="19860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 </a:t>
            </a:r>
          </a:p>
        </p:txBody>
      </p:sp>
      <p:sp>
        <p:nvSpPr>
          <p:cNvPr id="19" name="Shape 60"/>
          <p:cNvSpPr txBox="1">
            <a:spLocks/>
          </p:cNvSpPr>
          <p:nvPr/>
        </p:nvSpPr>
        <p:spPr>
          <a:xfrm>
            <a:off x="457200" y="205978"/>
            <a:ext cx="8229600" cy="8574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400" dirty="0" smtClean="0"/>
              <a:t>imageGradientX</a:t>
            </a:r>
            <a:endParaRPr lang="en" sz="3400" dirty="0"/>
          </a:p>
        </p:txBody>
      </p:sp>
      <p:pic>
        <p:nvPicPr>
          <p:cNvPr id="12" name="Picture 11"/>
          <p:cNvPicPr>
            <a:picLocks noChangeAspect="1"/>
          </p:cNvPicPr>
          <p:nvPr/>
        </p:nvPicPr>
        <p:blipFill>
          <a:blip r:embed="rId4"/>
          <a:stretch>
            <a:fillRect/>
          </a:stretch>
        </p:blipFill>
        <p:spPr>
          <a:xfrm>
            <a:off x="457200" y="1354442"/>
            <a:ext cx="3051950" cy="3689383"/>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 name="Shape 54"/>
              <p:cNvSpPr txBox="1"/>
              <p:nvPr/>
            </p:nvSpPr>
            <p:spPr>
              <a:xfrm>
                <a:off x="4543346" y="2782003"/>
                <a:ext cx="4600654" cy="2309692"/>
              </a:xfrm>
              <a:prstGeom prst="rect">
                <a:avLst/>
              </a:prstGeom>
              <a:noFill/>
              <a:ln>
                <a:noFill/>
              </a:ln>
            </p:spPr>
            <p:txBody>
              <a:bodyPr lIns="91425" tIns="91425" rIns="91425" bIns="91425" anchor="t" anchorCtr="0">
                <a:noAutofit/>
              </a:bodyPr>
              <a:lstStyle/>
              <a:p>
                <a:pPr lvl="0">
                  <a:spcBef>
                    <a:spcPts val="0"/>
                  </a:spcBef>
                  <a:buNone/>
                </a:pPr>
                <a:r>
                  <a:rPr lang="en-US" dirty="0" smtClean="0"/>
                  <a:t>F</a:t>
                </a:r>
                <a:r>
                  <a:rPr lang="en" dirty="0" smtClean="0"/>
                  <a:t>or imageGradientY, I began by creating an empty array with 1 less row then the original image. Then I iterated through the indices of each column and row (sans the last row index) and subtracted the intensity values according to the equations given in the lectures as well as the python doc string shown below:</a:t>
                </a:r>
              </a:p>
              <a:p>
                <a:pPr lvl="0">
                  <a:spcBef>
                    <a:spcPts val="0"/>
                  </a:spcBef>
                  <a:buNone/>
                </a:pPr>
                <a:endParaRPr lang="en" dirty="0"/>
              </a:p>
              <a:p>
                <a:pPr lvl="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b="0" dirty="0" smtClean="0"/>
              </a:p>
              <a:p>
                <a:pPr lvl="0">
                  <a:spcBef>
                    <a:spcPts val="0"/>
                  </a:spcBef>
                  <a:buNone/>
                </a:pPr>
                <a:endParaRPr lang="en" dirty="0" smtClean="0"/>
              </a:p>
              <a:p>
                <a:pPr lvl="0"/>
                <a:r>
                  <a:rPr lang="en" dirty="0" smtClean="0"/>
                  <a:t>I then returned the </a:t>
                </a:r>
                <a:r>
                  <a:rPr lang="en" dirty="0"/>
                  <a:t>resulting </a:t>
                </a:r>
                <a:r>
                  <a:rPr lang="en" dirty="0" smtClean="0"/>
                  <a:t>image</a:t>
                </a:r>
                <a:endParaRPr lang="en" dirty="0"/>
              </a:p>
            </p:txBody>
          </p:sp>
        </mc:Choice>
        <mc:Fallback>
          <p:sp>
            <p:nvSpPr>
              <p:cNvPr id="54" name="Shape 54"/>
              <p:cNvSpPr txBox="1">
                <a:spLocks noRot="1" noChangeAspect="1" noMove="1" noResize="1" noEditPoints="1" noAdjustHandles="1" noChangeArrowheads="1" noChangeShapeType="1" noTextEdit="1"/>
              </p:cNvSpPr>
              <p:nvPr/>
            </p:nvSpPr>
            <p:spPr>
              <a:xfrm>
                <a:off x="4543346" y="2782003"/>
                <a:ext cx="4600654" cy="2309692"/>
              </a:xfrm>
              <a:prstGeom prst="rect">
                <a:avLst/>
              </a:prstGeom>
              <a:blipFill rotWithShape="0">
                <a:blip r:embed="rId3"/>
                <a:stretch>
                  <a:fillRect l="-397" b="-1055"/>
                </a:stretch>
              </a:blipFill>
              <a:ln>
                <a:noFill/>
              </a:ln>
            </p:spPr>
            <p:txBody>
              <a:bodyPr/>
              <a:lstStyle/>
              <a:p>
                <a:r>
                  <a:rPr lang="en-US">
                    <a:noFill/>
                  </a:rPr>
                  <a:t> </a:t>
                </a:r>
              </a:p>
            </p:txBody>
          </p:sp>
        </mc:Fallback>
      </mc:AlternateContent>
      <p:sp>
        <p:nvSpPr>
          <p:cNvPr id="55" name="Shape 55"/>
          <p:cNvSpPr txBox="1"/>
          <p:nvPr/>
        </p:nvSpPr>
        <p:spPr>
          <a:xfrm>
            <a:off x="0" y="4944075"/>
            <a:ext cx="19860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 </a:t>
            </a:r>
          </a:p>
        </p:txBody>
      </p:sp>
      <p:sp>
        <p:nvSpPr>
          <p:cNvPr id="19" name="Shape 60"/>
          <p:cNvSpPr txBox="1">
            <a:spLocks/>
          </p:cNvSpPr>
          <p:nvPr/>
        </p:nvSpPr>
        <p:spPr>
          <a:xfrm>
            <a:off x="457200" y="205978"/>
            <a:ext cx="8229600" cy="8574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400" dirty="0" smtClean="0"/>
              <a:t>imageGradientY</a:t>
            </a:r>
            <a:endParaRPr lang="en" sz="3400" dirty="0"/>
          </a:p>
        </p:txBody>
      </p:sp>
      <p:pic>
        <p:nvPicPr>
          <p:cNvPr id="2" name="Picture 1"/>
          <p:cNvPicPr>
            <a:picLocks noChangeAspect="1"/>
          </p:cNvPicPr>
          <p:nvPr/>
        </p:nvPicPr>
        <p:blipFill>
          <a:blip r:embed="rId4"/>
          <a:stretch>
            <a:fillRect/>
          </a:stretch>
        </p:blipFill>
        <p:spPr>
          <a:xfrm>
            <a:off x="270966" y="1236743"/>
            <a:ext cx="3430067" cy="3758978"/>
          </a:xfrm>
          <a:prstGeom prst="rect">
            <a:avLst/>
          </a:prstGeom>
        </p:spPr>
      </p:pic>
    </p:spTree>
    <p:extLst>
      <p:ext uri="{BB962C8B-B14F-4D97-AF65-F5344CB8AC3E}">
        <p14:creationId xmlns:p14="http://schemas.microsoft.com/office/powerpoint/2010/main" val="281630993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54" name="Shape 54"/>
          <p:cNvSpPr txBox="1"/>
          <p:nvPr/>
        </p:nvSpPr>
        <p:spPr>
          <a:xfrm>
            <a:off x="4387802" y="2332696"/>
            <a:ext cx="4756198" cy="2611379"/>
          </a:xfrm>
          <a:prstGeom prst="rect">
            <a:avLst/>
          </a:prstGeom>
          <a:noFill/>
          <a:ln>
            <a:noFill/>
          </a:ln>
        </p:spPr>
        <p:txBody>
          <a:bodyPr lIns="91425" tIns="91425" rIns="91425" bIns="91425" anchor="t" anchorCtr="0">
            <a:noAutofit/>
          </a:bodyPr>
          <a:lstStyle/>
          <a:p>
            <a:pPr lvl="0">
              <a:spcBef>
                <a:spcPts val="0"/>
              </a:spcBef>
              <a:buNone/>
            </a:pPr>
            <a:r>
              <a:rPr lang="en-US" sz="1000" dirty="0" smtClean="0"/>
              <a:t>F</a:t>
            </a:r>
            <a:r>
              <a:rPr lang="en" sz="1000" dirty="0" smtClean="0"/>
              <a:t>or computeGradient, I began by creating an empty array with 2 less columns and 2 less rows then the original image. Then I iterated through the indices of each column and row (sans the first and last column and row index) . In line 140 of code I do the following things:</a:t>
            </a:r>
          </a:p>
          <a:p>
            <a:pPr lvl="0">
              <a:spcBef>
                <a:spcPts val="0"/>
              </a:spcBef>
              <a:buNone/>
            </a:pPr>
            <a:endParaRPr lang="en" sz="1000" dirty="0" smtClean="0"/>
          </a:p>
          <a:p>
            <a:pPr marL="342900" lvl="0" indent="-342900">
              <a:spcBef>
                <a:spcPts val="0"/>
              </a:spcBef>
              <a:buAutoNum type="arabicPeriod"/>
            </a:pPr>
            <a:r>
              <a:rPr lang="en" sz="1000" dirty="0" smtClean="0"/>
              <a:t>Use array slicing to get a 3X3 subset image array of the ndarray passed as </a:t>
            </a:r>
            <a:r>
              <a:rPr lang="en" sz="1000" i="1" dirty="0" smtClean="0"/>
              <a:t>image</a:t>
            </a:r>
            <a:r>
              <a:rPr lang="en" sz="1000" dirty="0" smtClean="0"/>
              <a:t> argument surroudning the current index i, j (see image graphic above for illustration)</a:t>
            </a:r>
          </a:p>
          <a:p>
            <a:pPr marL="342900" lvl="0" indent="-342900">
              <a:spcBef>
                <a:spcPts val="0"/>
              </a:spcBef>
              <a:buAutoNum type="arabicPeriod"/>
            </a:pPr>
            <a:r>
              <a:rPr lang="en-US" sz="1000" dirty="0" smtClean="0"/>
              <a:t>U</a:t>
            </a:r>
            <a:r>
              <a:rPr lang="en" sz="1000" dirty="0" smtClean="0"/>
              <a:t>se element by element multipication (* operator) to calculate 3 X 3 matrix of kernel * subimage</a:t>
            </a:r>
          </a:p>
          <a:p>
            <a:pPr marL="342900" lvl="0" indent="-342900">
              <a:spcBef>
                <a:spcPts val="0"/>
              </a:spcBef>
              <a:buAutoNum type="arabicPeriod"/>
            </a:pPr>
            <a:r>
              <a:rPr lang="en-US" sz="1000" dirty="0" smtClean="0"/>
              <a:t>U</a:t>
            </a:r>
            <a:r>
              <a:rPr lang="en" sz="1000" dirty="0" smtClean="0"/>
              <a:t>se </a:t>
            </a:r>
            <a:r>
              <a:rPr lang="en" sz="1000" i="1" dirty="0" smtClean="0"/>
              <a:t>sum</a:t>
            </a:r>
            <a:r>
              <a:rPr lang="en" sz="1000" dirty="0" smtClean="0"/>
              <a:t> method to sum up individual elements of kernel * subimage and place at the index </a:t>
            </a:r>
            <a:r>
              <a:rPr lang="en-US" sz="1000" dirty="0" smtClean="0"/>
              <a:t>I</a:t>
            </a:r>
            <a:r>
              <a:rPr lang="en" sz="1000" dirty="0" smtClean="0"/>
              <a:t> – 1, j -1 (because looping started at 1 index instead of 0).</a:t>
            </a:r>
          </a:p>
          <a:p>
            <a:pPr lvl="0">
              <a:spcBef>
                <a:spcPts val="0"/>
              </a:spcBef>
            </a:pPr>
            <a:endParaRPr lang="en" sz="1000" dirty="0"/>
          </a:p>
          <a:p>
            <a:pPr lvl="0">
              <a:spcBef>
                <a:spcPts val="0"/>
              </a:spcBef>
            </a:pPr>
            <a:r>
              <a:rPr lang="en" sz="1000" dirty="0" smtClean="0"/>
              <a:t>After looping finishes the </a:t>
            </a:r>
            <a:r>
              <a:rPr lang="en" sz="1000" i="1" dirty="0" smtClean="0"/>
              <a:t>new_image</a:t>
            </a:r>
            <a:r>
              <a:rPr lang="en" sz="1000" dirty="0" smtClean="0"/>
              <a:t> is returned</a:t>
            </a:r>
            <a:endParaRPr lang="en" sz="1000" dirty="0"/>
          </a:p>
        </p:txBody>
      </p:sp>
      <p:sp>
        <p:nvSpPr>
          <p:cNvPr id="55" name="Shape 55"/>
          <p:cNvSpPr txBox="1"/>
          <p:nvPr/>
        </p:nvSpPr>
        <p:spPr>
          <a:xfrm>
            <a:off x="0" y="4944075"/>
            <a:ext cx="19860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 </a:t>
            </a:r>
          </a:p>
        </p:txBody>
      </p:sp>
      <p:sp>
        <p:nvSpPr>
          <p:cNvPr id="19" name="Shape 60"/>
          <p:cNvSpPr txBox="1">
            <a:spLocks/>
          </p:cNvSpPr>
          <p:nvPr/>
        </p:nvSpPr>
        <p:spPr>
          <a:xfrm>
            <a:off x="457200" y="205978"/>
            <a:ext cx="8229600" cy="8574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400" dirty="0" smtClean="0"/>
              <a:t>computeGradient</a:t>
            </a:r>
            <a:endParaRPr lang="en" sz="3400" dirty="0"/>
          </a:p>
        </p:txBody>
      </p:sp>
      <p:pic>
        <p:nvPicPr>
          <p:cNvPr id="3" name="Picture 2"/>
          <p:cNvPicPr>
            <a:picLocks noChangeAspect="1"/>
          </p:cNvPicPr>
          <p:nvPr/>
        </p:nvPicPr>
        <p:blipFill>
          <a:blip r:embed="rId3"/>
          <a:stretch>
            <a:fillRect/>
          </a:stretch>
        </p:blipFill>
        <p:spPr>
          <a:xfrm>
            <a:off x="137592" y="1365028"/>
            <a:ext cx="3993655" cy="348345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795039950"/>
              </p:ext>
            </p:extLst>
          </p:nvPr>
        </p:nvGraphicFramePr>
        <p:xfrm>
          <a:off x="4387802" y="276292"/>
          <a:ext cx="4593930" cy="1986090"/>
        </p:xfrm>
        <a:graphic>
          <a:graphicData uri="http://schemas.openxmlformats.org/drawingml/2006/table">
            <a:tbl>
              <a:tblPr firstRow="1" bandRow="1">
                <a:tableStyleId>{D7AC3CCA-C797-4891-BE02-D94E43425B78}</a:tableStyleId>
              </a:tblPr>
              <a:tblGrid>
                <a:gridCol w="765655"/>
                <a:gridCol w="765655"/>
                <a:gridCol w="765655"/>
                <a:gridCol w="765655"/>
                <a:gridCol w="765655"/>
                <a:gridCol w="765655"/>
              </a:tblGrid>
              <a:tr h="397218">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r h="397218">
                <a:tc>
                  <a:txBody>
                    <a:bodyPr/>
                    <a:lstStyle/>
                    <a:p>
                      <a:pPr algn="ctr"/>
                      <a:r>
                        <a:rPr lang="en-US" b="0" dirty="0" smtClean="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t>i-1,j -1</a:t>
                      </a:r>
                    </a:p>
                  </a:txBody>
                  <a:tcPr/>
                </a:tc>
                <a:tc>
                  <a:txBody>
                    <a:bodyPr/>
                    <a:lstStyle/>
                    <a:p>
                      <a:pPr algn="ctr"/>
                      <a:r>
                        <a:rPr lang="en-US" sz="1200" b="0" dirty="0" smtClean="0"/>
                        <a:t>i-1,j </a:t>
                      </a:r>
                      <a:endParaRPr lang="en-US" sz="12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t>i-1,j +1</a:t>
                      </a:r>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r h="397218">
                <a:tc>
                  <a:txBody>
                    <a:bodyPr/>
                    <a:lstStyle/>
                    <a:p>
                      <a:pPr algn="ctr"/>
                      <a:r>
                        <a:rPr lang="en-US" b="0" dirty="0" smtClean="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i,j</a:t>
                      </a:r>
                      <a:r>
                        <a:rPr lang="en-US" sz="1200" b="0" dirty="0" smtClean="0"/>
                        <a:t> -1</a:t>
                      </a:r>
                    </a:p>
                  </a:txBody>
                  <a:tcPr/>
                </a:tc>
                <a:tc>
                  <a:txBody>
                    <a:bodyPr/>
                    <a:lstStyle/>
                    <a:p>
                      <a:pPr algn="ctr"/>
                      <a:r>
                        <a:rPr lang="en-US" sz="1200" b="0" dirty="0" err="1" smtClean="0"/>
                        <a:t>i,j</a:t>
                      </a:r>
                      <a:r>
                        <a:rPr lang="en-US" sz="1200" b="0" dirty="0" smtClean="0"/>
                        <a:t> </a:t>
                      </a:r>
                      <a:endParaRPr lang="en-US" sz="12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i,j</a:t>
                      </a:r>
                      <a:r>
                        <a:rPr lang="en-US" sz="1200" b="0" dirty="0" smtClean="0"/>
                        <a:t> +1</a:t>
                      </a:r>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r h="397218">
                <a:tc>
                  <a:txBody>
                    <a:bodyPr/>
                    <a:lstStyle/>
                    <a:p>
                      <a:pPr algn="ctr"/>
                      <a:r>
                        <a:rPr lang="en-US" b="0" dirty="0" smtClean="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t>i+1,j -1</a:t>
                      </a:r>
                    </a:p>
                  </a:txBody>
                  <a:tcPr/>
                </a:tc>
                <a:tc>
                  <a:txBody>
                    <a:bodyPr/>
                    <a:lstStyle/>
                    <a:p>
                      <a:pPr algn="ctr"/>
                      <a:r>
                        <a:rPr lang="en-US" sz="1200" b="0" dirty="0" smtClean="0"/>
                        <a:t>i+1,j </a:t>
                      </a:r>
                      <a:endParaRPr lang="en-US" sz="12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t>i+1,j +1</a:t>
                      </a:r>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r h="397218">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bl>
          </a:graphicData>
        </a:graphic>
      </p:graphicFrame>
    </p:spTree>
    <p:extLst>
      <p:ext uri="{BB962C8B-B14F-4D97-AF65-F5344CB8AC3E}">
        <p14:creationId xmlns:p14="http://schemas.microsoft.com/office/powerpoint/2010/main" val="354481752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4596063" cy="857400"/>
          </a:xfrm>
          <a:prstGeom prst="rect">
            <a:avLst/>
          </a:prstGeom>
        </p:spPr>
        <p:txBody>
          <a:bodyPr lIns="91425" tIns="91425" rIns="91425" bIns="91425" anchor="b" anchorCtr="0">
            <a:noAutofit/>
          </a:bodyPr>
          <a:lstStyle/>
          <a:p>
            <a:pPr lvl="0">
              <a:spcBef>
                <a:spcPts val="0"/>
              </a:spcBef>
              <a:buNone/>
            </a:pPr>
            <a:r>
              <a:rPr lang="en" sz="2400" dirty="0" smtClean="0"/>
              <a:t>Edge Detection using a Sobel Kernel and a threshold of 150</a:t>
            </a:r>
            <a:endParaRPr lang="en" sz="2400" dirty="0"/>
          </a:p>
        </p:txBody>
      </p:sp>
      <p:sp>
        <p:nvSpPr>
          <p:cNvPr id="62" name="Shape 62"/>
          <p:cNvSpPr txBox="1"/>
          <p:nvPr/>
        </p:nvSpPr>
        <p:spPr>
          <a:xfrm>
            <a:off x="0" y="4944075"/>
            <a:ext cx="19860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 </a:t>
            </a:r>
          </a:p>
        </p:txBody>
      </p:sp>
      <mc:AlternateContent xmlns:mc="http://schemas.openxmlformats.org/markup-compatibility/2006">
        <mc:Choice xmlns:a14="http://schemas.microsoft.com/office/drawing/2010/main" Requires="a14">
          <p:sp>
            <p:nvSpPr>
              <p:cNvPr id="2" name="Text Placeholder 1"/>
              <p:cNvSpPr>
                <a:spLocks noGrp="1"/>
              </p:cNvSpPr>
              <p:nvPr>
                <p:ph type="body" idx="1"/>
              </p:nvPr>
            </p:nvSpPr>
            <p:spPr>
              <a:xfrm>
                <a:off x="4970761" y="116876"/>
                <a:ext cx="3785879" cy="4647629"/>
              </a:xfrm>
            </p:spPr>
            <p:txBody>
              <a:bodyPr/>
              <a:lstStyle/>
              <a:p>
                <a:r>
                  <a:rPr lang="en-US" sz="1200" dirty="0" smtClean="0"/>
                  <a:t>The image to the left is my attempt at edge detection. I attempted a couple of different variations of threshold and kernels and this one was my most satisfying result. To arrive at this image I used the </a:t>
                </a:r>
                <a:r>
                  <a:rPr lang="en-US" sz="1200" dirty="0" err="1" smtClean="0"/>
                  <a:t>sobel</a:t>
                </a:r>
                <a:r>
                  <a:rPr lang="en-US" sz="1200" dirty="0" smtClean="0"/>
                  <a:t> X gradient and </a:t>
                </a:r>
                <a:r>
                  <a:rPr lang="en-US" sz="1200" dirty="0" err="1" smtClean="0"/>
                  <a:t>sobel</a:t>
                </a:r>
                <a:r>
                  <a:rPr lang="en-US" sz="1200" dirty="0" smtClean="0"/>
                  <a:t> Y Gradient Kernels:</a:t>
                </a:r>
              </a:p>
              <a:p>
                <a:endParaRPr lang="en-US" sz="1200" dirty="0"/>
              </a:p>
              <a:p>
                <a:pPr marL="342900" indent="-342900">
                  <a:buAutoNum type="arabicPeriod"/>
                </a:pPr>
                <a:r>
                  <a:rPr lang="en-US" sz="1200" b="0" dirty="0" smtClean="0"/>
                  <a:t>Sobel X : </a:t>
                </a:r>
                <a14:m>
                  <m:oMath xmlns:m="http://schemas.openxmlformats.org/officeDocument/2006/math">
                    <m:m>
                      <m:mPr>
                        <m:mcs>
                          <m:mc>
                            <m:mcPr>
                              <m:count m:val="3"/>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mr>
                      <m:mr>
                        <m:e>
                          <m:r>
                            <a:rPr lang="en-US" sz="1200" b="0" i="1" smtClean="0">
                              <a:latin typeface="Cambria Math" panose="02040503050406030204" pitchFamily="18" charset="0"/>
                            </a:rPr>
                            <m:t>−2</m:t>
                          </m:r>
                        </m:e>
                        <m:e>
                          <m:r>
                            <a:rPr lang="en-US" sz="1200" b="0" i="1" smtClean="0">
                              <a:latin typeface="Cambria Math" panose="02040503050406030204" pitchFamily="18" charset="0"/>
                            </a:rPr>
                            <m:t>0</m:t>
                          </m:r>
                        </m:e>
                        <m:e>
                          <m:r>
                            <a:rPr lang="en-US" sz="1200" b="0" i="1" smtClean="0">
                              <a:latin typeface="Cambria Math" panose="02040503050406030204" pitchFamily="18" charset="0"/>
                            </a:rPr>
                            <m:t>2</m:t>
                          </m:r>
                        </m:e>
                      </m:mr>
                      <m:mr>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mr>
                    </m:m>
                  </m:oMath>
                </a14:m>
                <a:endParaRPr lang="en-US" sz="1200" b="0" dirty="0" smtClean="0"/>
              </a:p>
              <a:p>
                <a:pPr marL="342900" indent="-342900">
                  <a:buAutoNum type="arabicPeriod"/>
                </a:pPr>
                <a:endParaRPr lang="en-US" sz="1200" b="0" dirty="0" smtClean="0"/>
              </a:p>
              <a:p>
                <a:pPr marL="342900" indent="-342900">
                  <a:buAutoNum type="arabicPeriod"/>
                </a:pPr>
                <a:r>
                  <a:rPr lang="en-US" sz="1200" b="0" dirty="0" smtClean="0"/>
                  <a:t>Sobel Y: </a:t>
                </a:r>
                <a14:m>
                  <m:oMath xmlns:m="http://schemas.openxmlformats.org/officeDocument/2006/math">
                    <m:m>
                      <m:mPr>
                        <m:mcs>
                          <m:mc>
                            <m:mcPr>
                              <m:count m:val="3"/>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m:t>
                          </m:r>
                          <m:r>
                            <a:rPr lang="en-US" sz="1200" i="1">
                              <a:latin typeface="Cambria Math" panose="02040503050406030204" pitchFamily="18" charset="0"/>
                            </a:rPr>
                            <m:t>1</m:t>
                          </m:r>
                        </m:e>
                        <m:e>
                          <m:r>
                            <a:rPr lang="en-US" sz="1200" i="1">
                              <a:latin typeface="Cambria Math" panose="02040503050406030204" pitchFamily="18" charset="0"/>
                            </a:rPr>
                            <m:t>−2</m:t>
                          </m:r>
                        </m:e>
                        <m:e>
                          <m:r>
                            <a:rPr lang="en-US" sz="1200" i="1">
                              <a:latin typeface="Cambria Math" panose="02040503050406030204" pitchFamily="18" charset="0"/>
                            </a:rPr>
                            <m:t>−</m:t>
                          </m:r>
                          <m:r>
                            <a:rPr lang="en-US" sz="1200" i="1">
                              <a:latin typeface="Cambria Math" panose="02040503050406030204" pitchFamily="18" charset="0"/>
                            </a:rPr>
                            <m:t>1</m:t>
                          </m:r>
                        </m:e>
                      </m:mr>
                      <m:mr>
                        <m:e>
                          <m:r>
                            <a:rPr lang="en-US" sz="1200" i="1">
                              <a:latin typeface="Cambria Math" panose="02040503050406030204" pitchFamily="18" charset="0"/>
                            </a:rPr>
                            <m:t>0</m:t>
                          </m:r>
                        </m:e>
                        <m:e>
                          <m:r>
                            <a:rPr lang="en-US" sz="1200" i="1">
                              <a:latin typeface="Cambria Math" panose="02040503050406030204" pitchFamily="18" charset="0"/>
                            </a:rPr>
                            <m:t>0</m:t>
                          </m:r>
                        </m:e>
                        <m:e>
                          <m:r>
                            <a:rPr lang="en-US" sz="1200" i="1">
                              <a:latin typeface="Cambria Math" panose="02040503050406030204" pitchFamily="18" charset="0"/>
                            </a:rPr>
                            <m:t>0</m:t>
                          </m:r>
                        </m:e>
                      </m:mr>
                      <m:mr>
                        <m:e>
                          <m:r>
                            <a:rPr lang="en-US" sz="1200" i="1">
                              <a:latin typeface="Cambria Math" panose="02040503050406030204" pitchFamily="18" charset="0"/>
                            </a:rPr>
                            <m:t>1</m:t>
                          </m:r>
                        </m:e>
                        <m:e>
                          <m:r>
                            <a:rPr lang="en-US" sz="1200" i="1">
                              <a:latin typeface="Cambria Math" panose="02040503050406030204" pitchFamily="18" charset="0"/>
                            </a:rPr>
                            <m:t>2</m:t>
                          </m:r>
                        </m:e>
                        <m:e>
                          <m:r>
                            <a:rPr lang="en-US" sz="1200" i="1">
                              <a:latin typeface="Cambria Math" panose="02040503050406030204" pitchFamily="18" charset="0"/>
                            </a:rPr>
                            <m:t>1</m:t>
                          </m:r>
                        </m:e>
                      </m:mr>
                    </m:m>
                  </m:oMath>
                </a14:m>
                <a:endParaRPr lang="en-US" sz="1200" b="0" dirty="0" smtClean="0"/>
              </a:p>
              <a:p>
                <a:r>
                  <a:rPr lang="en-US" sz="1200" dirty="0" smtClean="0"/>
                  <a:t>I then took the magnitude of those two resulting arrays and input them into </a:t>
                </a:r>
                <a:r>
                  <a:rPr lang="en-US" sz="1200" dirty="0" err="1" smtClean="0"/>
                  <a:t>convertToBlackAndWhite</a:t>
                </a:r>
                <a:r>
                  <a:rPr lang="en-US" sz="1200" dirty="0" smtClean="0"/>
                  <a:t> (method from assignment 2) with a threshold of 150 (above which were converted to white pixels below were converted to black)</a:t>
                </a:r>
              </a:p>
              <a:p>
                <a:endParaRPr lang="en-US" sz="1200" dirty="0"/>
              </a:p>
              <a:p>
                <a:r>
                  <a:rPr lang="en-US" sz="1200" dirty="0" smtClean="0"/>
                  <a:t>The code snippet included shows the script used to generate the image</a:t>
                </a:r>
                <a:endParaRPr lang="en-US" sz="1200" dirty="0"/>
              </a:p>
              <a:p>
                <a:endParaRPr lang="en-US" sz="1200" b="0" dirty="0" smtClean="0"/>
              </a:p>
            </p:txBody>
          </p:sp>
        </mc:Choice>
        <mc:Fallback>
          <p:sp>
            <p:nvSpPr>
              <p:cNvPr id="2" name="Text Placeholder 1"/>
              <p:cNvSpPr>
                <a:spLocks noGrp="1" noRot="1" noChangeAspect="1" noMove="1" noResize="1" noEditPoints="1" noAdjustHandles="1" noChangeArrowheads="1" noChangeShapeType="1" noTextEdit="1"/>
              </p:cNvSpPr>
              <p:nvPr>
                <p:ph type="body" idx="1"/>
              </p:nvPr>
            </p:nvSpPr>
            <p:spPr>
              <a:xfrm>
                <a:off x="4970761" y="116876"/>
                <a:ext cx="3785879" cy="4647629"/>
              </a:xfrm>
              <a:blipFill rotWithShape="0">
                <a:blip r:embed="rId3"/>
                <a:stretch>
                  <a:fillRect r="-966"/>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29" y="1014831"/>
            <a:ext cx="2458565" cy="1443788"/>
          </a:xfrm>
          <a:prstGeom prst="rect">
            <a:avLst/>
          </a:prstGeom>
        </p:spPr>
      </p:pic>
      <p:pic>
        <p:nvPicPr>
          <p:cNvPr id="6" name="Picture 5"/>
          <p:cNvPicPr>
            <a:picLocks noChangeAspect="1"/>
          </p:cNvPicPr>
          <p:nvPr/>
        </p:nvPicPr>
        <p:blipFill>
          <a:blip r:embed="rId5"/>
          <a:stretch>
            <a:fillRect/>
          </a:stretch>
        </p:blipFill>
        <p:spPr>
          <a:xfrm>
            <a:off x="145980" y="2558369"/>
            <a:ext cx="4363734" cy="2485456"/>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Detection Continued</a:t>
            </a:r>
            <a:endParaRPr lang="en-US" dirty="0"/>
          </a:p>
        </p:txBody>
      </p:sp>
      <p:sp>
        <p:nvSpPr>
          <p:cNvPr id="3" name="Text Placeholder 2"/>
          <p:cNvSpPr>
            <a:spLocks noGrp="1"/>
          </p:cNvSpPr>
          <p:nvPr>
            <p:ph type="body" idx="1"/>
          </p:nvPr>
        </p:nvSpPr>
        <p:spPr>
          <a:xfrm>
            <a:off x="457200" y="1200151"/>
            <a:ext cx="8229600" cy="1206166"/>
          </a:xfrm>
        </p:spPr>
        <p:txBody>
          <a:bodyPr/>
          <a:lstStyle/>
          <a:p>
            <a:r>
              <a:rPr lang="en-US" sz="1600" dirty="0" smtClean="0"/>
              <a:t>I tried other kernels (Prewitt, Roberts) with varying thresholds (50, 100, 128, 150 and 200) as the cutoffs. I’ve included the script on the next page as well a couple of the outputted images here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79" y="3458886"/>
            <a:ext cx="2403379" cy="1411380"/>
          </a:xfrm>
          <a:prstGeom prst="rect">
            <a:avLst/>
          </a:prstGeom>
        </p:spPr>
      </p:pic>
      <p:grpSp>
        <p:nvGrpSpPr>
          <p:cNvPr id="21" name="Group 20"/>
          <p:cNvGrpSpPr/>
          <p:nvPr/>
        </p:nvGrpSpPr>
        <p:grpSpPr>
          <a:xfrm>
            <a:off x="165535" y="2751503"/>
            <a:ext cx="3060122" cy="580736"/>
            <a:chOff x="151253" y="2296305"/>
            <a:chExt cx="3423845" cy="580736"/>
          </a:xfrm>
        </p:grpSpPr>
        <mc:AlternateContent xmlns:mc="http://schemas.openxmlformats.org/markup-compatibility/2006">
          <mc:Choice xmlns:a14="http://schemas.microsoft.com/office/drawing/2010/main" Requires="a14">
            <p:sp>
              <p:nvSpPr>
                <p:cNvPr id="5" name="Rectangle 4"/>
                <p:cNvSpPr/>
                <p:nvPr/>
              </p:nvSpPr>
              <p:spPr>
                <a:xfrm>
                  <a:off x="995063" y="2296305"/>
                  <a:ext cx="906017" cy="5807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sz="1200" i="1" smtClean="0">
                                <a:latin typeface="Cambria Math" panose="02040503050406030204" pitchFamily="18" charset="0"/>
                              </a:rPr>
                            </m:ctrlPr>
                          </m:mPr>
                          <m:mr>
                            <m:e>
                              <m:r>
                                <a:rPr lang="en-US" sz="1200" b="0" i="1" smtClean="0">
                                  <a:latin typeface="Cambria Math" panose="02040503050406030204" pitchFamily="18" charset="0"/>
                                </a:rPr>
                                <m:t>0</m:t>
                              </m:r>
                            </m:e>
                            <m:e>
                              <m:r>
                                <a:rPr lang="en-US" sz="1200" i="1">
                                  <a:latin typeface="Cambria Math" panose="02040503050406030204" pitchFamily="18" charset="0"/>
                                </a:rPr>
                                <m:t>0</m:t>
                              </m:r>
                            </m:e>
                            <m:e>
                              <m:r>
                                <a:rPr lang="en-US" sz="1200" b="0" i="1" smtClean="0">
                                  <a:latin typeface="Cambria Math" panose="02040503050406030204" pitchFamily="18" charset="0"/>
                                </a:rPr>
                                <m:t>0</m:t>
                              </m:r>
                            </m:e>
                          </m:mr>
                          <m:mr>
                            <m:e>
                              <m:r>
                                <a:rPr lang="en-US" sz="1200" b="0" i="1" smtClean="0">
                                  <a:latin typeface="Cambria Math" panose="02040503050406030204" pitchFamily="18" charset="0"/>
                                </a:rPr>
                                <m:t>0</m:t>
                              </m:r>
                            </m:e>
                            <m:e>
                              <m:r>
                                <a:rPr lang="en-US" sz="1200" i="1">
                                  <a:latin typeface="Cambria Math" panose="02040503050406030204" pitchFamily="18" charset="0"/>
                                </a:rPr>
                                <m:t>0</m:t>
                              </m:r>
                            </m:e>
                            <m:e>
                              <m:r>
                                <a:rPr lang="en-US" sz="1200" b="0" i="1" smtClean="0">
                                  <a:latin typeface="Cambria Math" panose="02040503050406030204" pitchFamily="18" charset="0"/>
                                </a:rPr>
                                <m:t>1</m:t>
                              </m:r>
                            </m:e>
                          </m:mr>
                          <m:mr>
                            <m:e>
                              <m:r>
                                <a:rPr lang="en-US" sz="1200" b="0" i="1" smtClean="0">
                                  <a:latin typeface="Cambria Math" panose="02040503050406030204" pitchFamily="18" charset="0"/>
                                </a:rPr>
                                <m:t>0</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mr>
                        </m:m>
                      </m:oMath>
                    </m:oMathPara>
                  </a14:m>
                  <a:endParaRPr lang="en-US" sz="1200" dirty="0"/>
                </a:p>
              </p:txBody>
            </p:sp>
          </mc:Choice>
          <mc:Fallback>
            <p:sp>
              <p:nvSpPr>
                <p:cNvPr id="5" name="Rectangle 4"/>
                <p:cNvSpPr>
                  <a:spLocks noRot="1" noChangeAspect="1" noMove="1" noResize="1" noEditPoints="1" noAdjustHandles="1" noChangeArrowheads="1" noChangeShapeType="1" noTextEdit="1"/>
                </p:cNvSpPr>
                <p:nvPr/>
              </p:nvSpPr>
              <p:spPr>
                <a:xfrm>
                  <a:off x="995063" y="2296305"/>
                  <a:ext cx="906017" cy="580736"/>
                </a:xfrm>
                <a:prstGeom prst="rect">
                  <a:avLst/>
                </a:prstGeom>
                <a:blipFill rotWithShape="0">
                  <a:blip r:embed="rId3"/>
                  <a:stretch>
                    <a:fillRect r="-752" b="-1042"/>
                  </a:stretch>
                </a:blipFill>
              </p:spPr>
              <p:txBody>
                <a:bodyPr/>
                <a:lstStyle/>
                <a:p>
                  <a:r>
                    <a:rPr lang="en-US">
                      <a:noFill/>
                    </a:rPr>
                    <a:t> </a:t>
                  </a:r>
                </a:p>
              </p:txBody>
            </p:sp>
          </mc:Fallback>
        </mc:AlternateContent>
        <p:sp>
          <p:nvSpPr>
            <p:cNvPr id="7" name="TextBox 6"/>
            <p:cNvSpPr txBox="1"/>
            <p:nvPr/>
          </p:nvSpPr>
          <p:spPr>
            <a:xfrm>
              <a:off x="2021305" y="2473469"/>
              <a:ext cx="1553793" cy="276999"/>
            </a:xfrm>
            <a:prstGeom prst="rect">
              <a:avLst/>
            </a:prstGeom>
            <a:noFill/>
          </p:spPr>
          <p:txBody>
            <a:bodyPr wrap="square" rtlCol="0">
              <a:spAutoFit/>
            </a:bodyPr>
            <a:lstStyle/>
            <a:p>
              <a:r>
                <a:rPr lang="en-US" sz="1200" dirty="0" smtClean="0"/>
                <a:t>Threshold = 50</a:t>
              </a:r>
              <a:endParaRPr lang="en-US" sz="1200" dirty="0"/>
            </a:p>
          </p:txBody>
        </p:sp>
        <p:sp>
          <p:nvSpPr>
            <p:cNvPr id="9" name="TextBox 8"/>
            <p:cNvSpPr txBox="1"/>
            <p:nvPr/>
          </p:nvSpPr>
          <p:spPr>
            <a:xfrm>
              <a:off x="151253" y="2406317"/>
              <a:ext cx="928151" cy="276999"/>
            </a:xfrm>
            <a:prstGeom prst="rect">
              <a:avLst/>
            </a:prstGeom>
            <a:noFill/>
          </p:spPr>
          <p:txBody>
            <a:bodyPr wrap="square" rtlCol="0">
              <a:spAutoFit/>
            </a:bodyPr>
            <a:lstStyle/>
            <a:p>
              <a:r>
                <a:rPr lang="en-US" sz="1200" dirty="0" smtClean="0"/>
                <a:t>Kernel =</a:t>
              </a:r>
              <a:endParaRPr lang="en-US" sz="1200" dirty="0"/>
            </a:p>
          </p:txBody>
        </p:sp>
      </p:gr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0728" y="3477285"/>
            <a:ext cx="2403379" cy="1411380"/>
          </a:xfrm>
          <a:prstGeom prst="rect">
            <a:avLst/>
          </a:prstGeom>
        </p:spPr>
      </p:pic>
      <p:grpSp>
        <p:nvGrpSpPr>
          <p:cNvPr id="20" name="Group 19"/>
          <p:cNvGrpSpPr/>
          <p:nvPr/>
        </p:nvGrpSpPr>
        <p:grpSpPr>
          <a:xfrm>
            <a:off x="3383348" y="2730880"/>
            <a:ext cx="2717418" cy="580736"/>
            <a:chOff x="3655881" y="2296305"/>
            <a:chExt cx="3423845" cy="580736"/>
          </a:xfrm>
        </p:grpSpPr>
        <p:sp>
          <p:nvSpPr>
            <p:cNvPr id="12" name="TextBox 11"/>
            <p:cNvSpPr txBox="1"/>
            <p:nvPr/>
          </p:nvSpPr>
          <p:spPr>
            <a:xfrm>
              <a:off x="5525933" y="2474504"/>
              <a:ext cx="1553793" cy="276999"/>
            </a:xfrm>
            <a:prstGeom prst="rect">
              <a:avLst/>
            </a:prstGeom>
            <a:noFill/>
          </p:spPr>
          <p:txBody>
            <a:bodyPr wrap="square" rtlCol="0">
              <a:spAutoFit/>
            </a:bodyPr>
            <a:lstStyle/>
            <a:p>
              <a:r>
                <a:rPr lang="en-US" sz="1200" dirty="0" smtClean="0"/>
                <a:t>Threshold = 50</a:t>
              </a:r>
              <a:endParaRPr lang="en-US" sz="1200" dirty="0"/>
            </a:p>
          </p:txBody>
        </p:sp>
        <p:sp>
          <p:nvSpPr>
            <p:cNvPr id="13" name="TextBox 12"/>
            <p:cNvSpPr txBox="1"/>
            <p:nvPr/>
          </p:nvSpPr>
          <p:spPr>
            <a:xfrm>
              <a:off x="3655881" y="2407352"/>
              <a:ext cx="1024337" cy="276999"/>
            </a:xfrm>
            <a:prstGeom prst="rect">
              <a:avLst/>
            </a:prstGeom>
            <a:noFill/>
          </p:spPr>
          <p:txBody>
            <a:bodyPr wrap="square" rtlCol="0">
              <a:spAutoFit/>
            </a:bodyPr>
            <a:lstStyle/>
            <a:p>
              <a:r>
                <a:rPr lang="en-US" sz="1200" dirty="0" smtClean="0"/>
                <a:t>Kernel =</a:t>
              </a:r>
              <a:endParaRPr lang="en-US" sz="1200" dirty="0"/>
            </a:p>
          </p:txBody>
        </p:sp>
        <mc:AlternateContent xmlns:mc="http://schemas.openxmlformats.org/markup-compatibility/2006">
          <mc:Choice xmlns:a14="http://schemas.microsoft.com/office/drawing/2010/main" Requires="a14">
            <p:sp>
              <p:nvSpPr>
                <p:cNvPr id="14" name="Rectangle 13"/>
                <p:cNvSpPr/>
                <p:nvPr/>
              </p:nvSpPr>
              <p:spPr>
                <a:xfrm>
                  <a:off x="4516999" y="2296305"/>
                  <a:ext cx="1141548" cy="5807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sz="1200" i="1" smtClean="0">
                                <a:latin typeface="Cambria Math" panose="02040503050406030204" pitchFamily="18" charset="0"/>
                              </a:rPr>
                            </m:ctrlPr>
                          </m:mPr>
                          <m:mr>
                            <m:e>
                              <m:r>
                                <m:rPr>
                                  <m:brk m:alnAt="7"/>
                                </m:rPr>
                                <a:rPr lang="en-US" sz="1200" i="1">
                                  <a:latin typeface="Cambria Math" panose="02040503050406030204" pitchFamily="18" charset="0"/>
                                </a:rPr>
                                <m:t>−</m:t>
                              </m:r>
                              <m:r>
                                <a:rPr lang="en-US" sz="1200" i="1">
                                  <a:latin typeface="Cambria Math" panose="02040503050406030204" pitchFamily="18" charset="0"/>
                                </a:rPr>
                                <m:t>1</m:t>
                              </m:r>
                            </m:e>
                            <m:e>
                              <m:r>
                                <a:rPr lang="en-US" sz="1200" i="1">
                                  <a:latin typeface="Cambria Math" panose="02040503050406030204" pitchFamily="18" charset="0"/>
                                </a:rPr>
                                <m:t>0</m:t>
                              </m:r>
                            </m:e>
                            <m:e>
                              <m:r>
                                <a:rPr lang="en-US" sz="1200" i="1">
                                  <a:latin typeface="Cambria Math" panose="02040503050406030204" pitchFamily="18" charset="0"/>
                                </a:rPr>
                                <m:t>1</m:t>
                              </m:r>
                            </m:e>
                          </m:mr>
                          <m:mr>
                            <m:e>
                              <m:r>
                                <a:rPr lang="en-US" sz="1200" i="1">
                                  <a:latin typeface="Cambria Math" panose="02040503050406030204" pitchFamily="18" charset="0"/>
                                </a:rPr>
                                <m:t>−</m:t>
                              </m:r>
                              <m:r>
                                <a:rPr lang="en-US" sz="1200" b="0" i="1" smtClean="0">
                                  <a:latin typeface="Cambria Math" panose="02040503050406030204" pitchFamily="18" charset="0"/>
                                </a:rPr>
                                <m:t>1</m:t>
                              </m:r>
                            </m:e>
                            <m:e>
                              <m:r>
                                <a:rPr lang="en-US" sz="1200" i="1">
                                  <a:latin typeface="Cambria Math" panose="02040503050406030204" pitchFamily="18" charset="0"/>
                                </a:rPr>
                                <m:t>0</m:t>
                              </m:r>
                            </m:e>
                            <m:e>
                              <m:r>
                                <a:rPr lang="en-US" sz="1200" b="0" i="1" smtClean="0">
                                  <a:latin typeface="Cambria Math" panose="02040503050406030204" pitchFamily="18" charset="0"/>
                                </a:rPr>
                                <m:t>1</m:t>
                              </m:r>
                            </m:e>
                          </m:mr>
                          <m:mr>
                            <m:e>
                              <m:r>
                                <a:rPr lang="en-US" sz="1200" i="1">
                                  <a:latin typeface="Cambria Math" panose="02040503050406030204" pitchFamily="18" charset="0"/>
                                </a:rPr>
                                <m:t>−1</m:t>
                              </m:r>
                            </m:e>
                            <m:e>
                              <m:r>
                                <a:rPr lang="en-US" sz="1200" i="1">
                                  <a:latin typeface="Cambria Math" panose="02040503050406030204" pitchFamily="18" charset="0"/>
                                </a:rPr>
                                <m:t>0</m:t>
                              </m:r>
                            </m:e>
                            <m:e>
                              <m:r>
                                <a:rPr lang="en-US" sz="1200" i="1">
                                  <a:latin typeface="Cambria Math" panose="02040503050406030204" pitchFamily="18" charset="0"/>
                                </a:rPr>
                                <m:t>1</m:t>
                              </m:r>
                            </m:e>
                          </m:mr>
                        </m:m>
                      </m:oMath>
                    </m:oMathPara>
                  </a14:m>
                  <a:endParaRPr lang="en-US" sz="1200" dirty="0"/>
                </a:p>
              </p:txBody>
            </p:sp>
          </mc:Choice>
          <mc:Fallback>
            <p:sp>
              <p:nvSpPr>
                <p:cNvPr id="14" name="Rectangle 13"/>
                <p:cNvSpPr>
                  <a:spLocks noRot="1" noChangeAspect="1" noMove="1" noResize="1" noEditPoints="1" noAdjustHandles="1" noChangeArrowheads="1" noChangeShapeType="1" noTextEdit="1"/>
                </p:cNvSpPr>
                <p:nvPr/>
              </p:nvSpPr>
              <p:spPr>
                <a:xfrm>
                  <a:off x="4516999" y="2296305"/>
                  <a:ext cx="1141548" cy="580736"/>
                </a:xfrm>
                <a:prstGeom prst="rect">
                  <a:avLst/>
                </a:prstGeom>
                <a:blipFill rotWithShape="0">
                  <a:blip r:embed="rId5"/>
                  <a:stretch>
                    <a:fillRect b="-1053"/>
                  </a:stretch>
                </a:blipFill>
              </p:spPr>
              <p:txBody>
                <a:bodyPr/>
                <a:lstStyle/>
                <a:p>
                  <a:r>
                    <a:rPr lang="en-US">
                      <a:noFill/>
                    </a:rPr>
                    <a:t> </a:t>
                  </a:r>
                </a:p>
              </p:txBody>
            </p:sp>
          </mc:Fallback>
        </mc:AlternateContent>
      </p:gr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0621" y="3458885"/>
            <a:ext cx="2403379" cy="1411380"/>
          </a:xfrm>
          <a:prstGeom prst="rect">
            <a:avLst/>
          </a:prstGeom>
        </p:spPr>
      </p:pic>
      <p:grpSp>
        <p:nvGrpSpPr>
          <p:cNvPr id="19" name="Group 18"/>
          <p:cNvGrpSpPr/>
          <p:nvPr/>
        </p:nvGrpSpPr>
        <p:grpSpPr>
          <a:xfrm>
            <a:off x="6485142" y="2690196"/>
            <a:ext cx="2544271" cy="639864"/>
            <a:chOff x="5912088" y="2690196"/>
            <a:chExt cx="3117325" cy="639864"/>
          </a:xfrm>
        </p:grpSpPr>
        <p:sp>
          <p:nvSpPr>
            <p:cNvPr id="16" name="TextBox 15"/>
            <p:cNvSpPr txBox="1"/>
            <p:nvPr/>
          </p:nvSpPr>
          <p:spPr>
            <a:xfrm>
              <a:off x="7782140" y="2868395"/>
              <a:ext cx="1247273" cy="461665"/>
            </a:xfrm>
            <a:prstGeom prst="rect">
              <a:avLst/>
            </a:prstGeom>
            <a:noFill/>
          </p:spPr>
          <p:txBody>
            <a:bodyPr wrap="square" rtlCol="0">
              <a:spAutoFit/>
            </a:bodyPr>
            <a:lstStyle/>
            <a:p>
              <a:r>
                <a:rPr lang="en-US" sz="1200" dirty="0" smtClean="0"/>
                <a:t>Threshold = 200</a:t>
              </a:r>
              <a:endParaRPr lang="en-US" sz="1200" dirty="0"/>
            </a:p>
          </p:txBody>
        </p:sp>
        <p:sp>
          <p:nvSpPr>
            <p:cNvPr id="17" name="TextBox 16"/>
            <p:cNvSpPr txBox="1"/>
            <p:nvPr/>
          </p:nvSpPr>
          <p:spPr>
            <a:xfrm>
              <a:off x="5912088" y="2801243"/>
              <a:ext cx="928151" cy="276999"/>
            </a:xfrm>
            <a:prstGeom prst="rect">
              <a:avLst/>
            </a:prstGeom>
            <a:noFill/>
          </p:spPr>
          <p:txBody>
            <a:bodyPr wrap="square" rtlCol="0">
              <a:spAutoFit/>
            </a:bodyPr>
            <a:lstStyle/>
            <a:p>
              <a:r>
                <a:rPr lang="en-US" sz="1200" dirty="0" smtClean="0"/>
                <a:t>Kernel =</a:t>
              </a:r>
              <a:endParaRPr lang="en-US" sz="1200" dirty="0"/>
            </a:p>
          </p:txBody>
        </p:sp>
        <mc:AlternateContent xmlns:mc="http://schemas.openxmlformats.org/markup-compatibility/2006">
          <mc:Choice xmlns:a14="http://schemas.microsoft.com/office/drawing/2010/main" Requires="a14">
            <p:sp>
              <p:nvSpPr>
                <p:cNvPr id="18" name="Rectangle 17"/>
                <p:cNvSpPr/>
                <p:nvPr/>
              </p:nvSpPr>
              <p:spPr>
                <a:xfrm>
                  <a:off x="6773206" y="2690196"/>
                  <a:ext cx="1110082" cy="5807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sz="1200" i="1" smtClean="0">
                                <a:latin typeface="Cambria Math" panose="02040503050406030204" pitchFamily="18" charset="0"/>
                              </a:rPr>
                            </m:ctrlPr>
                          </m:mPr>
                          <m:mr>
                            <m:e>
                              <m:r>
                                <m:rPr>
                                  <m:brk m:alnAt="7"/>
                                </m:rPr>
                                <a:rPr lang="en-US" sz="1200" i="1">
                                  <a:latin typeface="Cambria Math" panose="02040503050406030204" pitchFamily="18" charset="0"/>
                                </a:rPr>
                                <m:t>−</m:t>
                              </m:r>
                              <m:r>
                                <a:rPr lang="en-US" sz="1200" i="1">
                                  <a:latin typeface="Cambria Math" panose="02040503050406030204" pitchFamily="18" charset="0"/>
                                </a:rPr>
                                <m:t>1</m:t>
                              </m:r>
                            </m:e>
                            <m:e>
                              <m:r>
                                <a:rPr lang="en-US" sz="1200" i="1">
                                  <a:latin typeface="Cambria Math" panose="02040503050406030204" pitchFamily="18" charset="0"/>
                                </a:rPr>
                                <m:t>0</m:t>
                              </m:r>
                            </m:e>
                            <m:e>
                              <m:r>
                                <a:rPr lang="en-US" sz="1200" i="1">
                                  <a:latin typeface="Cambria Math" panose="02040503050406030204" pitchFamily="18" charset="0"/>
                                </a:rPr>
                                <m:t>1</m:t>
                              </m:r>
                            </m:e>
                          </m:mr>
                          <m:mr>
                            <m:e>
                              <m:r>
                                <a:rPr lang="en-US" sz="1200" i="1">
                                  <a:latin typeface="Cambria Math" panose="02040503050406030204" pitchFamily="18" charset="0"/>
                                </a:rPr>
                                <m:t>−</m:t>
                              </m:r>
                              <m:r>
                                <a:rPr lang="en-US" sz="1200" b="0" i="1" smtClean="0">
                                  <a:latin typeface="Cambria Math" panose="02040503050406030204" pitchFamily="18" charset="0"/>
                                </a:rPr>
                                <m:t>1</m:t>
                              </m:r>
                            </m:e>
                            <m:e>
                              <m:r>
                                <a:rPr lang="en-US" sz="1200" i="1">
                                  <a:latin typeface="Cambria Math" panose="02040503050406030204" pitchFamily="18" charset="0"/>
                                </a:rPr>
                                <m:t>0</m:t>
                              </m:r>
                            </m:e>
                            <m:e>
                              <m:r>
                                <a:rPr lang="en-US" sz="1200" b="0" i="1" smtClean="0">
                                  <a:latin typeface="Cambria Math" panose="02040503050406030204" pitchFamily="18" charset="0"/>
                                </a:rPr>
                                <m:t>1</m:t>
                              </m:r>
                            </m:e>
                          </m:mr>
                          <m:mr>
                            <m:e>
                              <m:r>
                                <a:rPr lang="en-US" sz="1200" i="1">
                                  <a:latin typeface="Cambria Math" panose="02040503050406030204" pitchFamily="18" charset="0"/>
                                </a:rPr>
                                <m:t>−1</m:t>
                              </m:r>
                            </m:e>
                            <m:e>
                              <m:r>
                                <a:rPr lang="en-US" sz="1200" i="1">
                                  <a:latin typeface="Cambria Math" panose="02040503050406030204" pitchFamily="18" charset="0"/>
                                </a:rPr>
                                <m:t>0</m:t>
                              </m:r>
                            </m:e>
                            <m:e>
                              <m:r>
                                <a:rPr lang="en-US" sz="1200" i="1">
                                  <a:latin typeface="Cambria Math" panose="02040503050406030204" pitchFamily="18" charset="0"/>
                                </a:rPr>
                                <m:t>1</m:t>
                              </m:r>
                            </m:e>
                          </m:mr>
                        </m:m>
                      </m:oMath>
                    </m:oMathPara>
                  </a14:m>
                  <a:endParaRPr lang="en-US" sz="1200" dirty="0"/>
                </a:p>
              </p:txBody>
            </p:sp>
          </mc:Choice>
          <mc:Fallback>
            <p:sp>
              <p:nvSpPr>
                <p:cNvPr id="18" name="Rectangle 17"/>
                <p:cNvSpPr>
                  <a:spLocks noRot="1" noChangeAspect="1" noMove="1" noResize="1" noEditPoints="1" noAdjustHandles="1" noChangeArrowheads="1" noChangeShapeType="1" noTextEdit="1"/>
                </p:cNvSpPr>
                <p:nvPr/>
              </p:nvSpPr>
              <p:spPr>
                <a:xfrm>
                  <a:off x="6773206" y="2690196"/>
                  <a:ext cx="1110082" cy="580736"/>
                </a:xfrm>
                <a:prstGeom prst="rect">
                  <a:avLst/>
                </a:prstGeom>
                <a:blipFill rotWithShape="0">
                  <a:blip r:embed="rId7"/>
                  <a:stretch>
                    <a:fillRect b="-1042"/>
                  </a:stretch>
                </a:blipFill>
              </p:spPr>
              <p:txBody>
                <a:bodyPr/>
                <a:lstStyle/>
                <a:p>
                  <a:r>
                    <a:rPr lang="en-US">
                      <a:noFill/>
                    </a:rPr>
                    <a:t> </a:t>
                  </a:r>
                </a:p>
              </p:txBody>
            </p:sp>
          </mc:Fallback>
        </mc:AlternateContent>
      </p:grpSp>
    </p:spTree>
    <p:extLst>
      <p:ext uri="{BB962C8B-B14F-4D97-AF65-F5344CB8AC3E}">
        <p14:creationId xmlns:p14="http://schemas.microsoft.com/office/powerpoint/2010/main" val="270752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7"/>
            <a:ext cx="3599161" cy="955929"/>
          </a:xfrm>
        </p:spPr>
        <p:txBody>
          <a:bodyPr/>
          <a:lstStyle/>
          <a:p>
            <a:r>
              <a:rPr lang="en-US" dirty="0" smtClean="0"/>
              <a:t>Edge Detection Script</a:t>
            </a:r>
            <a:endParaRPr lang="en-US" dirty="0"/>
          </a:p>
        </p:txBody>
      </p:sp>
      <p:pic>
        <p:nvPicPr>
          <p:cNvPr id="4" name="Picture 3"/>
          <p:cNvPicPr>
            <a:picLocks noChangeAspect="1"/>
          </p:cNvPicPr>
          <p:nvPr/>
        </p:nvPicPr>
        <p:blipFill>
          <a:blip r:embed="rId2"/>
          <a:stretch>
            <a:fillRect/>
          </a:stretch>
        </p:blipFill>
        <p:spPr>
          <a:xfrm>
            <a:off x="4372618" y="0"/>
            <a:ext cx="4702629" cy="5121156"/>
          </a:xfrm>
          <a:prstGeom prst="rect">
            <a:avLst/>
          </a:prstGeom>
        </p:spPr>
      </p:pic>
    </p:spTree>
    <p:extLst>
      <p:ext uri="{BB962C8B-B14F-4D97-AF65-F5344CB8AC3E}">
        <p14:creationId xmlns:p14="http://schemas.microsoft.com/office/powerpoint/2010/main" val="243221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Canny Edge Vs Assignment 4 Algorithm</a:t>
            </a:r>
            <a:endParaRPr lang="en-US" sz="2400" dirty="0"/>
          </a:p>
        </p:txBody>
      </p:sp>
      <p:sp>
        <p:nvSpPr>
          <p:cNvPr id="3" name="Text Placeholder 2"/>
          <p:cNvSpPr>
            <a:spLocks noGrp="1"/>
          </p:cNvSpPr>
          <p:nvPr>
            <p:ph type="body" idx="1"/>
          </p:nvPr>
        </p:nvSpPr>
        <p:spPr>
          <a:xfrm>
            <a:off x="457200" y="1200151"/>
            <a:ext cx="8229600" cy="1948686"/>
          </a:xfrm>
        </p:spPr>
        <p:txBody>
          <a:bodyPr/>
          <a:lstStyle/>
          <a:p>
            <a:r>
              <a:rPr lang="en-US" sz="1200" dirty="0" smtClean="0"/>
              <a:t>I also included, for comparison, the output of the Canny Edge algorithm (shown on the left). As can be seen the Canny Edge algorithm has resulted in thinner lines and more distinct edges. I think a key difference in the two algorithms is the hysteresis thresholding used by the Canny Edge algorithm. The thresholding implemented in my algorithm was simple a binary cutoff, however the Canny Edge Algorithm has a </a:t>
            </a:r>
            <a:r>
              <a:rPr lang="en-US" sz="1200" dirty="0" err="1" smtClean="0"/>
              <a:t>mimumn</a:t>
            </a:r>
            <a:r>
              <a:rPr lang="en-US" sz="1200" dirty="0" smtClean="0"/>
              <a:t> and maximum threshold input and then makes decisions in the middle of those thresholds based on connectivity.</a:t>
            </a:r>
          </a:p>
          <a:p>
            <a:endParaRPr lang="en-US" sz="1200" dirty="0"/>
          </a:p>
          <a:p>
            <a:r>
              <a:rPr lang="en-US" sz="1200" dirty="0" smtClean="0"/>
              <a:t>The other difference, a Gaussian kernel, run over the image before hand, I don’t think makes a huge difference in this particular image as there wasn’t a great deal of noise in the moth test image.</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24" y="3239924"/>
            <a:ext cx="2857500" cy="16859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866" y="3239924"/>
            <a:ext cx="2838450" cy="1666875"/>
          </a:xfrm>
          <a:prstGeom prst="rect">
            <a:avLst/>
          </a:prstGeom>
        </p:spPr>
      </p:pic>
    </p:spTree>
    <p:extLst>
      <p:ext uri="{BB962C8B-B14F-4D97-AF65-F5344CB8AC3E}">
        <p14:creationId xmlns:p14="http://schemas.microsoft.com/office/powerpoint/2010/main" val="4133489011"/>
      </p:ext>
    </p:extLst>
  </p:cSld>
  <p:clrMapOvr>
    <a:masterClrMapping/>
  </p:clrMapOvr>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2909</TotalTime>
  <Words>611</Words>
  <Application>Microsoft Office PowerPoint</Application>
  <PresentationFormat>On-screen Show (16:9)</PresentationFormat>
  <Paragraphs>83</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 Math</vt:lpstr>
      <vt:lpstr>light-gradient</vt:lpstr>
      <vt:lpstr>Comp Photography (Spring 2016) HW 4</vt:lpstr>
      <vt:lpstr>PowerPoint Presentation</vt:lpstr>
      <vt:lpstr>PowerPoint Presentation</vt:lpstr>
      <vt:lpstr>PowerPoint Presentation</vt:lpstr>
      <vt:lpstr>Edge Detection using a Sobel Kernel and a threshold of 150</vt:lpstr>
      <vt:lpstr>Edge Detection Continued</vt:lpstr>
      <vt:lpstr>Edge Detection Script</vt:lpstr>
      <vt:lpstr>Canny Edge Vs Assignment 4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Photography (Spring 2016) HW 3</dc:title>
  <cp:lastModifiedBy>Stewart Boyd</cp:lastModifiedBy>
  <cp:revision>28</cp:revision>
  <dcterms:modified xsi:type="dcterms:W3CDTF">2016-02-13T18:25:02Z</dcterms:modified>
</cp:coreProperties>
</file>