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1"/>
  </p:notesMasterIdLst>
  <p:sldIdLst>
    <p:sldId id="256" r:id="rId2"/>
    <p:sldId id="257" r:id="rId3"/>
    <p:sldId id="258" r:id="rId4"/>
    <p:sldId id="260" r:id="rId5"/>
    <p:sldId id="262" r:id="rId6"/>
    <p:sldId id="263" r:id="rId7"/>
    <p:sldId id="264" r:id="rId8"/>
    <p:sldId id="265" r:id="rId9"/>
    <p:sldId id="266"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299521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4019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4733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4446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2" name="Shape 1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0"/>
              </a:spcBef>
              <a:buClr>
                <a:schemeClr val="dk1"/>
              </a:buClr>
              <a:buSzPct val="100000"/>
              <a:buNone/>
              <a:defRPr sz="1800">
                <a:solidFill>
                  <a:schemeClr val="dk1"/>
                </a:solidFill>
              </a:defRPr>
            </a:lvl1pPr>
          </a:lstStyle>
          <a:p>
            <a:endParaRPr/>
          </a:p>
        </p:txBody>
      </p:sp>
      <p:sp>
        <p:nvSpPr>
          <p:cNvPr id="27" name="Shape 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a:endParaRPr/>
          </a:p>
        </p:txBody>
      </p: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1173275"/>
            <a:ext cx="7772400" cy="1569899"/>
          </a:xfrm>
          <a:prstGeom prst="rect">
            <a:avLst/>
          </a:prstGeom>
        </p:spPr>
        <p:txBody>
          <a:bodyPr lIns="91425" tIns="91425" rIns="91425" bIns="91425" anchor="b" anchorCtr="0">
            <a:noAutofit/>
          </a:bodyPr>
          <a:lstStyle/>
          <a:p>
            <a:pPr lvl="0" rtl="0">
              <a:spcBef>
                <a:spcPts val="0"/>
              </a:spcBef>
              <a:buNone/>
            </a:pPr>
            <a:r>
              <a:rPr lang="en" sz="3600" dirty="0"/>
              <a:t>Comp Photography </a:t>
            </a:r>
            <a:r>
              <a:rPr lang="en" sz="3600" dirty="0" smtClean="0"/>
              <a:t>(Spring 2016)</a:t>
            </a:r>
            <a:endParaRPr lang="en" sz="3600" dirty="0"/>
          </a:p>
          <a:p>
            <a:pPr lvl="0">
              <a:spcBef>
                <a:spcPts val="0"/>
              </a:spcBef>
              <a:buNone/>
            </a:pPr>
            <a:r>
              <a:rPr lang="en" sz="3600" dirty="0"/>
              <a:t>HW </a:t>
            </a:r>
            <a:r>
              <a:rPr lang="en" sz="3600" dirty="0" smtClean="0"/>
              <a:t>8</a:t>
            </a:r>
            <a:endParaRPr lang="en" sz="3600" dirty="0"/>
          </a:p>
        </p:txBody>
      </p:sp>
      <p:sp>
        <p:nvSpPr>
          <p:cNvPr id="35" name="Shape 35"/>
          <p:cNvSpPr txBox="1">
            <a:spLocks noGrp="1"/>
          </p:cNvSpPr>
          <p:nvPr>
            <p:ph type="subTitle" idx="1"/>
          </p:nvPr>
        </p:nvSpPr>
        <p:spPr>
          <a:xfrm>
            <a:off x="685800" y="2840053"/>
            <a:ext cx="7772400" cy="784799"/>
          </a:xfrm>
          <a:prstGeom prst="rect">
            <a:avLst/>
          </a:prstGeom>
        </p:spPr>
        <p:txBody>
          <a:bodyPr lIns="91425" tIns="91425" rIns="91425" bIns="91425" anchor="t" anchorCtr="0">
            <a:noAutofit/>
          </a:bodyPr>
          <a:lstStyle/>
          <a:p>
            <a:pPr lvl="0">
              <a:spcBef>
                <a:spcPts val="0"/>
              </a:spcBef>
              <a:buNone/>
            </a:pPr>
            <a:r>
              <a:rPr lang="en" dirty="0" smtClean="0"/>
              <a:t>Stewart Boyd</a:t>
            </a:r>
            <a:endParaRPr lang="en" dirty="0"/>
          </a:p>
        </p:txBody>
      </p:sp>
      <p:sp>
        <p:nvSpPr>
          <p:cNvPr id="36" name="Shape 36"/>
          <p:cNvSpPr txBox="1"/>
          <p:nvPr/>
        </p:nvSpPr>
        <p:spPr>
          <a:xfrm>
            <a:off x="0" y="4944075"/>
            <a:ext cx="685799" cy="199500"/>
          </a:xfrm>
          <a:prstGeom prst="rect">
            <a:avLst/>
          </a:prstGeom>
          <a:noFill/>
          <a:ln>
            <a:noFill/>
          </a:ln>
        </p:spPr>
        <p:txBody>
          <a:bodyPr lIns="91425" tIns="91425" rIns="91425" bIns="91425" anchor="ctr" anchorCtr="0">
            <a:noAutofit/>
          </a:bodyPr>
          <a:lstStyle/>
          <a:p>
            <a:pPr lvl="0">
              <a:spcBef>
                <a:spcPts val="0"/>
              </a:spcBef>
              <a:buNone/>
            </a:pPr>
            <a:r>
              <a:rPr lang="en" sz="1000">
                <a:solidFill>
                  <a:srgbClr val="999999"/>
                </a:solidFill>
              </a:rPr>
              <a:t>CS 6475</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50" name="Shape 50"/>
          <p:cNvSpPr txBox="1"/>
          <p:nvPr/>
        </p:nvSpPr>
        <p:spPr>
          <a:xfrm>
            <a:off x="519695" y="6022935"/>
            <a:ext cx="6857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CS 6475</a:t>
            </a:r>
          </a:p>
        </p:txBody>
      </p:sp>
      <p:sp>
        <p:nvSpPr>
          <p:cNvPr id="44" name="Shape 44"/>
          <p:cNvSpPr txBox="1">
            <a:spLocks noGrp="1"/>
          </p:cNvSpPr>
          <p:nvPr>
            <p:ph type="body" idx="1"/>
          </p:nvPr>
        </p:nvSpPr>
        <p:spPr>
          <a:xfrm>
            <a:off x="-32306" y="3705236"/>
            <a:ext cx="2475600" cy="519599"/>
          </a:xfrm>
          <a:prstGeom prst="rect">
            <a:avLst/>
          </a:prstGeom>
        </p:spPr>
        <p:txBody>
          <a:bodyPr lIns="91425" tIns="91425" rIns="91425" bIns="91425" anchor="t" anchorCtr="0">
            <a:noAutofit/>
          </a:bodyPr>
          <a:lstStyle/>
          <a:p>
            <a:pPr lvl="0" rtl="0">
              <a:spcBef>
                <a:spcPts val="0"/>
              </a:spcBef>
              <a:buNone/>
            </a:pPr>
            <a:r>
              <a:rPr lang="en" dirty="0" smtClean="0"/>
              <a:t>Image 1</a:t>
            </a:r>
            <a:endParaRPr lang="en" dirty="0"/>
          </a:p>
        </p:txBody>
      </p:sp>
      <p:sp>
        <p:nvSpPr>
          <p:cNvPr id="30" name="Shape 55"/>
          <p:cNvSpPr txBox="1">
            <a:spLocks/>
          </p:cNvSpPr>
          <p:nvPr/>
        </p:nvSpPr>
        <p:spPr>
          <a:xfrm>
            <a:off x="457200" y="205974"/>
            <a:ext cx="8229600" cy="9759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38100">
              <a:buSzPct val="100000"/>
            </a:pPr>
            <a:r>
              <a:rPr lang="en" sz="3000" dirty="0" smtClean="0"/>
              <a:t>Images for assignment </a:t>
            </a:r>
            <a:r>
              <a:rPr lang="en" sz="3000" dirty="0" smtClean="0"/>
              <a:t>8</a:t>
            </a:r>
            <a:endParaRPr lang="en" sz="3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4" y="1181874"/>
            <a:ext cx="2347940" cy="201523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5141" y="1181874"/>
            <a:ext cx="2273398" cy="201419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0860" y="1180416"/>
            <a:ext cx="2361950" cy="2015656"/>
          </a:xfrm>
          <a:prstGeom prst="rect">
            <a:avLst/>
          </a:prstGeom>
        </p:spPr>
      </p:pic>
      <p:sp>
        <p:nvSpPr>
          <p:cNvPr id="19" name="Shape 44"/>
          <p:cNvSpPr txBox="1">
            <a:spLocks/>
          </p:cNvSpPr>
          <p:nvPr/>
        </p:nvSpPr>
        <p:spPr>
          <a:xfrm>
            <a:off x="2805141" y="3705235"/>
            <a:ext cx="2475600" cy="519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ct val="100000"/>
              <a:buNone/>
              <a:defRPr sz="1800" b="0" i="0" u="none" strike="noStrike" cap="none">
                <a:solidFill>
                  <a:schemeClr val="dk1"/>
                </a:solidFill>
                <a:latin typeface="Arial"/>
                <a:ea typeface="Arial"/>
                <a:cs typeface="Arial"/>
                <a:sym typeface="Arial"/>
              </a:defRPr>
            </a:lvl1pPr>
            <a:lvl2pPr marR="0" lvl="1" algn="l" rtl="0">
              <a:lnSpc>
                <a:spcPct val="100000"/>
              </a:lnSpc>
              <a:spcBef>
                <a:spcPts val="480"/>
              </a:spcBef>
              <a:spcAft>
                <a:spcPts val="0"/>
              </a:spcAft>
              <a:buSzPct val="100000"/>
              <a:buNone/>
              <a:defRPr sz="2400" b="0" i="0" u="none" strike="noStrike" cap="none">
                <a:solidFill>
                  <a:srgbClr val="000000"/>
                </a:solidFill>
                <a:latin typeface="Arial"/>
                <a:ea typeface="Arial"/>
                <a:cs typeface="Arial"/>
                <a:sym typeface="Arial"/>
              </a:defRPr>
            </a:lvl2pPr>
            <a:lvl3pPr marR="0" lvl="2" algn="l" rtl="0">
              <a:lnSpc>
                <a:spcPct val="100000"/>
              </a:lnSpc>
              <a:spcBef>
                <a:spcPts val="480"/>
              </a:spcBef>
              <a:spcAft>
                <a:spcPts val="0"/>
              </a:spcAft>
              <a:buSzPct val="100000"/>
              <a:buNone/>
              <a:defRPr sz="2400" b="0" i="0" u="none" strike="noStrike" cap="none">
                <a:solidFill>
                  <a:srgbClr val="000000"/>
                </a:solidFill>
                <a:latin typeface="Arial"/>
                <a:ea typeface="Arial"/>
                <a:cs typeface="Arial"/>
                <a:sym typeface="Arial"/>
              </a:defRPr>
            </a:lvl3pPr>
            <a:lvl4pPr marR="0" lvl="3"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4pPr>
            <a:lvl5pPr marR="0" lvl="4"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5pPr>
            <a:lvl6pPr marR="0" lvl="5"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6pPr>
            <a:lvl7pPr marR="0" lvl="6"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7pPr>
            <a:lvl8pPr marR="0" lvl="7"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8pPr>
            <a:lvl9pPr marR="0" lvl="8"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9pPr>
          </a:lstStyle>
          <a:p>
            <a:r>
              <a:rPr lang="en" dirty="0" smtClean="0"/>
              <a:t>Image 2</a:t>
            </a:r>
            <a:endParaRPr lang="en" dirty="0"/>
          </a:p>
        </p:txBody>
      </p:sp>
      <p:sp>
        <p:nvSpPr>
          <p:cNvPr id="20" name="Shape 44"/>
          <p:cNvSpPr txBox="1">
            <a:spLocks/>
          </p:cNvSpPr>
          <p:nvPr/>
        </p:nvSpPr>
        <p:spPr>
          <a:xfrm>
            <a:off x="5537210" y="3705235"/>
            <a:ext cx="2475600" cy="519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ct val="100000"/>
              <a:buNone/>
              <a:defRPr sz="1800" b="0" i="0" u="none" strike="noStrike" cap="none">
                <a:solidFill>
                  <a:schemeClr val="dk1"/>
                </a:solidFill>
                <a:latin typeface="Arial"/>
                <a:ea typeface="Arial"/>
                <a:cs typeface="Arial"/>
                <a:sym typeface="Arial"/>
              </a:defRPr>
            </a:lvl1pPr>
            <a:lvl2pPr marR="0" lvl="1" algn="l" rtl="0">
              <a:lnSpc>
                <a:spcPct val="100000"/>
              </a:lnSpc>
              <a:spcBef>
                <a:spcPts val="480"/>
              </a:spcBef>
              <a:spcAft>
                <a:spcPts val="0"/>
              </a:spcAft>
              <a:buSzPct val="100000"/>
              <a:buNone/>
              <a:defRPr sz="2400" b="0" i="0" u="none" strike="noStrike" cap="none">
                <a:solidFill>
                  <a:srgbClr val="000000"/>
                </a:solidFill>
                <a:latin typeface="Arial"/>
                <a:ea typeface="Arial"/>
                <a:cs typeface="Arial"/>
                <a:sym typeface="Arial"/>
              </a:defRPr>
            </a:lvl2pPr>
            <a:lvl3pPr marR="0" lvl="2" algn="l" rtl="0">
              <a:lnSpc>
                <a:spcPct val="100000"/>
              </a:lnSpc>
              <a:spcBef>
                <a:spcPts val="480"/>
              </a:spcBef>
              <a:spcAft>
                <a:spcPts val="0"/>
              </a:spcAft>
              <a:buSzPct val="100000"/>
              <a:buNone/>
              <a:defRPr sz="2400" b="0" i="0" u="none" strike="noStrike" cap="none">
                <a:solidFill>
                  <a:srgbClr val="000000"/>
                </a:solidFill>
                <a:latin typeface="Arial"/>
                <a:ea typeface="Arial"/>
                <a:cs typeface="Arial"/>
                <a:sym typeface="Arial"/>
              </a:defRPr>
            </a:lvl3pPr>
            <a:lvl4pPr marR="0" lvl="3"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4pPr>
            <a:lvl5pPr marR="0" lvl="4"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5pPr>
            <a:lvl6pPr marR="0" lvl="5"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6pPr>
            <a:lvl7pPr marR="0" lvl="6"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7pPr>
            <a:lvl8pPr marR="0" lvl="7"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8pPr>
            <a:lvl9pPr marR="0" lvl="8" algn="l" rtl="0">
              <a:lnSpc>
                <a:spcPct val="100000"/>
              </a:lnSpc>
              <a:spcBef>
                <a:spcPts val="360"/>
              </a:spcBef>
              <a:spcAft>
                <a:spcPts val="0"/>
              </a:spcAft>
              <a:buSzPct val="100000"/>
              <a:buNone/>
              <a:defRPr sz="1800" b="0" i="0" u="none" strike="noStrike" cap="none">
                <a:solidFill>
                  <a:srgbClr val="000000"/>
                </a:solidFill>
                <a:latin typeface="Arial"/>
                <a:ea typeface="Arial"/>
                <a:cs typeface="Arial"/>
                <a:sym typeface="Arial"/>
              </a:defRPr>
            </a:lvl9pPr>
          </a:lstStyle>
          <a:p>
            <a:r>
              <a:rPr lang="en" dirty="0" smtClean="0"/>
              <a:t>Image 3</a:t>
            </a:r>
            <a:endParaRPr lang="en"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05974"/>
            <a:ext cx="8229600" cy="975900"/>
          </a:xfrm>
          <a:prstGeom prst="rect">
            <a:avLst/>
          </a:prstGeom>
        </p:spPr>
        <p:txBody>
          <a:bodyPr lIns="91425" tIns="91425" rIns="91425" bIns="91425" anchor="b" anchorCtr="0">
            <a:noAutofit/>
          </a:bodyPr>
          <a:lstStyle/>
          <a:p>
            <a:pPr marL="38100" lvl="0">
              <a:spcBef>
                <a:spcPts val="0"/>
              </a:spcBef>
              <a:buSzPct val="100000"/>
            </a:pPr>
            <a:r>
              <a:rPr lang="en" sz="3000" dirty="0" smtClean="0"/>
              <a:t>Panaroma Result</a:t>
            </a:r>
            <a:endParaRPr lang="en" sz="3000" dirty="0"/>
          </a:p>
        </p:txBody>
      </p:sp>
      <p:sp>
        <p:nvSpPr>
          <p:cNvPr id="57" name="Shape 57"/>
          <p:cNvSpPr txBox="1"/>
          <p:nvPr/>
        </p:nvSpPr>
        <p:spPr>
          <a:xfrm>
            <a:off x="0" y="4944075"/>
            <a:ext cx="685799" cy="199500"/>
          </a:xfrm>
          <a:prstGeom prst="rect">
            <a:avLst/>
          </a:prstGeom>
          <a:noFill/>
          <a:ln>
            <a:noFill/>
          </a:ln>
        </p:spPr>
        <p:txBody>
          <a:bodyPr lIns="91425" tIns="91425" rIns="91425" bIns="91425" anchor="ctr" anchorCtr="0">
            <a:noAutofit/>
          </a:bodyPr>
          <a:lstStyle/>
          <a:p>
            <a:pPr lvl="0" rtl="0">
              <a:spcBef>
                <a:spcPts val="0"/>
              </a:spcBef>
              <a:buNone/>
            </a:pPr>
            <a:r>
              <a:rPr lang="en" sz="1000">
                <a:solidFill>
                  <a:srgbClr val="999999"/>
                </a:solidFill>
              </a:rPr>
              <a:t>CS 6475</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4274"/>
            <a:ext cx="9144000" cy="3390675"/>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blendImagePair</a:t>
            </a:r>
            <a:endParaRPr lang="en-US" dirty="0"/>
          </a:p>
        </p:txBody>
      </p:sp>
      <p:sp>
        <p:nvSpPr>
          <p:cNvPr id="5" name="TextBox 4"/>
          <p:cNvSpPr txBox="1"/>
          <p:nvPr/>
        </p:nvSpPr>
        <p:spPr>
          <a:xfrm>
            <a:off x="457200" y="1297349"/>
            <a:ext cx="3312233" cy="2462213"/>
          </a:xfrm>
          <a:prstGeom prst="rect">
            <a:avLst/>
          </a:prstGeom>
          <a:noFill/>
        </p:spPr>
        <p:txBody>
          <a:bodyPr wrap="square" rtlCol="0">
            <a:spAutoFit/>
          </a:bodyPr>
          <a:lstStyle/>
          <a:p>
            <a:r>
              <a:rPr lang="en-US" dirty="0" smtClean="0"/>
              <a:t>My implementation of </a:t>
            </a:r>
            <a:r>
              <a:rPr lang="en-US" dirty="0" err="1" smtClean="0"/>
              <a:t>blendImagePair</a:t>
            </a:r>
            <a:r>
              <a:rPr lang="en-US" dirty="0" smtClean="0"/>
              <a:t> was simply an average of the </a:t>
            </a:r>
            <a:r>
              <a:rPr lang="en-US" dirty="0" err="1" smtClean="0"/>
              <a:t>warped_image</a:t>
            </a:r>
            <a:r>
              <a:rPr lang="en-US" dirty="0" smtClean="0"/>
              <a:t> and image_2 at the point given by argument point. </a:t>
            </a:r>
          </a:p>
          <a:p>
            <a:endParaRPr lang="en-US" dirty="0"/>
          </a:p>
          <a:p>
            <a:r>
              <a:rPr lang="en-US" dirty="0" smtClean="0"/>
              <a:t>Because of overflow issues with int8 I cast the </a:t>
            </a:r>
            <a:r>
              <a:rPr lang="en-US" dirty="0" err="1" smtClean="0"/>
              <a:t>Ndarray’s</a:t>
            </a:r>
            <a:r>
              <a:rPr lang="en-US" dirty="0" smtClean="0"/>
              <a:t> to int64s before the average operation. </a:t>
            </a:r>
          </a:p>
          <a:p>
            <a:endParaRPr lang="en-US" dirty="0"/>
          </a:p>
          <a:p>
            <a:r>
              <a:rPr lang="en-US" dirty="0" smtClean="0"/>
              <a:t>The code may be seen in the adjacent image</a:t>
            </a:r>
            <a:endParaRPr lang="en-US" dirty="0"/>
          </a:p>
        </p:txBody>
      </p:sp>
      <p:pic>
        <p:nvPicPr>
          <p:cNvPr id="6" name="Picture 5"/>
          <p:cNvPicPr>
            <a:picLocks noChangeAspect="1"/>
          </p:cNvPicPr>
          <p:nvPr/>
        </p:nvPicPr>
        <p:blipFill>
          <a:blip r:embed="rId2"/>
          <a:stretch>
            <a:fillRect/>
          </a:stretch>
        </p:blipFill>
        <p:spPr>
          <a:xfrm>
            <a:off x="3820844" y="1063378"/>
            <a:ext cx="5260987" cy="3259018"/>
          </a:xfrm>
          <a:prstGeom prst="rect">
            <a:avLst/>
          </a:prstGeom>
        </p:spPr>
      </p:pic>
    </p:spTree>
    <p:extLst>
      <p:ext uri="{BB962C8B-B14F-4D97-AF65-F5344CB8AC3E}">
        <p14:creationId xmlns:p14="http://schemas.microsoft.com/office/powerpoint/2010/main" val="287038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to Number of Matches</a:t>
            </a:r>
            <a:endParaRPr lang="en-US" dirty="0"/>
          </a:p>
        </p:txBody>
      </p:sp>
      <p:sp>
        <p:nvSpPr>
          <p:cNvPr id="5" name="TextBox 4"/>
          <p:cNvSpPr txBox="1"/>
          <p:nvPr/>
        </p:nvSpPr>
        <p:spPr>
          <a:xfrm>
            <a:off x="457200" y="1297349"/>
            <a:ext cx="2989891" cy="3539430"/>
          </a:xfrm>
          <a:prstGeom prst="rect">
            <a:avLst/>
          </a:prstGeom>
          <a:noFill/>
        </p:spPr>
        <p:txBody>
          <a:bodyPr wrap="square" rtlCol="0">
            <a:spAutoFit/>
          </a:bodyPr>
          <a:lstStyle/>
          <a:p>
            <a:r>
              <a:rPr lang="en-US" dirty="0" smtClean="0"/>
              <a:t>The images I </a:t>
            </a:r>
            <a:r>
              <a:rPr lang="en-US" dirty="0" smtClean="0"/>
              <a:t>ultimately used for the panorama were not </a:t>
            </a:r>
            <a:r>
              <a:rPr lang="en-US" dirty="0" err="1" smtClean="0"/>
              <a:t>sensititive</a:t>
            </a:r>
            <a:r>
              <a:rPr lang="en-US" dirty="0" smtClean="0"/>
              <a:t> to increasing the number of matching features used (increased from 10). The image on the left is the stitched together image using three features whilst that on the right is using 1000. </a:t>
            </a:r>
          </a:p>
          <a:p>
            <a:endParaRPr lang="en-US" dirty="0"/>
          </a:p>
          <a:p>
            <a:r>
              <a:rPr lang="en-US" dirty="0" smtClean="0"/>
              <a:t>The blue and red image is the diffed result. Red indicates larger deltas between the intensity of a pixel in the left image versus the right. This image makes it clear that the result was a just a slight translational shift.</a:t>
            </a:r>
            <a:endParaRPr lang="en-US" dirty="0"/>
          </a:p>
        </p:txBody>
      </p:sp>
      <p:pic>
        <p:nvPicPr>
          <p:cNvPr id="4" name="Picture 3"/>
          <p:cNvPicPr>
            <a:picLocks noChangeAspect="1"/>
          </p:cNvPicPr>
          <p:nvPr/>
        </p:nvPicPr>
        <p:blipFill>
          <a:blip r:embed="rId2"/>
          <a:stretch>
            <a:fillRect/>
          </a:stretch>
        </p:blipFill>
        <p:spPr>
          <a:xfrm>
            <a:off x="3539189" y="2035701"/>
            <a:ext cx="5741116" cy="2641691"/>
          </a:xfrm>
          <a:prstGeom prst="rect">
            <a:avLst/>
          </a:prstGeom>
        </p:spPr>
      </p:pic>
    </p:spTree>
    <p:extLst>
      <p:ext uri="{BB962C8B-B14F-4D97-AF65-F5344CB8AC3E}">
        <p14:creationId xmlns:p14="http://schemas.microsoft.com/office/powerpoint/2010/main" val="290154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to Number of Matches (</a:t>
            </a:r>
            <a:r>
              <a:rPr lang="en-US" dirty="0" err="1" smtClean="0"/>
              <a:t>Cont</a:t>
            </a:r>
            <a:r>
              <a:rPr lang="en-US" dirty="0" smtClean="0"/>
              <a:t>)</a:t>
            </a:r>
            <a:endParaRPr lang="en-US" dirty="0"/>
          </a:p>
        </p:txBody>
      </p:sp>
      <p:sp>
        <p:nvSpPr>
          <p:cNvPr id="3" name="Text Placeholder 2"/>
          <p:cNvSpPr>
            <a:spLocks noGrp="1"/>
          </p:cNvSpPr>
          <p:nvPr>
            <p:ph type="body" idx="1"/>
          </p:nvPr>
        </p:nvSpPr>
        <p:spPr>
          <a:xfrm>
            <a:off x="457200" y="1200150"/>
            <a:ext cx="2601764" cy="3725699"/>
          </a:xfrm>
        </p:spPr>
        <p:txBody>
          <a:bodyPr/>
          <a:lstStyle/>
          <a:p>
            <a:r>
              <a:rPr lang="en-US" sz="1200" dirty="0" smtClean="0"/>
              <a:t>However, that’s not to say the overall algorithm is not sensitive to the number of matches required for stitching. I’ve included here, another outputted </a:t>
            </a:r>
            <a:r>
              <a:rPr lang="en-US" sz="1200" dirty="0" err="1" smtClean="0"/>
              <a:t>panaroma</a:t>
            </a:r>
            <a:r>
              <a:rPr lang="en-US" sz="1200" dirty="0" smtClean="0"/>
              <a:t> using a different set of pictures than that shown on slide 2. The top image is with 20 features requested, and the bottom is a 1000. The quality of matches diminishes as the request grows and has lead to significantly distorted </a:t>
            </a:r>
            <a:r>
              <a:rPr lang="en-US" sz="1200" dirty="0" err="1" smtClean="0"/>
              <a:t>panaroma</a:t>
            </a:r>
            <a:r>
              <a:rPr lang="en-US" sz="1200" dirty="0" smtClean="0"/>
              <a:t> output images</a:t>
            </a:r>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453" y="3679994"/>
            <a:ext cx="5506136" cy="13002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2092" y="671580"/>
            <a:ext cx="5169830" cy="2203188"/>
          </a:xfrm>
          <a:prstGeom prst="rect">
            <a:avLst/>
          </a:prstGeom>
        </p:spPr>
      </p:pic>
    </p:spTree>
    <p:extLst>
      <p:ext uri="{BB962C8B-B14F-4D97-AF65-F5344CB8AC3E}">
        <p14:creationId xmlns:p14="http://schemas.microsoft.com/office/powerpoint/2010/main" val="401423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type of Panorama?</a:t>
            </a:r>
            <a:endParaRPr lang="en-US" dirty="0"/>
          </a:p>
        </p:txBody>
      </p:sp>
      <p:sp>
        <p:nvSpPr>
          <p:cNvPr id="3" name="Text Placeholder 2"/>
          <p:cNvSpPr>
            <a:spLocks noGrp="1"/>
          </p:cNvSpPr>
          <p:nvPr>
            <p:ph type="body" idx="1"/>
          </p:nvPr>
        </p:nvSpPr>
        <p:spPr/>
        <p:txBody>
          <a:bodyPr/>
          <a:lstStyle/>
          <a:p>
            <a:r>
              <a:rPr lang="en-US" dirty="0" smtClean="0"/>
              <a:t>I took a planar panorama image. The reason being, simply, that the stitched together image would maintain its rectangular shape and thus wouldn’t lead to introduced blank space in the final stitched image.</a:t>
            </a:r>
            <a:endParaRPr lang="en-US" dirty="0"/>
          </a:p>
        </p:txBody>
      </p:sp>
    </p:spTree>
    <p:extLst>
      <p:ext uri="{BB962C8B-B14F-4D97-AF65-F5344CB8AC3E}">
        <p14:creationId xmlns:p14="http://schemas.microsoft.com/office/powerpoint/2010/main" val="110905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 with Result?</a:t>
            </a:r>
            <a:endParaRPr lang="en-US" dirty="0"/>
          </a:p>
        </p:txBody>
      </p:sp>
      <p:sp>
        <p:nvSpPr>
          <p:cNvPr id="3" name="Text Placeholder 2"/>
          <p:cNvSpPr>
            <a:spLocks noGrp="1"/>
          </p:cNvSpPr>
          <p:nvPr>
            <p:ph type="body" idx="1"/>
          </p:nvPr>
        </p:nvSpPr>
        <p:spPr/>
        <p:txBody>
          <a:bodyPr/>
          <a:lstStyle/>
          <a:p>
            <a:r>
              <a:rPr lang="en-US" dirty="0" smtClean="0"/>
              <a:t>I was happy with the overall result. The image isn’t perfect, by any means. The outputted image has been warped enough that the aspect ratio of objects has definitely been skewed. Other than that, however, the final stitched together image accurately blends that of its 3 image constituents.</a:t>
            </a:r>
            <a:endParaRPr lang="en-US" dirty="0"/>
          </a:p>
        </p:txBody>
      </p:sp>
    </p:spTree>
    <p:extLst>
      <p:ext uri="{BB962C8B-B14F-4D97-AF65-F5344CB8AC3E}">
        <p14:creationId xmlns:p14="http://schemas.microsoft.com/office/powerpoint/2010/main" val="209698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multiplying </a:t>
            </a:r>
            <a:r>
              <a:rPr lang="en-US" b="0" dirty="0" smtClean="0"/>
              <a:t>by -</a:t>
            </a:r>
            <a:r>
              <a:rPr lang="en-US" b="0" dirty="0" err="1" smtClean="0"/>
              <a:t>x_min</a:t>
            </a:r>
            <a:r>
              <a:rPr lang="en-US" b="0" dirty="0" smtClean="0"/>
              <a:t> </a:t>
            </a:r>
            <a:r>
              <a:rPr lang="en-US" b="0" dirty="0"/>
              <a:t>and </a:t>
            </a:r>
            <a:r>
              <a:rPr lang="en-US" b="0" dirty="0" smtClean="0"/>
              <a:t>-</a:t>
            </a:r>
            <a:r>
              <a:rPr lang="en-US" b="0" dirty="0" err="1" smtClean="0"/>
              <a:t>y_min</a:t>
            </a:r>
            <a:endParaRPr lang="en-US" dirty="0"/>
          </a:p>
        </p:txBody>
      </p:sp>
      <p:sp>
        <p:nvSpPr>
          <p:cNvPr id="3" name="Text Placeholder 2"/>
          <p:cNvSpPr>
            <a:spLocks noGrp="1"/>
          </p:cNvSpPr>
          <p:nvPr>
            <p:ph type="body" idx="1"/>
          </p:nvPr>
        </p:nvSpPr>
        <p:spPr>
          <a:xfrm>
            <a:off x="457200" y="1200150"/>
            <a:ext cx="4805534" cy="3725699"/>
          </a:xfrm>
        </p:spPr>
        <p:txBody>
          <a:bodyPr/>
          <a:lstStyle/>
          <a:p>
            <a:r>
              <a:rPr lang="en-US" sz="2000" dirty="0" smtClean="0"/>
              <a:t>In the </a:t>
            </a:r>
            <a:r>
              <a:rPr lang="en-US" sz="2000" dirty="0" err="1" smtClean="0"/>
              <a:t>warpImagePair</a:t>
            </a:r>
            <a:r>
              <a:rPr lang="en-US" sz="2000" dirty="0" smtClean="0"/>
              <a:t> method the homograph is multiplied by the translation matrix as seen to the right. This affine transformation acts to translate image 1 by </a:t>
            </a:r>
            <a:r>
              <a:rPr lang="en-US" sz="2000" dirty="0" err="1" smtClean="0"/>
              <a:t>xmin</a:t>
            </a:r>
            <a:r>
              <a:rPr lang="en-US" sz="2000" dirty="0" smtClean="0"/>
              <a:t> and </a:t>
            </a:r>
            <a:r>
              <a:rPr lang="en-US" sz="2000" dirty="0" err="1" smtClean="0"/>
              <a:t>ymin</a:t>
            </a:r>
            <a:r>
              <a:rPr lang="en-US" sz="2000" dirty="0" smtClean="0"/>
              <a:t>. Without the transformation the stitched together images are offset considerably (as evidenced in image to right where no transformation factor is used).</a:t>
            </a:r>
            <a:endParaRPr lang="en-US" sz="2000" dirty="0"/>
          </a:p>
        </p:txBody>
      </p:sp>
      <p:pic>
        <p:nvPicPr>
          <p:cNvPr id="4" name="Picture 3"/>
          <p:cNvPicPr>
            <a:picLocks noChangeAspect="1"/>
          </p:cNvPicPr>
          <p:nvPr/>
        </p:nvPicPr>
        <p:blipFill>
          <a:blip r:embed="rId2"/>
          <a:stretch>
            <a:fillRect/>
          </a:stretch>
        </p:blipFill>
        <p:spPr>
          <a:xfrm>
            <a:off x="6063867" y="2212464"/>
            <a:ext cx="2857899" cy="6001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119" y="3168859"/>
            <a:ext cx="4729881" cy="1756990"/>
          </a:xfrm>
          <a:prstGeom prst="rect">
            <a:avLst/>
          </a:prstGeom>
        </p:spPr>
      </p:pic>
    </p:spTree>
    <p:extLst>
      <p:ext uri="{BB962C8B-B14F-4D97-AF65-F5344CB8AC3E}">
        <p14:creationId xmlns:p14="http://schemas.microsoft.com/office/powerpoint/2010/main" val="1724501755"/>
      </p:ext>
    </p:extLst>
  </p:cSld>
  <p:clrMapOvr>
    <a:masterClrMapping/>
  </p:clrMapOvr>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410</Words>
  <Application>Microsoft Office PowerPoint</Application>
  <PresentationFormat>On-screen Show (16:9)</PresentationFormat>
  <Paragraphs>29</Paragraphs>
  <Slides>9</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light-gradient</vt:lpstr>
      <vt:lpstr>Comp Photography (Spring 2016) HW 8</vt:lpstr>
      <vt:lpstr>PowerPoint Presentation</vt:lpstr>
      <vt:lpstr>Panaroma Result</vt:lpstr>
      <vt:lpstr>blendImagePair</vt:lpstr>
      <vt:lpstr>Sensitivity to Number of Matches</vt:lpstr>
      <vt:lpstr>Sensitivity to Number of Matches (Cont)</vt:lpstr>
      <vt:lpstr>What type of Panorama?</vt:lpstr>
      <vt:lpstr>Happy with Result?</vt:lpstr>
      <vt:lpstr> multiplying by -x_min and -y_min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Photography (Term 201X) HW 5</dc:title>
  <dc:creator>Stewart Boyd</dc:creator>
  <cp:lastModifiedBy>Stewart Boyd</cp:lastModifiedBy>
  <cp:revision>61</cp:revision>
  <dcterms:modified xsi:type="dcterms:W3CDTF">2016-03-14T04:20:02Z</dcterms:modified>
</cp:coreProperties>
</file>