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2" r:id="rId3"/>
  </p:sldMasterIdLst>
  <p:notesMasterIdLst>
    <p:notesMasterId r:id="rId38"/>
  </p:notesMasterIdLst>
  <p:handoutMasterIdLst>
    <p:handoutMasterId r:id="rId39"/>
  </p:handoutMasterIdLst>
  <p:sldIdLst>
    <p:sldId id="259" r:id="rId4"/>
    <p:sldId id="274" r:id="rId5"/>
    <p:sldId id="273" r:id="rId6"/>
    <p:sldId id="269" r:id="rId7"/>
    <p:sldId id="270" r:id="rId8"/>
    <p:sldId id="271" r:id="rId9"/>
    <p:sldId id="272" r:id="rId10"/>
    <p:sldId id="266" r:id="rId11"/>
    <p:sldId id="262" r:id="rId12"/>
    <p:sldId id="263" r:id="rId13"/>
    <p:sldId id="264" r:id="rId14"/>
    <p:sldId id="265" r:id="rId15"/>
    <p:sldId id="267" r:id="rId16"/>
    <p:sldId id="268" r:id="rId17"/>
    <p:sldId id="291" r:id="rId18"/>
    <p:sldId id="275" r:id="rId19"/>
    <p:sldId id="260" r:id="rId20"/>
    <p:sldId id="277" r:id="rId21"/>
    <p:sldId id="278" r:id="rId22"/>
    <p:sldId id="279" r:id="rId23"/>
    <p:sldId id="292" r:id="rId24"/>
    <p:sldId id="280" r:id="rId25"/>
    <p:sldId id="294" r:id="rId26"/>
    <p:sldId id="293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88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49"/>
    <a:srgbClr val="005F83"/>
    <a:srgbClr val="B2B4B2"/>
    <a:srgbClr val="509E2F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1" autoAdjust="0"/>
  </p:normalViewPr>
  <p:slideViewPr>
    <p:cSldViewPr snapToGrid="0" snapToObjects="1" showGuides="1">
      <p:cViewPr>
        <p:scale>
          <a:sx n="100" d="100"/>
          <a:sy n="100" d="100"/>
        </p:scale>
        <p:origin x="1914" y="666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EE4D-8A6D-FE43-9221-048F51E281B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F39-116C-1340-B5D6-764DD69A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346D-BCF1-4CAD-AD61-14AAFDBB8A3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81FB4-11EC-48B7-9760-2BBF3F42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rows to the bag for more documents; this example only shows for one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is the chosen </a:t>
            </a:r>
            <a:r>
              <a:rPr lang="en-US" dirty="0" err="1"/>
              <a:t>dirichlet</a:t>
            </a:r>
            <a:r>
              <a:rPr lang="en-US" dirty="0"/>
              <a:t> parameter</a:t>
            </a:r>
          </a:p>
          <a:p>
            <a:r>
              <a:rPr lang="en-US" dirty="0"/>
              <a:t>Evidence is the calculation of that parameter across the body of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Collapsed Gibbs sampler shown here is from the aforementioned paper; lots of other variations of Gibbs samplers have been created and this is only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2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collapsed</a:t>
            </a:r>
            <a:r>
              <a:rPr lang="en-US" baseline="0" dirty="0"/>
              <a:t> Gibbs sampling (preferred for LDA)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important to choose </a:t>
            </a:r>
            <a:r>
              <a:rPr lang="en-US" dirty="0" err="1"/>
              <a:t>numtopics</a:t>
            </a:r>
            <a:r>
              <a:rPr lang="en-US" dirty="0"/>
              <a:t> correctly; too many of too few won’t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4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* is the conjugate transpose (obtained by taking the matrix transpose and then the complex conjugate of each entry)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simple input set so only chose two topics. </a:t>
            </a:r>
          </a:p>
          <a:p>
            <a:r>
              <a:rPr lang="en-US" dirty="0"/>
              <a:t>Can’t visualize in more than three dimensions, but can still compare numerically.</a:t>
            </a:r>
          </a:p>
          <a:p>
            <a:r>
              <a:rPr lang="en-US" dirty="0"/>
              <a:t>Can compare dot product of the normalized vectors for higher order comparison (1=similar, 0=dissimilar)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3222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to note that distribution is regular and proportional; of course the rank is higher for more common words, the</a:t>
            </a:r>
            <a:r>
              <a:rPr lang="en-US" baseline="0"/>
              <a:t> distribution is what the law emphasizes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3B49"/>
                </a:solidFill>
                <a:latin typeface="Orgon Slab Light"/>
                <a:cs typeface="Orgon Slab Light"/>
              </a:rPr>
              <a:t>Zipf distribution for all of Jane Austin’s novels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LDA - 21946 citations</a:t>
            </a:r>
            <a:endParaRPr lang="en-US" dirty="0"/>
          </a:p>
          <a:p>
            <a:r>
              <a:rPr lang="en-US"/>
              <a:t>Genetics - 21778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constant keeps all distribution sums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Dimensions higher than 3 aren’t really possible to visualize</a:t>
            </a:r>
          </a:p>
          <a:p>
            <a:r>
              <a:rPr lang="en-US" dirty="0"/>
              <a:t>Remember software tools Andrea mentioned last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is a plate model; each rectangle is a repeating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 model: method of graphically representing repeating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81FB4-11EC-48B7-9760-2BBF3F42AA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34546"/>
            <a:ext cx="6972300" cy="292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  <p:pic>
        <p:nvPicPr>
          <p:cNvPr id="6" name="Picture 5" descr="SquGrid_36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"/>
                <a:cs typeface="Orgon Slab"/>
              </a:defRPr>
            </a:lvl1pPr>
          </a:lstStyle>
          <a:p>
            <a:r>
              <a:rPr lang="en-US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1740181"/>
            <a:ext cx="8197114" cy="2338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2742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/>
              <a:t>Graphic Here</a:t>
            </a:r>
            <a:endParaRPr lang="en-US" dirty="0"/>
          </a:p>
        </p:txBody>
      </p:sp>
      <p:pic>
        <p:nvPicPr>
          <p:cNvPr id="8" name="Picture 7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420507"/>
            <a:ext cx="6972300" cy="1981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2B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9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12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0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rtarus.org/martin/PorterStemm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/>
              <a:t>Clustering in Natural Language Processing &amp; Text Mining</a:t>
            </a:r>
            <a:endParaRPr lang="en-US" sz="3600" dirty="0"/>
          </a:p>
          <a:p>
            <a:r>
              <a:rPr lang="en-US" sz="2000"/>
              <a:t>CpE 6330 Deep Dives</a:t>
            </a:r>
            <a:endParaRPr lang="en-US" sz="2000" dirty="0"/>
          </a:p>
          <a:p>
            <a:endParaRPr lang="en-US" sz="2000" dirty="0"/>
          </a:p>
          <a:p>
            <a:r>
              <a:rPr lang="en-US" sz="2000"/>
              <a:t>Stuart Miller</a:t>
            </a:r>
            <a:endParaRPr lang="en-US" sz="2000" dirty="0"/>
          </a:p>
          <a:p>
            <a:r>
              <a:rPr lang="en-US" sz="2000"/>
              <a:t>Master’s Student in Computer Engineering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Term Frequency-Inverse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000" dirty="0"/>
                  <a:t>Proposed in 1972 as part of work done at the Cambridge Computing Laboratory</a:t>
                </a:r>
              </a:p>
              <a:p>
                <a:pPr lvl="1"/>
                <a:r>
                  <a:rPr lang="en-US" sz="1800" dirty="0"/>
                  <a:t>K. S. Jones, “A Statistical Interpretation Of Term Specificity And Its Application In Retrieval”, Journal of Documentation, vol. 28, issue 1, pp. 11-21, 1972</a:t>
                </a:r>
              </a:p>
              <a:p>
                <a:r>
                  <a:rPr lang="en-US" sz="2000" dirty="0"/>
                  <a:t>Reflects the importance of a term within a collection of documents</a:t>
                </a:r>
              </a:p>
              <a:p>
                <a:r>
                  <a:rPr lang="en-US" sz="2000" dirty="0"/>
                  <a:t>Heavily used by Internet search engines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𝑡𝑓𝑖𝑑𝑓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69" t="-121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AAEE0B-B3D2-4E98-B764-B1AC69B19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5292" y="4456174"/>
            <a:ext cx="8004064" cy="13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Term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4679611" cy="30116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/>
                  <a:t>number of times a word appears over total words in document</a:t>
                </a:r>
                <a:endParaRPr lang="en-US" dirty="0"/>
              </a:p>
              <a:p>
                <a:r>
                  <a:rPr lang="en-US"/>
                  <a:t>Often scaled proportionally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4679611" cy="3011623"/>
              </a:xfrm>
              <a:blipFill>
                <a:blip r:embed="rId2"/>
                <a:stretch>
                  <a:fillRect l="-1693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16" y="1022632"/>
            <a:ext cx="3726426" cy="29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Inverse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3829204" cy="301162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/>
                  <a:t>De-emphasizes unimportant words (i.e. “</a:t>
                </a:r>
                <a:r>
                  <a:rPr lang="en-US" sz="2000" dirty="0" err="1"/>
                  <a:t>the</a:t>
                </a:r>
                <a:r>
                  <a:rPr lang="en-US" sz="2000" dirty="0"/>
                  <a:t>”)</a:t>
                </a:r>
              </a:p>
              <a:p>
                <a:r>
                  <a:rPr lang="en-US" sz="2000"/>
                  <a:t>The commonality of a term within all documents</a:t>
                </a:r>
                <a:endParaRPr lang="en-US" sz="2000" dirty="0"/>
              </a:p>
              <a:p>
                <a:r>
                  <a:rPr lang="en-US" sz="2000"/>
                  <a:t>Usually the logarithm of documents over documents containing the term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3829204" cy="3011623"/>
              </a:xfrm>
              <a:blipFill>
                <a:blip r:embed="rId2"/>
                <a:stretch>
                  <a:fillRect l="-1433" r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09" y="1710813"/>
            <a:ext cx="4534154" cy="23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5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Zipf’s Law </a:t>
            </a:r>
            <a:r>
              <a:rPr lang="en-US" sz="2400"/>
              <a:t>and</a:t>
            </a:r>
            <a:r>
              <a:rPr lang="en-US"/>
              <a:t> Term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𝑟𝑎𝑛𝑘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/>
                  <a:t>Frequency that a word appears is inversely proportional to its rank</a:t>
                </a:r>
                <a:endParaRPr lang="en-US" sz="2000" dirty="0"/>
              </a:p>
              <a:p>
                <a:r>
                  <a:rPr lang="en-US" sz="2000"/>
                  <a:t>Justification for </a:t>
                </a:r>
                <a:endParaRPr lang="en-US" sz="2000" dirty="0"/>
              </a:p>
              <a:p>
                <a:r>
                  <a:rPr lang="en-US" sz="2000"/>
                  <a:t>Zipf’s work as a linguist summarized into </a:t>
                </a:r>
                <a:r>
                  <a:rPr lang="en-US" sz="2000" b="1"/>
                  <a:t>Zipf’s Law</a:t>
                </a:r>
                <a:r>
                  <a:rPr lang="en-US" sz="2000"/>
                  <a:t> postmortem</a:t>
                </a:r>
                <a:endParaRPr lang="en-US" sz="2000" dirty="0"/>
              </a:p>
              <a:p>
                <a:pPr lvl="1"/>
                <a:r>
                  <a:rPr lang="en-US" sz="1600"/>
                  <a:t>D. M. W. Powers, “Applications and explanations of Zipf's law”, Proceedings of the Joint Conferences on New Methods in Language Processing and Computational Natural Language Learning, vol. 28, issue 1, pp. 151-160, 1998</a:t>
                </a:r>
                <a:endParaRPr lang="en-US" sz="1600" dirty="0"/>
              </a:p>
              <a:p>
                <a:r>
                  <a:rPr lang="en-US" sz="2000"/>
                  <a:t>Holds true for almost any collection of text, in any language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69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0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Zipf’s Law Illustrated</a:t>
            </a:r>
            <a:endParaRPr lang="en-US" dirty="0"/>
          </a:p>
        </p:txBody>
      </p:sp>
      <p:pic>
        <p:nvPicPr>
          <p:cNvPr id="3074" name="Picture 2" descr="https://www.tidytextmining.com/03-tf-idf_files/figure-html/zipffit-1.png"/>
          <p:cNvPicPr>
            <a:picLocks noGrp="1" noChangeAspect="1" noChangeArrowheads="1"/>
          </p:cNvPicPr>
          <p:nvPr>
            <p:ph type="chart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39" y="908315"/>
            <a:ext cx="4463098" cy="371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498505" y="4627563"/>
            <a:ext cx="4531165" cy="266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003B49"/>
                </a:solidFill>
                <a:latin typeface="Orgon Slab Light"/>
                <a:cs typeface="Orgon Slab Light"/>
              </a:rPr>
              <a:t>Source: </a:t>
            </a:r>
            <a:r>
              <a:rPr lang="en-US" sz="1200" u="sng" dirty="0">
                <a:solidFill>
                  <a:srgbClr val="003B49"/>
                </a:solidFill>
                <a:latin typeface="Orgon Slab Light"/>
                <a:cs typeface="Orgon Slab Light"/>
              </a:rPr>
              <a:t>https://www.tidytextmining.com/tfidf.html#zipfs-law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5A0B1-600F-45D2-998A-9FE2F5DE1E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0" y="1638300"/>
            <a:ext cx="1431208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F7FF5-E6D6-41B4-A1D1-372D85B773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7701386" y="0"/>
            <a:ext cx="143120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6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we use all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284615"/>
            <a:ext cx="8196210" cy="3011623"/>
          </a:xfrm>
        </p:spPr>
        <p:txBody>
          <a:bodyPr/>
          <a:lstStyle/>
          <a:p>
            <a:r>
              <a:rPr lang="en-US" sz="2000" dirty="0"/>
              <a:t>Quick and dirty method for NLP</a:t>
            </a:r>
          </a:p>
          <a:p>
            <a:r>
              <a:rPr lang="en-US" sz="2000" dirty="0"/>
              <a:t>Can easily group or partition documents relevant to a term</a:t>
            </a:r>
          </a:p>
          <a:p>
            <a:pPr lvl="1"/>
            <a:r>
              <a:rPr lang="en-US" sz="1600" dirty="0"/>
              <a:t>Term relevance = one dimension, easy to analyze</a:t>
            </a:r>
          </a:p>
          <a:p>
            <a:pPr lvl="1"/>
            <a:r>
              <a:rPr lang="en-US" sz="1600" dirty="0"/>
              <a:t>Limited to one term at a time</a:t>
            </a:r>
          </a:p>
          <a:p>
            <a:pPr lvl="1"/>
            <a:r>
              <a:rPr lang="en-US" sz="1600" dirty="0"/>
              <a:t>Not too useful for looking for overall document similarity</a:t>
            </a:r>
          </a:p>
          <a:p>
            <a:r>
              <a:rPr lang="en-US" sz="2000" dirty="0"/>
              <a:t>Will make a return later</a:t>
            </a:r>
          </a:p>
          <a:p>
            <a:pPr lvl="1"/>
            <a:r>
              <a:rPr lang="en-US" sz="1600" dirty="0"/>
              <a:t>Stay tuned for it’s use in </a:t>
            </a:r>
            <a:r>
              <a:rPr lang="en-US" sz="1600" b="1" dirty="0"/>
              <a:t>latent semantic analysis</a:t>
            </a:r>
            <a:r>
              <a:rPr lang="en-US" sz="1600" dirty="0"/>
              <a:t>!</a:t>
            </a:r>
            <a:endParaRPr lang="en-US" sz="16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25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>
                <a:latin typeface="Orgon Slab Light" panose="02000503000000020004" pitchFamily="50" charset="0"/>
              </a:rPr>
              <a:t>Preliminary Steps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Stemming Algorithms</a:t>
            </a:r>
          </a:p>
          <a:p>
            <a:pPr lvl="1"/>
            <a:r>
              <a:rPr lang="en-US" sz="1800" dirty="0"/>
              <a:t>Bag of Word Model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Term Frequency – Inverse Document Frequency</a:t>
            </a:r>
          </a:p>
          <a:p>
            <a:pPr lvl="1"/>
            <a:r>
              <a:rPr lang="en-US" sz="1800" dirty="0" err="1"/>
              <a:t>Zipf’s</a:t>
            </a:r>
            <a:r>
              <a:rPr lang="en-US" sz="1800" dirty="0"/>
              <a:t> Law</a:t>
            </a:r>
          </a:p>
          <a:p>
            <a:r>
              <a:rPr lang="en-US" sz="2000" b="1" dirty="0">
                <a:solidFill>
                  <a:srgbClr val="005F83"/>
                </a:solidFill>
                <a:latin typeface="Orgon Slab" panose="02000503000000020004" pitchFamily="50" charset="0"/>
              </a:rPr>
              <a:t>Latent </a:t>
            </a:r>
            <a:r>
              <a:rPr lang="en-US" sz="2000" b="1" dirty="0" err="1">
                <a:solidFill>
                  <a:srgbClr val="005F83"/>
                </a:solidFill>
                <a:latin typeface="Orgon Slab" panose="02000503000000020004" pitchFamily="50" charset="0"/>
              </a:rPr>
              <a:t>Dirichlet</a:t>
            </a:r>
            <a:r>
              <a:rPr lang="en-US" sz="2000" b="1" dirty="0">
                <a:solidFill>
                  <a:srgbClr val="005F83"/>
                </a:solidFill>
                <a:latin typeface="Orgon Slab" panose="02000503000000020004" pitchFamily="50" charset="0"/>
              </a:rPr>
              <a:t> Allocation</a:t>
            </a:r>
          </a:p>
          <a:p>
            <a:r>
              <a:rPr lang="en-US" sz="2000" dirty="0"/>
              <a:t>Latent Semantic Analysis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Conclusions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2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Latent Dirichlet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Independently discovered by two groups</a:t>
            </a:r>
          </a:p>
          <a:p>
            <a:pPr lvl="1"/>
            <a:r>
              <a:rPr lang="en-US" sz="1400" dirty="0"/>
              <a:t>D. M. </a:t>
            </a:r>
            <a:r>
              <a:rPr lang="en-US" sz="1400" dirty="0" err="1"/>
              <a:t>Blei</a:t>
            </a:r>
            <a:r>
              <a:rPr lang="en-US" sz="1400" dirty="0"/>
              <a:t>, A. Y. Ng, and M. I. Jordan, “Latent </a:t>
            </a:r>
            <a:r>
              <a:rPr lang="en-US" sz="1400" dirty="0" err="1"/>
              <a:t>Dirichlet</a:t>
            </a:r>
            <a:r>
              <a:rPr lang="en-US" sz="1400" dirty="0"/>
              <a:t> Allocation,” Journal of Machine Learning Research, vol. 3, pp. 993–1022, Jan. 2003.</a:t>
            </a:r>
          </a:p>
          <a:p>
            <a:pPr lvl="1"/>
            <a:r>
              <a:rPr lang="en-US" sz="1400" dirty="0"/>
              <a:t> J. K. Pritchard, M. Stephens, and P. Donnelly, “Inference of population structure using </a:t>
            </a:r>
            <a:r>
              <a:rPr lang="en-US" sz="1400" dirty="0" err="1"/>
              <a:t>multilocus</a:t>
            </a:r>
            <a:r>
              <a:rPr lang="en-US" sz="1400" dirty="0"/>
              <a:t> genotype data,” Genetics, vol. 155, no. 2, pp. 945–959, Jun. 2000.</a:t>
            </a:r>
          </a:p>
          <a:p>
            <a:r>
              <a:rPr lang="en-US" sz="1800" dirty="0"/>
              <a:t>Aims to assign documents to </a:t>
            </a:r>
            <a:r>
              <a:rPr lang="en-US" sz="1800" b="1" dirty="0"/>
              <a:t>topics</a:t>
            </a:r>
          </a:p>
          <a:p>
            <a:pPr lvl="1"/>
            <a:r>
              <a:rPr lang="en-US" sz="1400" dirty="0"/>
              <a:t>Need to decide on number of topics ahead of time</a:t>
            </a:r>
          </a:p>
          <a:p>
            <a:pPr lvl="1"/>
            <a:r>
              <a:rPr lang="en-US" sz="1400" dirty="0"/>
              <a:t>Topics not necessarily strongly defined</a:t>
            </a:r>
          </a:p>
          <a:p>
            <a:r>
              <a:rPr lang="en-US" sz="1800" dirty="0"/>
              <a:t>Addresses shortcomings of TF-IDF</a:t>
            </a:r>
          </a:p>
          <a:p>
            <a:pPr lvl="1"/>
            <a:r>
              <a:rPr lang="en-US" sz="1400" dirty="0"/>
              <a:t>TF-IDF fails to reveal “big picture” trends</a:t>
            </a:r>
          </a:p>
          <a:p>
            <a:pPr lvl="1"/>
            <a:r>
              <a:rPr lang="en-US" sz="1400" dirty="0"/>
              <a:t>TF-IDF limited to just singular words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B9068-F4E0-4B4D-922E-A86212D7E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65B542-27B9-44EB-92D4-7D91592784A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 lvl="1"/>
                <a:r>
                  <a:rPr lang="en-US" sz="1400" b="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the number of topics</a:t>
                </a:r>
              </a:p>
              <a:p>
                <a:pPr lvl="1"/>
                <a:r>
                  <a:rPr lang="en-US" sz="14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the multinomial distribution</a:t>
                </a:r>
              </a:p>
              <a:p>
                <a:pPr lvl="1"/>
                <a:r>
                  <a:rPr lang="en-US" sz="1400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the </a:t>
                </a:r>
                <a:r>
                  <a:rPr lang="en-US" sz="1400" dirty="0" err="1"/>
                  <a:t>Dirichlet</a:t>
                </a:r>
                <a:r>
                  <a:rPr lang="en-US" sz="1400" dirty="0"/>
                  <a:t> concentration parameter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200" dirty="0"/>
                  <a:t> :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/>
                  <a:t>concentrated at center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: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/>
                  <a:t>uniform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: concentrated at edges</a:t>
                </a:r>
              </a:p>
              <a:p>
                <a:r>
                  <a:rPr lang="en-US" sz="1800" dirty="0"/>
                  <a:t>Samples from a </a:t>
                </a:r>
                <a:r>
                  <a:rPr lang="en-US" sz="1800" b="1" dirty="0"/>
                  <a:t>probability simplex</a:t>
                </a:r>
                <a:endParaRPr lang="en-US" sz="1800" dirty="0"/>
              </a:p>
              <a:p>
                <a:pPr lvl="1"/>
                <a:r>
                  <a:rPr lang="en-US" sz="1600" dirty="0"/>
                  <a:t>Space of number that add up to one (ex. 0.1, 0.1, 0.8)</a:t>
                </a:r>
              </a:p>
              <a:p>
                <a:pPr lvl="1"/>
                <a:r>
                  <a:rPr lang="en-US" sz="1600" dirty="0"/>
                  <a:t>A probability distribution over all possible probability distributions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65B542-27B9-44EB-92D4-7D9159278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446" b="-1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17F6E740-C230-4F92-85D6-6B0E178CDD0F}"/>
              </a:ext>
            </a:extLst>
          </p:cNvPr>
          <p:cNvSpPr/>
          <p:nvPr/>
        </p:nvSpPr>
        <p:spPr>
          <a:xfrm rot="16200000">
            <a:off x="2433940" y="1509460"/>
            <a:ext cx="166081" cy="924878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73106-E0CD-4F22-BA24-FC94E0268D9D}"/>
              </a:ext>
            </a:extLst>
          </p:cNvPr>
          <p:cNvSpPr txBox="1"/>
          <p:nvPr/>
        </p:nvSpPr>
        <p:spPr>
          <a:xfrm>
            <a:off x="1856422" y="2054940"/>
            <a:ext cx="1321118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normalizing constant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BAC1298-5FBC-4726-8555-3B5C1893F6B0}"/>
              </a:ext>
            </a:extLst>
          </p:cNvPr>
          <p:cNvSpPr/>
          <p:nvPr/>
        </p:nvSpPr>
        <p:spPr>
          <a:xfrm rot="16200000">
            <a:off x="3524074" y="1418490"/>
            <a:ext cx="166080" cy="110681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DF868-C31F-4A00-8D17-BE1D040F7A11}"/>
              </a:ext>
            </a:extLst>
          </p:cNvPr>
          <p:cNvSpPr txBox="1"/>
          <p:nvPr/>
        </p:nvSpPr>
        <p:spPr>
          <a:xfrm>
            <a:off x="2979420" y="2034083"/>
            <a:ext cx="127102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probability density</a:t>
            </a:r>
          </a:p>
          <a:p>
            <a:pPr algn="ctr"/>
            <a:r>
              <a:rPr lang="en-US" sz="900" b="1" dirty="0"/>
              <a:t>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66BA2-5565-491C-B77D-FDF24208C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7701386" y="0"/>
            <a:ext cx="143120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48F575-EE69-4BDC-9F36-0032525160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Dirichlet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48F575-EE69-4BDC-9F36-003252516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713" t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our different samples from Dirichlet distributions">
            <a:extLst>
              <a:ext uri="{FF2B5EF4-FFF2-40B4-BE49-F238E27FC236}">
                <a16:creationId xmlns:a16="http://schemas.microsoft.com/office/drawing/2014/main" id="{221CEA86-BC11-45B1-A1D6-72C38AA10929}"/>
              </a:ext>
            </a:extLst>
          </p:cNvPr>
          <p:cNvPicPr>
            <a:picLocks noGrp="1" noChangeAspect="1" noChangeArrowheads="1"/>
          </p:cNvPicPr>
          <p:nvPr>
            <p:ph type="chart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65" y="1022632"/>
            <a:ext cx="3986246" cy="34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EBA6A-0106-4A69-BCE5-C57EF086929C}"/>
                  </a:ext>
                </a:extLst>
              </p:cNvPr>
              <p:cNvSpPr txBox="1"/>
              <p:nvPr/>
            </p:nvSpPr>
            <p:spPr>
              <a:xfrm>
                <a:off x="1859734" y="3345454"/>
                <a:ext cx="7850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EBA6A-0106-4A69-BCE5-C57EF086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34" y="3345454"/>
                <a:ext cx="785023" cy="738664"/>
              </a:xfrm>
              <a:prstGeom prst="rect">
                <a:avLst/>
              </a:prstGeom>
              <a:blipFill>
                <a:blip r:embed="rId5"/>
                <a:stretch>
                  <a:fillRect l="-6202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525522-1E44-435D-B4BE-6E756D61FAF9}"/>
                  </a:ext>
                </a:extLst>
              </p:cNvPr>
              <p:cNvSpPr txBox="1"/>
              <p:nvPr/>
            </p:nvSpPr>
            <p:spPr>
              <a:xfrm>
                <a:off x="1849269" y="1542546"/>
                <a:ext cx="6467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525522-1E44-435D-B4BE-6E756D61F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69" y="1542546"/>
                <a:ext cx="646716" cy="738664"/>
              </a:xfrm>
              <a:prstGeom prst="rect">
                <a:avLst/>
              </a:prstGeom>
              <a:blipFill>
                <a:blip r:embed="rId6"/>
                <a:stretch>
                  <a:fillRect l="-3774" r="-6604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81046-55EA-422B-BFC9-D7CB00AE1391}"/>
                  </a:ext>
                </a:extLst>
              </p:cNvPr>
              <p:cNvSpPr txBox="1"/>
              <p:nvPr/>
            </p:nvSpPr>
            <p:spPr>
              <a:xfrm>
                <a:off x="7042656" y="3294787"/>
                <a:ext cx="7958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81046-55EA-422B-BFC9-D7CB00AE1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56" y="3294787"/>
                <a:ext cx="795859" cy="738664"/>
              </a:xfrm>
              <a:prstGeom prst="rect">
                <a:avLst/>
              </a:prstGeom>
              <a:blipFill>
                <a:blip r:embed="rId7"/>
                <a:stretch>
                  <a:fillRect l="-3053" r="-5344" b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484773-1EC7-4A40-88CA-BBABE2FA77EA}"/>
                  </a:ext>
                </a:extLst>
              </p:cNvPr>
              <p:cNvSpPr txBox="1"/>
              <p:nvPr/>
            </p:nvSpPr>
            <p:spPr>
              <a:xfrm>
                <a:off x="7032191" y="1491879"/>
                <a:ext cx="760528" cy="7386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484773-1EC7-4A40-88CA-BBABE2FA7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91" y="1491879"/>
                <a:ext cx="760528" cy="738664"/>
              </a:xfrm>
              <a:prstGeom prst="rect">
                <a:avLst/>
              </a:prstGeom>
              <a:blipFill>
                <a:blip r:embed="rId8"/>
                <a:stretch>
                  <a:fillRect l="-4032" r="-4839" b="-41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51D5DCB-65AA-4DFC-8C60-D20AD804C49F}"/>
              </a:ext>
            </a:extLst>
          </p:cNvPr>
          <p:cNvSpPr txBox="1">
            <a:spLocks/>
          </p:cNvSpPr>
          <p:nvPr/>
        </p:nvSpPr>
        <p:spPr>
          <a:xfrm>
            <a:off x="2498505" y="4627563"/>
            <a:ext cx="4531165" cy="266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003B49"/>
                </a:solidFill>
                <a:latin typeface="Orgon Slab Light"/>
                <a:cs typeface="Orgon Slab Light"/>
              </a:rPr>
              <a:t>Source: </a:t>
            </a:r>
            <a:r>
              <a:rPr lang="en-US" sz="1200" u="sng" dirty="0">
                <a:solidFill>
                  <a:srgbClr val="003B49"/>
                </a:solidFill>
                <a:latin typeface="Orgon Slab Light"/>
                <a:cs typeface="Orgon Slab Light"/>
              </a:rPr>
              <a:t>https://stats.stackexchange.com/a/244946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5CC168-4249-44C3-AB89-DAF69F9CC45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-239474" y="2046861"/>
            <a:ext cx="143120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5F83"/>
                </a:solidFill>
                <a:latin typeface="Orgon Slab" panose="02000503000000020004" pitchFamily="50" charset="0"/>
              </a:rPr>
              <a:t>Preliminary Steps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Stemming Algorithms</a:t>
            </a:r>
          </a:p>
          <a:p>
            <a:pPr lvl="1"/>
            <a:r>
              <a:rPr lang="en-US" sz="1800" dirty="0"/>
              <a:t>Bag of Word Model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Term Frequency – Inverse Document Frequency</a:t>
            </a:r>
          </a:p>
          <a:p>
            <a:pPr lvl="1"/>
            <a:r>
              <a:rPr lang="en-US" sz="1800" dirty="0" err="1"/>
              <a:t>Zipf’s</a:t>
            </a:r>
            <a:r>
              <a:rPr lang="en-US" sz="1800" dirty="0"/>
              <a:t> Law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Latent </a:t>
            </a:r>
            <a:r>
              <a:rPr lang="en-US" sz="2000" dirty="0" err="1">
                <a:latin typeface="Orgon Slab Light" panose="02000503000000020004" pitchFamily="50" charset="0"/>
              </a:rPr>
              <a:t>Dirichlet</a:t>
            </a:r>
            <a:r>
              <a:rPr lang="en-US" sz="2000" dirty="0">
                <a:latin typeface="Orgon Slab Light" panose="02000503000000020004" pitchFamily="50" charset="0"/>
              </a:rPr>
              <a:t> Allocation</a:t>
            </a:r>
          </a:p>
          <a:p>
            <a:r>
              <a:rPr lang="en-US" sz="2000" dirty="0"/>
              <a:t>Latent Semantic Analysis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5318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0EACBD-A8ED-4855-8CBF-B5C73D7AE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Does this Relate to Text Analysis?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CDFDD95-DF82-45A8-8016-196E39A4446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304" y="1302545"/>
                <a:ext cx="7319283" cy="3011623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Observable variable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; the word frequency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Other variables are </a:t>
                </a:r>
                <a:r>
                  <a:rPr lang="en-US" sz="1800" b="1" dirty="0">
                    <a:ea typeface="Cambria Math" panose="02040503050406030204" pitchFamily="18" charset="0"/>
                  </a:rPr>
                  <a:t>latent</a:t>
                </a:r>
                <a:r>
                  <a:rPr lang="en-US" sz="1800" dirty="0">
                    <a:ea typeface="Cambria Math" panose="02040503050406030204" pitchFamily="18" charset="0"/>
                  </a:rPr>
                  <a:t> (inferred by algorithm)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Output is a distribution of topics across a document</a:t>
                </a:r>
              </a:p>
              <a:p>
                <a:r>
                  <a:rPr lang="en-US" sz="1800" b="1" dirty="0"/>
                  <a:t>Basic Goal:</a:t>
                </a:r>
                <a:r>
                  <a:rPr lang="en-US" sz="1800" dirty="0"/>
                  <a:t> To continuously tune the </a:t>
                </a:r>
                <a:r>
                  <a:rPr lang="en-US" sz="1800" dirty="0" err="1"/>
                  <a:t>Dirichlet</a:t>
                </a:r>
                <a:r>
                  <a:rPr lang="en-US" sz="1800" dirty="0"/>
                  <a:t> concentration parameters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/>
                  <a:t> varying the assignments of words to topics until a </a:t>
                </a:r>
                <a:r>
                  <a:rPr lang="en-US" sz="1800" b="1" dirty="0"/>
                  <a:t>steady state</a:t>
                </a:r>
                <a:r>
                  <a:rPr lang="en-US" sz="1800" dirty="0"/>
                  <a:t> is achieved</a:t>
                </a:r>
              </a:p>
              <a:p>
                <a:pPr lvl="1"/>
                <a:r>
                  <a:rPr lang="en-US" sz="1400" b="1" dirty="0"/>
                  <a:t>Steady state:</a:t>
                </a:r>
                <a:r>
                  <a:rPr lang="en-US" sz="1400" dirty="0"/>
                  <a:t> if word a and word b are both assigned to topic x, then word a and word b will frequently appear together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CDFDD95-DF82-45A8-8016-196E39A44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304" y="1302545"/>
                <a:ext cx="7319283" cy="3011623"/>
              </a:xfrm>
              <a:blipFill>
                <a:blip r:embed="rId3"/>
                <a:stretch>
                  <a:fillRect l="-916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47D2C7A9-FB2D-44E5-B502-5D76DB7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8040"/>
            <a:ext cx="256464" cy="2160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6" descr="\theta _{m}">
            <a:extLst>
              <a:ext uri="{FF2B5EF4-FFF2-40B4-BE49-F238E27FC236}">
                <a16:creationId xmlns:a16="http://schemas.microsoft.com/office/drawing/2014/main" id="{61261D30-8A16-4B56-BCC7-9662785C3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925" y="-487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 descr="\varphi _{k}">
            <a:extLst>
              <a:ext uri="{FF2B5EF4-FFF2-40B4-BE49-F238E27FC236}">
                <a16:creationId xmlns:a16="http://schemas.microsoft.com/office/drawing/2014/main" id="{B60F9B9F-5A6C-4BB5-B4F0-73DD0CB20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925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{\displaystyle z_{mn}}">
            <a:extLst>
              <a:ext uri="{FF2B5EF4-FFF2-40B4-BE49-F238E27FC236}">
                <a16:creationId xmlns:a16="http://schemas.microsoft.com/office/drawing/2014/main" id="{B6BB4D14-D770-481E-A905-159C218AC1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925" y="90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9" descr="{\displaystyle w_{mn}}">
            <a:extLst>
              <a:ext uri="{FF2B5EF4-FFF2-40B4-BE49-F238E27FC236}">
                <a16:creationId xmlns:a16="http://schemas.microsoft.com/office/drawing/2014/main" id="{A0279D87-73B1-42C1-A62B-57809B126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925" y="379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LDA </a:t>
            </a:r>
            <a:r>
              <a:rPr lang="en-US" dirty="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8197114" cy="3011623"/>
              </a:xfrm>
            </p:spPr>
            <p:txBody>
              <a:bodyPr/>
              <a:lstStyle/>
              <a:p>
                <a:r>
                  <a:rPr lang="en-US" sz="2000" dirty="0"/>
                  <a:t>Plate model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endParaRPr lang="en-US" sz="2000" dirty="0"/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is the starting </a:t>
                </a:r>
                <a:r>
                  <a:rPr lang="en-US" sz="1600" dirty="0" err="1"/>
                  <a:t>Dirichlet</a:t>
                </a:r>
                <a:r>
                  <a:rPr lang="en-US" sz="1600" dirty="0"/>
                  <a:t> parameter for the per-document topic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is the starting </a:t>
                </a:r>
                <a:r>
                  <a:rPr lang="en-US" sz="1600" dirty="0" err="1"/>
                  <a:t>Dirichlet</a:t>
                </a:r>
                <a:r>
                  <a:rPr lang="en-US" sz="1600" dirty="0"/>
                  <a:t> parameter for the per-topic word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is the topic distribution for document 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100" dirty="0"/>
                  <a:t> are M-dimensional vectors containing the </a:t>
                </a:r>
                <a:r>
                  <a:rPr lang="en-US" sz="1100" dirty="0" err="1"/>
                  <a:t>Dirichlet</a:t>
                </a:r>
                <a:r>
                  <a:rPr lang="en-US" sz="1100" dirty="0"/>
                  <a:t> parameter for each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is the word distribution for topic 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100" dirty="0"/>
                  <a:t> are W-dimensional vectors containing the </a:t>
                </a:r>
                <a:r>
                  <a:rPr lang="en-US" sz="1100" dirty="0" err="1"/>
                  <a:t>Dirichlet</a:t>
                </a:r>
                <a:r>
                  <a:rPr lang="en-US" sz="1100" dirty="0"/>
                  <a:t> parameter for each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sz="1600" dirty="0"/>
                  <a:t> is the topic for the 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600" dirty="0"/>
                  <a:t> word in document 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specific word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8197114" cy="3011623"/>
              </a:xfrm>
              <a:blipFill>
                <a:blip r:embed="rId3"/>
                <a:stretch>
                  <a:fillRect l="-669" t="-1417" b="-1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9DEBBF-59AD-457F-987A-3BEE4810AA65}"/>
              </a:ext>
            </a:extLst>
          </p:cNvPr>
          <p:cNvSpPr txBox="1">
            <a:spLocks/>
          </p:cNvSpPr>
          <p:nvPr/>
        </p:nvSpPr>
        <p:spPr>
          <a:xfrm>
            <a:off x="4302796" y="2033810"/>
            <a:ext cx="3624359" cy="3097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solidFill>
                  <a:srgbClr val="003B49"/>
                </a:solidFill>
                <a:latin typeface="Orgon Slab Light"/>
                <a:cs typeface="Orgon Slab Light"/>
              </a:rPr>
              <a:t>Source: </a:t>
            </a:r>
            <a:r>
              <a:rPr lang="en-US" sz="1100" u="sng" dirty="0" err="1">
                <a:solidFill>
                  <a:srgbClr val="003B49"/>
                </a:solidFill>
                <a:latin typeface="Orgon Slab Light"/>
                <a:cs typeface="Orgon Slab Light"/>
              </a:rPr>
              <a:t>Blei</a:t>
            </a:r>
            <a:r>
              <a:rPr lang="en-US" sz="1100" u="sng" dirty="0">
                <a:solidFill>
                  <a:srgbClr val="003B49"/>
                </a:solidFill>
                <a:latin typeface="Orgon Slab Light"/>
                <a:cs typeface="Orgon Slab Light"/>
              </a:rPr>
              <a:t> “Latent </a:t>
            </a:r>
            <a:r>
              <a:rPr lang="en-US" sz="1100" u="sng" dirty="0" err="1">
                <a:solidFill>
                  <a:srgbClr val="003B49"/>
                </a:solidFill>
                <a:latin typeface="Orgon Slab Light"/>
                <a:cs typeface="Orgon Slab Light"/>
              </a:rPr>
              <a:t>Dirichlet</a:t>
            </a:r>
            <a:r>
              <a:rPr lang="en-US" sz="1100" u="sng" dirty="0">
                <a:solidFill>
                  <a:srgbClr val="003B49"/>
                </a:solidFill>
                <a:latin typeface="Orgon Slab Light"/>
                <a:cs typeface="Orgon Slab Light"/>
              </a:rPr>
              <a:t> Allocation”</a:t>
            </a:r>
          </a:p>
        </p:txBody>
      </p:sp>
      <p:pic>
        <p:nvPicPr>
          <p:cNvPr id="5" name="Picture 11" descr="https://upload.wikimedia.org/wikipedia/commons/thumb/4/4d/Smoothed_LDA.png/251px-Smoothed_LDA.png">
            <a:extLst>
              <a:ext uri="{FF2B5EF4-FFF2-40B4-BE49-F238E27FC236}">
                <a16:creationId xmlns:a16="http://schemas.microsoft.com/office/drawing/2014/main" id="{FE9428F1-FE24-4D83-B997-D2C9A21B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4" y="571280"/>
            <a:ext cx="2960444" cy="146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2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57834-31DC-415D-BD48-8F412092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EE1335E-A870-467C-8836-5D7553F0994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1800" dirty="0"/>
                  <a:t>Statistical learning method</a:t>
                </a:r>
              </a:p>
              <a:p>
                <a:pPr lvl="1"/>
                <a:r>
                  <a:rPr lang="en-US" sz="1400" dirty="0"/>
                  <a:t>Update the probability for a hypothesis as more evidence or information becomes available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400" dirty="0"/>
                  <a:t>Probability of </a:t>
                </a:r>
                <a:r>
                  <a:rPr lang="en-US" sz="1400" b="1" dirty="0"/>
                  <a:t>H</a:t>
                </a:r>
                <a:r>
                  <a:rPr lang="en-US" sz="1400" dirty="0"/>
                  <a:t>ypothesis given </a:t>
                </a:r>
                <a:r>
                  <a:rPr lang="en-US" sz="1400" b="1" dirty="0"/>
                  <a:t>E</a:t>
                </a:r>
                <a:r>
                  <a:rPr lang="en-US" sz="1400" dirty="0"/>
                  <a:t>vidence</a:t>
                </a:r>
              </a:p>
              <a:p>
                <a:r>
                  <a:rPr lang="en-US" sz="1800" dirty="0"/>
                  <a:t>Methods</a:t>
                </a:r>
              </a:p>
              <a:p>
                <a:pPr lvl="1"/>
                <a:r>
                  <a:rPr lang="en-US" sz="1600" dirty="0" err="1"/>
                  <a:t>Variational</a:t>
                </a:r>
                <a:r>
                  <a:rPr lang="en-US" sz="1600" dirty="0"/>
                  <a:t> Bayesian sampling of the Posterior Distribution</a:t>
                </a:r>
              </a:p>
              <a:p>
                <a:pPr lvl="2"/>
                <a:r>
                  <a:rPr lang="en-US" sz="1600" dirty="0"/>
                  <a:t>Used in </a:t>
                </a:r>
                <a:r>
                  <a:rPr lang="en-US" sz="1600" dirty="0" err="1"/>
                  <a:t>Blei’s</a:t>
                </a:r>
                <a:r>
                  <a:rPr lang="en-US" sz="1600" dirty="0"/>
                  <a:t> original paper</a:t>
                </a:r>
              </a:p>
              <a:p>
                <a:pPr lvl="1"/>
                <a:r>
                  <a:rPr lang="en-US" sz="1600" dirty="0"/>
                  <a:t>Gibbs Sampling</a:t>
                </a:r>
              </a:p>
              <a:p>
                <a:pPr lvl="2"/>
                <a:r>
                  <a:rPr lang="en-US" sz="1400" dirty="0"/>
                  <a:t>Fairly common</a:t>
                </a:r>
              </a:p>
              <a:p>
                <a:pPr lvl="1"/>
                <a:r>
                  <a:rPr lang="en-US" sz="1600" dirty="0"/>
                  <a:t>Collapsed Gibbs Sampling</a:t>
                </a:r>
              </a:p>
              <a:p>
                <a:pPr lvl="2"/>
                <a:r>
                  <a:rPr lang="en-US" sz="1400" dirty="0"/>
                  <a:t>Faster version for large data sets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EE1335E-A870-467C-8836-5D7553F09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818" t="-2429" b="-1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6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57834-31DC-415D-BD48-8F412092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Collapsed Gibbs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EE1335E-A870-467C-8836-5D7553F0994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sz="1400" dirty="0"/>
              </a:p>
              <a:p>
                <a:pPr lvl="1"/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1400" dirty="0"/>
                  <a:t> refers to the probability of topic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in document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/>
                  <a:t> given word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 is of topic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vector of all prior </a:t>
                </a:r>
                <a:r>
                  <a:rPr lang="en-US" sz="1400" b="1" dirty="0"/>
                  <a:t>topic</a:t>
                </a:r>
                <a:r>
                  <a:rPr lang="en-US" sz="1400" dirty="0"/>
                  <a:t> distribution parameters of a particular </a:t>
                </a:r>
                <a:r>
                  <a:rPr lang="en-US" sz="1400" b="1" dirty="0"/>
                  <a:t>document</a:t>
                </a:r>
              </a:p>
              <a:p>
                <a:pPr lvl="1"/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/>
                  <a:t> is the vector of all prior </a:t>
                </a:r>
                <a:r>
                  <a:rPr lang="en-US" sz="1400" b="1" dirty="0"/>
                  <a:t>word </a:t>
                </a:r>
                <a:r>
                  <a:rPr lang="en-US" sz="1400" dirty="0"/>
                  <a:t>distribution parameters of a particular </a:t>
                </a:r>
                <a:r>
                  <a:rPr lang="en-US" sz="1400" b="1" dirty="0"/>
                  <a:t>topic</a:t>
                </a:r>
              </a:p>
              <a:p>
                <a:pPr lvl="1"/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is the number of words in the vocabulary</a:t>
                </a:r>
              </a:p>
              <a:p>
                <a:pPr lvl="1"/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is a counting variable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is all words that fit topic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lvl="1"/>
                <a:endParaRPr lang="en-US" sz="1400" dirty="0"/>
              </a:p>
              <a:p>
                <a:r>
                  <a:rPr lang="en-US" sz="1200" dirty="0"/>
                  <a:t>L. Yao, D. </a:t>
                </a:r>
                <a:r>
                  <a:rPr lang="en-US" sz="1200" dirty="0" err="1"/>
                  <a:t>Mimno</a:t>
                </a:r>
                <a:r>
                  <a:rPr lang="en-US" sz="1200" dirty="0"/>
                  <a:t>, and A. McCallum, “Efficient Methods for Topic Model Inference on Streaming Document Collections”, Proceedings of the 15th ACM SIGKDD international conference on Knowledge discovery and data mining, pp. 937-946, 2009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EE1335E-A870-467C-8836-5D7553F09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49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57834-31DC-415D-BD48-8F412092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Collapsed Gibbs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EE1335E-A870-467C-8836-5D7553F0994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2000" dirty="0"/>
                  <a:t>Summing A, B, and C across all documents gives some insight…</a:t>
                </a:r>
              </a:p>
              <a:p>
                <a:pPr lvl="1"/>
                <a:r>
                  <a:rPr lang="en-US" sz="1600" dirty="0"/>
                  <a:t>A represents smoothing, merely calculating </a:t>
                </a:r>
                <a:r>
                  <a:rPr lang="en-US" sz="1600" dirty="0" err="1"/>
                  <a:t>Dirichlet</a:t>
                </a:r>
                <a:r>
                  <a:rPr lang="en-US" sz="1600" dirty="0"/>
                  <a:t> parameter for the next step</a:t>
                </a:r>
              </a:p>
              <a:p>
                <a:pPr lvl="1"/>
                <a:r>
                  <a:rPr lang="en-US" sz="1600" dirty="0"/>
                  <a:t>B represents the topics k that appear in document d</a:t>
                </a:r>
              </a:p>
              <a:p>
                <a:pPr lvl="1"/>
                <a:r>
                  <a:rPr lang="en-US" sz="1600" dirty="0"/>
                  <a:t>C represents other topics assigned to word w across all documents</a:t>
                </a:r>
              </a:p>
              <a:p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EE1335E-A870-467C-8836-5D7553F09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2F79FB64-64D3-4652-BAE1-984F7D307F83}"/>
              </a:ext>
            </a:extLst>
          </p:cNvPr>
          <p:cNvSpPr/>
          <p:nvPr/>
        </p:nvSpPr>
        <p:spPr>
          <a:xfrm rot="16200000">
            <a:off x="2861523" y="1645704"/>
            <a:ext cx="166081" cy="711521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40231FB-987B-47AF-BC23-51D3844D7555}"/>
              </a:ext>
            </a:extLst>
          </p:cNvPr>
          <p:cNvSpPr/>
          <p:nvPr/>
        </p:nvSpPr>
        <p:spPr>
          <a:xfrm rot="16200000">
            <a:off x="3855141" y="1570909"/>
            <a:ext cx="123043" cy="837524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27771BC-341C-46EA-9A9A-64DBBD7CFEDE}"/>
              </a:ext>
            </a:extLst>
          </p:cNvPr>
          <p:cNvSpPr/>
          <p:nvPr/>
        </p:nvSpPr>
        <p:spPr>
          <a:xfrm rot="16200000">
            <a:off x="5127730" y="1332599"/>
            <a:ext cx="152226" cy="1323878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08A65-C93B-4456-9786-B69C2668576D}"/>
              </a:ext>
            </a:extLst>
          </p:cNvPr>
          <p:cNvSpPr txBox="1"/>
          <p:nvPr/>
        </p:nvSpPr>
        <p:spPr>
          <a:xfrm>
            <a:off x="2284004" y="2080514"/>
            <a:ext cx="1321118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A4202-B07B-4103-AAB1-DE801B459C21}"/>
              </a:ext>
            </a:extLst>
          </p:cNvPr>
          <p:cNvSpPr txBox="1"/>
          <p:nvPr/>
        </p:nvSpPr>
        <p:spPr>
          <a:xfrm>
            <a:off x="3120685" y="2085311"/>
            <a:ext cx="1619009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5FEDE-5604-4F39-A237-ED26D6D86D1A}"/>
              </a:ext>
            </a:extLst>
          </p:cNvPr>
          <p:cNvSpPr txBox="1"/>
          <p:nvPr/>
        </p:nvSpPr>
        <p:spPr>
          <a:xfrm>
            <a:off x="4647079" y="2090108"/>
            <a:ext cx="1113528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177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122A38-4435-40BA-AB68-52202B22A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8DD1-B63A-4C19-A369-5D4CBCCCA9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302545"/>
            <a:ext cx="5253815" cy="3011623"/>
          </a:xfrm>
        </p:spPr>
        <p:txBody>
          <a:bodyPr/>
          <a:lstStyle/>
          <a:p>
            <a:r>
              <a:rPr lang="en-US" sz="1800" dirty="0"/>
              <a:t>Loosely defined topics</a:t>
            </a:r>
          </a:p>
          <a:p>
            <a:r>
              <a:rPr lang="en-US" sz="1800" dirty="0"/>
              <a:t>Words assigned to topics by percentages</a:t>
            </a:r>
          </a:p>
          <a:p>
            <a:pPr lvl="1"/>
            <a:r>
              <a:rPr lang="en-US" sz="1600" dirty="0"/>
              <a:t>Can extend to summing over all words in the document to give the document a topic percentage</a:t>
            </a:r>
          </a:p>
          <a:p>
            <a:pPr lvl="1"/>
            <a:r>
              <a:rPr lang="en-US" sz="1600" dirty="0"/>
              <a:t>Preprocessing to remove extraneous words helps accuracy here</a:t>
            </a:r>
          </a:p>
          <a:p>
            <a:r>
              <a:rPr lang="en-US" sz="2000" dirty="0"/>
              <a:t>Must decide on an appropriate number of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CBCCC-02EA-4D4F-8E77-B1B81A90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93" y="1406086"/>
            <a:ext cx="2880026" cy="216002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B51550-FDF1-4AD7-AA06-AE68E5E29645}"/>
              </a:ext>
            </a:extLst>
          </p:cNvPr>
          <p:cNvSpPr txBox="1">
            <a:spLocks/>
          </p:cNvSpPr>
          <p:nvPr/>
        </p:nvSpPr>
        <p:spPr>
          <a:xfrm>
            <a:off x="5844243" y="3566106"/>
            <a:ext cx="3144325" cy="266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solidFill>
                  <a:srgbClr val="003B49"/>
                </a:solidFill>
                <a:latin typeface="Orgon Slab Light"/>
                <a:cs typeface="Orgon Slab Light"/>
              </a:rPr>
              <a:t>Source: </a:t>
            </a:r>
            <a:r>
              <a:rPr lang="en-US" sz="1100" u="sng" dirty="0">
                <a:solidFill>
                  <a:srgbClr val="003B49"/>
                </a:solidFill>
                <a:latin typeface="Orgon Slab Light"/>
                <a:cs typeface="Orgon Slab Light"/>
              </a:rPr>
              <a:t>https://www.mathworks.com/help/textanalytics/examples/analyze-text-data-using-topic-models.html</a:t>
            </a:r>
          </a:p>
        </p:txBody>
      </p:sp>
    </p:spTree>
    <p:extLst>
      <p:ext uri="{BB962C8B-B14F-4D97-AF65-F5344CB8AC3E}">
        <p14:creationId xmlns:p14="http://schemas.microsoft.com/office/powerpoint/2010/main" val="227615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>
                <a:latin typeface="Orgon Slab Light" panose="02000503000000020004" pitchFamily="50" charset="0"/>
              </a:rPr>
              <a:t>Preliminary Steps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Stemming Algorithms</a:t>
            </a:r>
          </a:p>
          <a:p>
            <a:pPr lvl="1"/>
            <a:r>
              <a:rPr lang="en-US" sz="1800" dirty="0"/>
              <a:t>Bag of Word Model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Term Frequency – Inverse Document Frequency</a:t>
            </a:r>
          </a:p>
          <a:p>
            <a:pPr lvl="1"/>
            <a:r>
              <a:rPr lang="en-US" sz="1800" dirty="0" err="1"/>
              <a:t>Zipf’s</a:t>
            </a:r>
            <a:r>
              <a:rPr lang="en-US" sz="1800" dirty="0"/>
              <a:t> Law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Latent </a:t>
            </a:r>
            <a:r>
              <a:rPr lang="en-US" sz="2000" dirty="0" err="1">
                <a:latin typeface="Orgon Slab Light" panose="02000503000000020004" pitchFamily="50" charset="0"/>
              </a:rPr>
              <a:t>Dirichlet</a:t>
            </a:r>
            <a:r>
              <a:rPr lang="en-US" sz="2000" dirty="0">
                <a:latin typeface="Orgon Slab Light" panose="02000503000000020004" pitchFamily="50" charset="0"/>
              </a:rPr>
              <a:t> Allocation</a:t>
            </a:r>
          </a:p>
          <a:p>
            <a:r>
              <a:rPr lang="en-US" sz="2000" b="1" dirty="0">
                <a:solidFill>
                  <a:srgbClr val="005F83"/>
                </a:solidFill>
                <a:latin typeface="Orgon Slab" panose="02000503000000020004" pitchFamily="50" charset="0"/>
              </a:rPr>
              <a:t>Latent Semantic Analysis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75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83D4C-E769-4521-A8BE-5D0EDB44F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477E-B522-4723-90BD-931CD42A32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Patented in 1988, now-expired US patent 4,839,853</a:t>
            </a:r>
          </a:p>
          <a:p>
            <a:pPr lvl="1"/>
            <a:r>
              <a:rPr lang="en-US" sz="1600" dirty="0"/>
              <a:t>S. C. </a:t>
            </a:r>
            <a:r>
              <a:rPr lang="en-US" sz="1600" dirty="0" err="1"/>
              <a:t>Deerwester</a:t>
            </a:r>
            <a:r>
              <a:rPr lang="en-US" sz="1600" dirty="0"/>
              <a:t>, S. T. </a:t>
            </a:r>
            <a:r>
              <a:rPr lang="en-US" sz="1600" dirty="0" err="1"/>
              <a:t>Dumais</a:t>
            </a:r>
            <a:r>
              <a:rPr lang="en-US" sz="1600" dirty="0"/>
              <a:t>, G. W. Furnace, R. A. Harshman, T. K. </a:t>
            </a:r>
            <a:r>
              <a:rPr lang="en-US" sz="1600" dirty="0" err="1"/>
              <a:t>Landauer</a:t>
            </a:r>
            <a:r>
              <a:rPr lang="en-US" sz="1600" dirty="0"/>
              <a:t>, K. E. </a:t>
            </a:r>
            <a:r>
              <a:rPr lang="en-US" sz="1600" dirty="0" err="1"/>
              <a:t>Lochbaum</a:t>
            </a:r>
            <a:r>
              <a:rPr lang="en-US" sz="1600" dirty="0"/>
              <a:t>, and L. A. Streeter, “Computer information retrieval using latent semantic structure ,” 13-Jun-1989.</a:t>
            </a:r>
          </a:p>
          <a:p>
            <a:r>
              <a:rPr lang="en-US" sz="2000" dirty="0"/>
              <a:t>Relies on singular value decomposition of a term-document matrix</a:t>
            </a:r>
          </a:p>
          <a:p>
            <a:pPr lvl="1"/>
            <a:r>
              <a:rPr lang="en-US" sz="1600" dirty="0"/>
              <a:t>Strictly matrix math; no learning algorithms used here</a:t>
            </a:r>
          </a:p>
          <a:p>
            <a:r>
              <a:rPr lang="en-US" sz="1800" dirty="0"/>
              <a:t>Also addresses shortcomings of simple keyword searches</a:t>
            </a:r>
          </a:p>
          <a:p>
            <a:pPr lvl="1"/>
            <a:r>
              <a:rPr lang="en-US" sz="1400" dirty="0"/>
              <a:t>Overrides synonymy (different words with similar meanings)</a:t>
            </a:r>
          </a:p>
          <a:p>
            <a:pPr lvl="1"/>
            <a:r>
              <a:rPr lang="en-US" sz="1400" dirty="0"/>
              <a:t>Overrides polysemy (similar words with different meanings)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45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288A1-84D3-44FC-B19C-0DF49E809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Latent Semantic Analysis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1A827E-001F-439F-B0A5-1DC06BC6679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8196210" cy="301162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Construct a term-document matrix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words *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documents]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Take the </a:t>
                </a:r>
                <a:r>
                  <a:rPr lang="en-US" sz="2000" b="1" dirty="0"/>
                  <a:t>singular value decomposition</a:t>
                </a:r>
                <a:r>
                  <a:rPr lang="en-US" sz="2000" dirty="0"/>
                  <a:t> of the 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is an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unitary matrix over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/>
              </a:p>
              <a:p>
                <a:pPr marL="1257300" lvl="2" indent="-457200"/>
                <a:r>
                  <a:rPr lang="en-US" sz="1400" dirty="0">
                    <a:ea typeface="Cambria Math" panose="02040503050406030204" pitchFamily="18" charset="0"/>
                  </a:rPr>
                  <a:t>(i.e. the columns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are made up of the eigenvectors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)</a:t>
                </a:r>
              </a:p>
              <a:p>
                <a:pPr marL="857250" lvl="1" indent="-457200"/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/>
                  <a:t> is 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unitary matrix over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1257300" lvl="2" indent="-457200"/>
                <a:r>
                  <a:rPr lang="en-US" sz="1400" dirty="0">
                    <a:ea typeface="Cambria Math" panose="02040503050406030204" pitchFamily="18" charset="0"/>
                  </a:rPr>
                  <a:t>(i.e. the columns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are made up of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)</a:t>
                </a:r>
              </a:p>
              <a:p>
                <a:pPr marL="857250" lvl="1" indent="-457200"/>
                <a:r>
                  <a:rPr lang="en-US" sz="1600" dirty="0">
                    <a:ea typeface="Cambria Math" panose="02040503050406030204" pitchFamily="18" charset="0"/>
                  </a:rPr>
                  <a:t>Where S is a diagonal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matrix containing the singular values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1714500" lvl="3" indent="-457200"/>
                <a:r>
                  <a:rPr lang="en-US" sz="1200" dirty="0">
                    <a:ea typeface="Cambria Math" panose="02040503050406030204" pitchFamily="18" charset="0"/>
                  </a:rPr>
                  <a:t>(i.e. the square roots of eigen values from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Zero out all but the top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values of the singular matrix</a:t>
                </a:r>
              </a:p>
              <a:p>
                <a:pPr marL="857250" lvl="1" indent="-457200"/>
                <a:r>
                  <a:rPr lang="en-US" sz="16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is the desired number of topics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The remaining matrix represents vectors in dimensional space</a:t>
                </a:r>
              </a:p>
              <a:p>
                <a:pPr marL="857250" lvl="1" indent="-457200"/>
                <a:r>
                  <a:rPr lang="en-US" sz="1600" dirty="0">
                    <a:ea typeface="Cambria Math" panose="02040503050406030204" pitchFamily="18" charset="0"/>
                  </a:rPr>
                  <a:t>Closer vectors represent more similar documents</a:t>
                </a:r>
                <a:endParaRPr lang="en-US" sz="1600" dirty="0"/>
              </a:p>
              <a:p>
                <a:pPr marL="1257300" lvl="2" indent="-457200"/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1A827E-001F-439F-B0A5-1DC06BC66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305" y="1302545"/>
                <a:ext cx="8196210" cy="3011623"/>
              </a:xfrm>
              <a:blipFill>
                <a:blip r:embed="rId3"/>
                <a:stretch>
                  <a:fillRect l="-818" t="-1417" b="-25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4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art Placeholder 7">
            <a:extLst>
              <a:ext uri="{FF2B5EF4-FFF2-40B4-BE49-F238E27FC236}">
                <a16:creationId xmlns:a16="http://schemas.microsoft.com/office/drawing/2014/main" id="{8053F892-A28D-43F9-AED1-C8B3EF4C2462}"/>
              </a:ext>
            </a:extLst>
          </p:cNvPr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2440261" y="2722850"/>
            <a:ext cx="2095949" cy="14269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CE08-BF92-4228-8062-8DA7C028B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B1D4-6C1A-492A-AE79-F7347EF4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3" y="1357245"/>
            <a:ext cx="1994613" cy="1415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51C9D-2DE0-4ABE-9528-AF8D0496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2716972"/>
            <a:ext cx="2084890" cy="1432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75670-3EEC-450E-884B-620A1E2CB316}"/>
              </a:ext>
            </a:extLst>
          </p:cNvPr>
          <p:cNvSpPr txBox="1"/>
          <p:nvPr/>
        </p:nvSpPr>
        <p:spPr>
          <a:xfrm>
            <a:off x="436833" y="4523702"/>
            <a:ext cx="5856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Taken from: C. D. Manning, H. </a:t>
            </a:r>
            <a:r>
              <a:rPr lang="en-US" sz="1000" dirty="0" err="1">
                <a:solidFill>
                  <a:srgbClr val="003B49"/>
                </a:solidFill>
                <a:latin typeface="Orgon Slab Light" panose="02000503000000020004"/>
              </a:rPr>
              <a:t>Schütze</a:t>
            </a:r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, and P. Raghavan, </a:t>
            </a:r>
            <a:r>
              <a:rPr lang="en-US" sz="1000" i="1" dirty="0">
                <a:solidFill>
                  <a:srgbClr val="003B49"/>
                </a:solidFill>
                <a:latin typeface="Orgon Slab Light" panose="02000503000000020004"/>
              </a:rPr>
              <a:t>An introduction to Information Retrieval</a:t>
            </a:r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. Cambridge, England: Cambridge University Press, 2008.</a:t>
            </a:r>
          </a:p>
          <a:p>
            <a:endParaRPr lang="en-US" sz="1000" dirty="0">
              <a:solidFill>
                <a:srgbClr val="003B49"/>
              </a:solidFill>
              <a:latin typeface="Orgon Slab Light" panose="020005030000000200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C65A5B-E10C-40A7-B14C-E2D5B023B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95" y="1250733"/>
            <a:ext cx="2286000" cy="1466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DDE887-0542-4891-BDBC-D0FCD2D52843}"/>
              </a:ext>
            </a:extLst>
          </p:cNvPr>
          <p:cNvSpPr txBox="1"/>
          <p:nvPr/>
        </p:nvSpPr>
        <p:spPr>
          <a:xfrm>
            <a:off x="514419" y="2772383"/>
            <a:ext cx="183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B49"/>
                </a:solidFill>
                <a:latin typeface="Orgon Slab Light" panose="02000503000000020004"/>
              </a:rPr>
              <a:t>Term-Document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6ADFB1-AB5E-4426-BBC8-EA207BCB4E56}"/>
                  </a:ext>
                </a:extLst>
              </p:cNvPr>
              <p:cNvSpPr txBox="1"/>
              <p:nvPr/>
            </p:nvSpPr>
            <p:spPr>
              <a:xfrm>
                <a:off x="2568515" y="1983852"/>
                <a:ext cx="1839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B4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003B49"/>
                    </a:solidFill>
                    <a:latin typeface="Orgon Slab Light" panose="02000503000000020004"/>
                  </a:rPr>
                  <a:t> Matrix</a:t>
                </a:r>
                <a:endParaRPr lang="en-US" i="1" dirty="0">
                  <a:solidFill>
                    <a:srgbClr val="003B49"/>
                  </a:solidFill>
                  <a:latin typeface="Orgon Slab Light" panose="020005030000000200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6ADFB1-AB5E-4426-BBC8-EA207BCB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15" y="1983852"/>
                <a:ext cx="1839439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B41D56-F720-41FF-B017-42EC67C2F212}"/>
                  </a:ext>
                </a:extLst>
              </p:cNvPr>
              <p:cNvSpPr txBox="1"/>
              <p:nvPr/>
            </p:nvSpPr>
            <p:spPr>
              <a:xfrm>
                <a:off x="4750675" y="2787686"/>
                <a:ext cx="1839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B4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3B49"/>
                    </a:solidFill>
                    <a:latin typeface="Orgon Slab Light" panose="02000503000000020004"/>
                  </a:rPr>
                  <a:t> Matrix</a:t>
                </a:r>
                <a:endParaRPr lang="en-US" i="1" dirty="0">
                  <a:solidFill>
                    <a:srgbClr val="003B49"/>
                  </a:solidFill>
                  <a:latin typeface="Orgon Slab Light" panose="02000503000000020004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B41D56-F720-41FF-B017-42EC67C2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75" y="2787686"/>
                <a:ext cx="1839439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22C986-1D49-485A-AA5A-2206A02F5AE2}"/>
                  </a:ext>
                </a:extLst>
              </p:cNvPr>
              <p:cNvSpPr txBox="1"/>
              <p:nvPr/>
            </p:nvSpPr>
            <p:spPr>
              <a:xfrm>
                <a:off x="6932836" y="2168518"/>
                <a:ext cx="1839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3B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3B4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3B4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B49"/>
                    </a:solidFill>
                    <a:latin typeface="Orgon Slab Light" panose="02000503000000020004"/>
                  </a:rPr>
                  <a:t> Matrix</a:t>
                </a:r>
                <a:endParaRPr lang="en-US" i="1" dirty="0">
                  <a:solidFill>
                    <a:srgbClr val="003B49"/>
                  </a:solidFill>
                  <a:latin typeface="Orgon Slab Light" panose="020005030000000200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22C986-1D49-485A-AA5A-2206A02F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36" y="2168518"/>
                <a:ext cx="1839439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 descr="$d_1$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$d_2$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$d_3$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d_4$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$d_5$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d_6$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5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57525" y="1302545"/>
            <a:ext cx="5797990" cy="3011623"/>
          </a:xfrm>
        </p:spPr>
        <p:txBody>
          <a:bodyPr/>
          <a:lstStyle/>
          <a:p>
            <a:r>
              <a:rPr lang="en-US" sz="2000" dirty="0"/>
              <a:t>Capitalization</a:t>
            </a:r>
          </a:p>
          <a:p>
            <a:pPr lvl="1"/>
            <a:r>
              <a:rPr lang="en-US" sz="1800" dirty="0"/>
              <a:t>Change all letters to lowercase</a:t>
            </a:r>
          </a:p>
          <a:p>
            <a:r>
              <a:rPr lang="en-US" sz="2000" dirty="0"/>
              <a:t>Misc. Removal</a:t>
            </a:r>
          </a:p>
          <a:p>
            <a:pPr lvl="1"/>
            <a:r>
              <a:rPr lang="en-US" sz="1800" dirty="0"/>
              <a:t>Remove numbers, punctuation, symbols, and various other unnecessary entities</a:t>
            </a:r>
          </a:p>
          <a:p>
            <a:r>
              <a:rPr lang="en-US" sz="2000" dirty="0" err="1"/>
              <a:t>Stopwords</a:t>
            </a:r>
            <a:endParaRPr lang="en-US" sz="2000" dirty="0"/>
          </a:p>
          <a:p>
            <a:pPr lvl="1"/>
            <a:r>
              <a:rPr lang="en-US" sz="1800" dirty="0"/>
              <a:t>Remove all insignificant words</a:t>
            </a:r>
          </a:p>
          <a:p>
            <a:r>
              <a:rPr lang="en-US" sz="2000" dirty="0"/>
              <a:t>Tokenization</a:t>
            </a:r>
          </a:p>
          <a:p>
            <a:pPr lvl="1"/>
            <a:r>
              <a:rPr lang="en-US" sz="1800" dirty="0"/>
              <a:t>Split into a list of individual words</a:t>
            </a:r>
          </a:p>
          <a:p>
            <a:r>
              <a:rPr lang="en-US" sz="2000" dirty="0"/>
              <a:t>Stemming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1" y="992086"/>
            <a:ext cx="2550961" cy="3829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21445" y="4821136"/>
            <a:ext cx="338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B49"/>
                </a:solidFill>
                <a:latin typeface="Orgon Slab Light"/>
                <a:cs typeface="Orgon Slab Light"/>
              </a:rPr>
              <a:t>MATLAB’s default </a:t>
            </a:r>
            <a:r>
              <a:rPr lang="en-US" sz="1200" dirty="0" err="1">
                <a:solidFill>
                  <a:srgbClr val="003B49"/>
                </a:solidFill>
                <a:latin typeface="Orgon Slab Light"/>
                <a:cs typeface="Orgon Slab Light"/>
              </a:rPr>
              <a:t>stopwords</a:t>
            </a:r>
            <a:endParaRPr lang="en-US" sz="1200" dirty="0">
              <a:solidFill>
                <a:srgbClr val="003B49"/>
              </a:solidFill>
              <a:latin typeface="Orgon Slab Light"/>
              <a:cs typeface="Orgon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7248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art Placeholder 7">
            <a:extLst>
              <a:ext uri="{FF2B5EF4-FFF2-40B4-BE49-F238E27FC236}">
                <a16:creationId xmlns:a16="http://schemas.microsoft.com/office/drawing/2014/main" id="{8053F892-A28D-43F9-AED1-C8B3EF4C2462}"/>
              </a:ext>
            </a:extLst>
          </p:cNvPr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2440261" y="2722850"/>
            <a:ext cx="2095949" cy="14269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CE08-BF92-4228-8062-8DA7C028B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B1D4-6C1A-492A-AE79-F7347EF4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3" y="1357245"/>
            <a:ext cx="1994613" cy="1415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51C9D-2DE0-4ABE-9528-AF8D0496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95" y="2716972"/>
            <a:ext cx="2084890" cy="1432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75670-3EEC-450E-884B-620A1E2CB316}"/>
              </a:ext>
            </a:extLst>
          </p:cNvPr>
          <p:cNvSpPr txBox="1"/>
          <p:nvPr/>
        </p:nvSpPr>
        <p:spPr>
          <a:xfrm>
            <a:off x="436833" y="4523702"/>
            <a:ext cx="5856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Taken from: C. D. Manning, H. </a:t>
            </a:r>
            <a:r>
              <a:rPr lang="en-US" sz="1000" dirty="0" err="1">
                <a:solidFill>
                  <a:srgbClr val="003B49"/>
                </a:solidFill>
                <a:latin typeface="Orgon Slab Light" panose="02000503000000020004"/>
              </a:rPr>
              <a:t>Schütze</a:t>
            </a:r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, and P. Raghavan, </a:t>
            </a:r>
            <a:r>
              <a:rPr lang="en-US" sz="1000" i="1" dirty="0">
                <a:solidFill>
                  <a:srgbClr val="003B49"/>
                </a:solidFill>
                <a:latin typeface="Orgon Slab Light" panose="02000503000000020004"/>
              </a:rPr>
              <a:t>An introduction to Information Retrieval</a:t>
            </a:r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. Cambridge, England: Cambridge University Press, 2008.</a:t>
            </a:r>
          </a:p>
          <a:p>
            <a:endParaRPr lang="en-US" sz="1000" dirty="0">
              <a:solidFill>
                <a:srgbClr val="003B49"/>
              </a:solidFill>
              <a:latin typeface="Orgon Slab Light" panose="020005030000000200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DE887-0542-4891-BDBC-D0FCD2D52843}"/>
              </a:ext>
            </a:extLst>
          </p:cNvPr>
          <p:cNvSpPr txBox="1"/>
          <p:nvPr/>
        </p:nvSpPr>
        <p:spPr>
          <a:xfrm>
            <a:off x="514419" y="2772383"/>
            <a:ext cx="183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B49"/>
                </a:solidFill>
                <a:latin typeface="Orgon Slab Light" panose="02000503000000020004"/>
              </a:rPr>
              <a:t>Term-Document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6ADFB1-AB5E-4426-BBC8-EA207BCB4E56}"/>
                  </a:ext>
                </a:extLst>
              </p:cNvPr>
              <p:cNvSpPr txBox="1"/>
              <p:nvPr/>
            </p:nvSpPr>
            <p:spPr>
              <a:xfrm>
                <a:off x="2568515" y="1983852"/>
                <a:ext cx="1839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B4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003B49"/>
                    </a:solidFill>
                    <a:latin typeface="Orgon Slab Light" panose="02000503000000020004"/>
                  </a:rPr>
                  <a:t> Matrix</a:t>
                </a:r>
                <a:endParaRPr lang="en-US" i="1" dirty="0">
                  <a:solidFill>
                    <a:srgbClr val="003B49"/>
                  </a:solidFill>
                  <a:latin typeface="Orgon Slab Light" panose="0200050300000002000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6ADFB1-AB5E-4426-BBC8-EA207BCB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15" y="1983852"/>
                <a:ext cx="183943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B41D56-F720-41FF-B017-42EC67C2F212}"/>
                  </a:ext>
                </a:extLst>
              </p:cNvPr>
              <p:cNvSpPr txBox="1"/>
              <p:nvPr/>
            </p:nvSpPr>
            <p:spPr>
              <a:xfrm>
                <a:off x="4750675" y="2787686"/>
                <a:ext cx="183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3B49"/>
                    </a:solidFill>
                  </a:rPr>
                  <a:t>Truncated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B4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3B49"/>
                    </a:solidFill>
                    <a:latin typeface="Orgon Slab Light" panose="02000503000000020004"/>
                  </a:rPr>
                  <a:t> Matrix</a:t>
                </a:r>
                <a:endParaRPr lang="en-US" i="1" dirty="0">
                  <a:solidFill>
                    <a:srgbClr val="003B49"/>
                  </a:solidFill>
                  <a:latin typeface="Orgon Slab Light" panose="02000503000000020004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B41D56-F720-41FF-B017-42EC67C2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75" y="2787686"/>
                <a:ext cx="1839439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22C986-1D49-485A-AA5A-2206A02F5AE2}"/>
                  </a:ext>
                </a:extLst>
              </p:cNvPr>
              <p:cNvSpPr txBox="1"/>
              <p:nvPr/>
            </p:nvSpPr>
            <p:spPr>
              <a:xfrm>
                <a:off x="6932836" y="2168518"/>
                <a:ext cx="1839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3B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3B4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3B4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B49"/>
                    </a:solidFill>
                    <a:latin typeface="Orgon Slab Light" panose="02000503000000020004"/>
                  </a:rPr>
                  <a:t> Matrix</a:t>
                </a:r>
                <a:endParaRPr lang="en-US" i="1" dirty="0">
                  <a:solidFill>
                    <a:srgbClr val="003B49"/>
                  </a:solidFill>
                  <a:latin typeface="Orgon Slab Light" panose="020005030000000200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22C986-1D49-485A-AA5A-2206A02F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36" y="2168518"/>
                <a:ext cx="183943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DC8DA9A-46C2-48B8-B89B-118682B64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394" y="1281577"/>
            <a:ext cx="2286000" cy="14353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68562E1-10EA-40E3-9F37-674AF0E95FBD}"/>
              </a:ext>
            </a:extLst>
          </p:cNvPr>
          <p:cNvSpPr/>
          <p:nvPr/>
        </p:nvSpPr>
        <p:spPr>
          <a:xfrm rot="2184440">
            <a:off x="4952850" y="1607538"/>
            <a:ext cx="934334" cy="376148"/>
          </a:xfrm>
          <a:prstGeom prst="ellipse">
            <a:avLst/>
          </a:prstGeom>
          <a:noFill/>
          <a:ln w="31750">
            <a:solidFill>
              <a:srgbClr val="003B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7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CE08-BF92-4228-8062-8DA7C028B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75670-3EEC-450E-884B-620A1E2CB316}"/>
              </a:ext>
            </a:extLst>
          </p:cNvPr>
          <p:cNvSpPr txBox="1"/>
          <p:nvPr/>
        </p:nvSpPr>
        <p:spPr>
          <a:xfrm>
            <a:off x="436833" y="4523702"/>
            <a:ext cx="5856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Taken from: C. D. Manning, H. </a:t>
            </a:r>
            <a:r>
              <a:rPr lang="en-US" sz="1000" dirty="0" err="1">
                <a:solidFill>
                  <a:srgbClr val="003B49"/>
                </a:solidFill>
                <a:latin typeface="Orgon Slab Light" panose="02000503000000020004"/>
              </a:rPr>
              <a:t>Schütze</a:t>
            </a:r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, and P. Raghavan, </a:t>
            </a:r>
            <a:r>
              <a:rPr lang="en-US" sz="1000" i="1" dirty="0">
                <a:solidFill>
                  <a:srgbClr val="003B49"/>
                </a:solidFill>
                <a:latin typeface="Orgon Slab Light" panose="02000503000000020004"/>
              </a:rPr>
              <a:t>An introduction to Information Retrieval</a:t>
            </a:r>
            <a:r>
              <a:rPr lang="en-US" sz="1000" dirty="0">
                <a:solidFill>
                  <a:srgbClr val="003B49"/>
                </a:solidFill>
                <a:latin typeface="Orgon Slab Light" panose="02000503000000020004"/>
              </a:rPr>
              <a:t>. Cambridge, England: Cambridge University Press, 2008.</a:t>
            </a:r>
          </a:p>
          <a:p>
            <a:endParaRPr lang="en-US" sz="1000" dirty="0">
              <a:solidFill>
                <a:srgbClr val="003B49"/>
              </a:solidFill>
              <a:latin typeface="Orgon Slab Light" panose="020005030000000200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DE887-0542-4891-BDBC-D0FCD2D52843}"/>
              </a:ext>
            </a:extLst>
          </p:cNvPr>
          <p:cNvSpPr txBox="1"/>
          <p:nvPr/>
        </p:nvSpPr>
        <p:spPr>
          <a:xfrm>
            <a:off x="1681619" y="3600962"/>
            <a:ext cx="236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B49"/>
                </a:solidFill>
                <a:latin typeface="Orgon Slab Light" panose="02000503000000020004"/>
              </a:rPr>
              <a:t>Final Singular Value Decomposed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41D56-F720-41FF-B017-42EC67C2F212}"/>
              </a:ext>
            </a:extLst>
          </p:cNvPr>
          <p:cNvSpPr txBox="1"/>
          <p:nvPr/>
        </p:nvSpPr>
        <p:spPr>
          <a:xfrm>
            <a:off x="5308571" y="3635981"/>
            <a:ext cx="222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B49"/>
                </a:solidFill>
                <a:latin typeface="Orgon Slab Light" panose="02000503000000020004"/>
              </a:rPr>
              <a:t>Topic Vectors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62B8D-AB45-4BF8-8946-0ED2C2611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28" y="1586860"/>
            <a:ext cx="3142751" cy="1819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1050C-2E9A-4BB8-B834-9428C17E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90" y="1022632"/>
            <a:ext cx="2764036" cy="24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5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>
                <a:latin typeface="Orgon Slab Light" panose="02000503000000020004" pitchFamily="50" charset="0"/>
              </a:rPr>
              <a:t>Preliminary Steps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Stemming Algorithms</a:t>
            </a:r>
          </a:p>
          <a:p>
            <a:pPr lvl="1"/>
            <a:r>
              <a:rPr lang="en-US" sz="1800" dirty="0"/>
              <a:t>Bag of Word Model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Term Frequency – Inverse Document Frequency</a:t>
            </a:r>
          </a:p>
          <a:p>
            <a:pPr lvl="1"/>
            <a:r>
              <a:rPr lang="en-US" sz="1800" dirty="0" err="1"/>
              <a:t>Zipf’s</a:t>
            </a:r>
            <a:r>
              <a:rPr lang="en-US" sz="1800" dirty="0"/>
              <a:t> Law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Latent </a:t>
            </a:r>
            <a:r>
              <a:rPr lang="en-US" sz="2000" dirty="0" err="1">
                <a:latin typeface="Orgon Slab Light" panose="02000503000000020004" pitchFamily="50" charset="0"/>
              </a:rPr>
              <a:t>Dirichlet</a:t>
            </a:r>
            <a:r>
              <a:rPr lang="en-US" sz="2000" dirty="0">
                <a:latin typeface="Orgon Slab Light" panose="02000503000000020004" pitchFamily="50" charset="0"/>
              </a:rPr>
              <a:t> Allocation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Latent Semantic Analysis</a:t>
            </a:r>
          </a:p>
          <a:p>
            <a:r>
              <a:rPr lang="en-US" sz="2000" b="1" dirty="0">
                <a:solidFill>
                  <a:srgbClr val="005F83"/>
                </a:solidFill>
                <a:latin typeface="Orgon Slab" panose="02000503000000020004" pitchFamily="50" charset="0"/>
              </a:rPr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5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Primary models for NLP/text mining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pPr lvl="2"/>
            <a:r>
              <a:rPr lang="en-US" dirty="0"/>
              <a:t>Gives the relevance score for each document in regards to a term</a:t>
            </a:r>
          </a:p>
          <a:p>
            <a:pPr lvl="1"/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  <a:p>
            <a:pPr lvl="2"/>
            <a:r>
              <a:rPr lang="en-US" dirty="0"/>
              <a:t>Learning model, uses Bayesian inference</a:t>
            </a:r>
          </a:p>
          <a:p>
            <a:pPr lvl="2"/>
            <a:r>
              <a:rPr lang="en-US" dirty="0"/>
              <a:t>Gives a finite topic distribution per document</a:t>
            </a:r>
          </a:p>
          <a:p>
            <a:pPr lvl="1"/>
            <a:r>
              <a:rPr lang="en-US" dirty="0"/>
              <a:t>Latent Semantic Analysis</a:t>
            </a:r>
          </a:p>
          <a:p>
            <a:pPr lvl="2"/>
            <a:r>
              <a:rPr lang="en-US" dirty="0"/>
              <a:t>Mathematical, matrix-based model</a:t>
            </a:r>
          </a:p>
          <a:p>
            <a:pPr lvl="2"/>
            <a:r>
              <a:rPr lang="en-US" dirty="0"/>
              <a:t>Results in topic-vectors that can be analyzed for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16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578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Stemming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Aims to reduce all similar words to a common form</a:t>
            </a:r>
          </a:p>
          <a:p>
            <a:pPr lvl="1"/>
            <a:r>
              <a:rPr lang="en-US" sz="1600" dirty="0"/>
              <a:t>Ex. “revival” -&gt; “</a:t>
            </a:r>
            <a:r>
              <a:rPr lang="en-US" sz="1600" dirty="0" err="1"/>
              <a:t>reviv</a:t>
            </a:r>
            <a:r>
              <a:rPr lang="en-US" sz="1600" dirty="0"/>
              <a:t>”, “defensible" -&gt; “</a:t>
            </a:r>
            <a:r>
              <a:rPr lang="en-US" sz="1600" dirty="0" err="1"/>
              <a:t>defens</a:t>
            </a:r>
            <a:r>
              <a:rPr lang="en-US" sz="1600" dirty="0"/>
              <a:t>” </a:t>
            </a:r>
          </a:p>
          <a:p>
            <a:r>
              <a:rPr lang="en-US" sz="2000" dirty="0"/>
              <a:t>First proposed as an aid for a library cataloguing system at MIT</a:t>
            </a:r>
          </a:p>
          <a:p>
            <a:pPr lvl="1"/>
            <a:r>
              <a:rPr lang="en-US" sz="1800" dirty="0"/>
              <a:t>J. B. </a:t>
            </a:r>
            <a:r>
              <a:rPr lang="en-US" sz="1800" dirty="0" err="1"/>
              <a:t>Lovins</a:t>
            </a:r>
            <a:r>
              <a:rPr lang="en-US" sz="1800" dirty="0"/>
              <a:t>, “Development of a Stemming Algorithm”, Mechanical Translation and Computational Linguistics, vol. 11, nos. 1 and 2, pp. 22-31, 1968</a:t>
            </a:r>
          </a:p>
          <a:p>
            <a:r>
              <a:rPr lang="en-US" sz="2000" dirty="0"/>
              <a:t>Porter stemmer is the current standard</a:t>
            </a:r>
          </a:p>
          <a:p>
            <a:pPr lvl="1"/>
            <a:r>
              <a:rPr lang="en-US" sz="1800" dirty="0"/>
              <a:t>M. F. Porter, “An Algorithm for Suffix Stripping”, Program, vol. 14, no. 3, pp. 130-137, 1980</a:t>
            </a:r>
          </a:p>
          <a:p>
            <a:pPr lvl="1"/>
            <a:r>
              <a:rPr lang="en-US" sz="1800" dirty="0"/>
              <a:t>Freely available at </a:t>
            </a:r>
            <a:r>
              <a:rPr lang="en-US" sz="1800" dirty="0">
                <a:hlinkClick r:id="rId2"/>
              </a:rPr>
              <a:t>https://tartarus.org/martin/PorterStemmer/</a:t>
            </a:r>
            <a:endParaRPr lang="en-US" sz="1800" dirty="0"/>
          </a:p>
          <a:p>
            <a:pPr lvl="1"/>
            <a:r>
              <a:rPr lang="en-US" sz="1800" dirty="0"/>
              <a:t>Open source encoding for most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6325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Examples </a:t>
            </a:r>
            <a:r>
              <a:rPr lang="en-US" sz="2400"/>
              <a:t>of</a:t>
            </a:r>
            <a:r>
              <a:rPr lang="en-US"/>
              <a:t> Stemming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tabLst>
                <a:tab pos="2743200" algn="l"/>
              </a:tabLst>
            </a:pPr>
            <a:r>
              <a:rPr lang="en-US" sz="2000" dirty="0"/>
              <a:t>Complexities of the English language propose many problems</a:t>
            </a:r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 err="1"/>
              <a:t>produc</a:t>
            </a:r>
            <a:r>
              <a:rPr lang="en-US" sz="1100" dirty="0"/>
              <a:t> | </a:t>
            </a:r>
            <a:r>
              <a:rPr lang="en-US" sz="1100" dirty="0" err="1"/>
              <a:t>er</a:t>
            </a:r>
            <a:r>
              <a:rPr lang="en-US" sz="1100" dirty="0"/>
              <a:t> : product | ion	invert | </a:t>
            </a:r>
            <a:r>
              <a:rPr lang="en-US" sz="1100" dirty="0" err="1"/>
              <a:t>ed</a:t>
            </a:r>
            <a:r>
              <a:rPr lang="en-US" sz="1100" dirty="0"/>
              <a:t> : invers | ion</a:t>
            </a:r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 err="1"/>
              <a:t>induc</a:t>
            </a:r>
            <a:r>
              <a:rPr lang="en-US" sz="1100" dirty="0"/>
              <a:t> | </a:t>
            </a:r>
            <a:r>
              <a:rPr lang="en-US" sz="1100" dirty="0" err="1"/>
              <a:t>ed</a:t>
            </a:r>
            <a:r>
              <a:rPr lang="en-US" sz="1100" dirty="0"/>
              <a:t> : induct | ion	</a:t>
            </a:r>
            <a:r>
              <a:rPr lang="en-US" sz="1100" dirty="0" err="1"/>
              <a:t>adher</a:t>
            </a:r>
            <a:r>
              <a:rPr lang="en-US" sz="1100" dirty="0"/>
              <a:t> | e : </a:t>
            </a:r>
            <a:r>
              <a:rPr lang="en-US" sz="1100" dirty="0" err="1"/>
              <a:t>adhes</a:t>
            </a:r>
            <a:r>
              <a:rPr lang="en-US" sz="1100" dirty="0"/>
              <a:t> | ion</a:t>
            </a:r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/>
              <a:t>induct | </a:t>
            </a:r>
            <a:r>
              <a:rPr lang="en-US" sz="1100" dirty="0" err="1"/>
              <a:t>ed</a:t>
            </a:r>
            <a:r>
              <a:rPr lang="en-US" sz="1100" dirty="0"/>
              <a:t> : induct | ion	register | </a:t>
            </a:r>
            <a:r>
              <a:rPr lang="en-US" sz="1100" dirty="0" err="1"/>
              <a:t>ing</a:t>
            </a:r>
            <a:r>
              <a:rPr lang="en-US" sz="1100" dirty="0"/>
              <a:t> : </a:t>
            </a:r>
            <a:r>
              <a:rPr lang="en-US" sz="1100" dirty="0" err="1"/>
              <a:t>registr</a:t>
            </a:r>
            <a:r>
              <a:rPr lang="en-US" sz="1100" dirty="0"/>
              <a:t> | </a:t>
            </a:r>
            <a:r>
              <a:rPr lang="en-US" sz="1100" dirty="0" err="1"/>
              <a:t>ation</a:t>
            </a:r>
            <a:endParaRPr lang="en-US" sz="1100" dirty="0"/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 err="1"/>
              <a:t>consum</a:t>
            </a:r>
            <a:r>
              <a:rPr lang="en-US" sz="1100" dirty="0"/>
              <a:t> | </a:t>
            </a:r>
            <a:r>
              <a:rPr lang="en-US" sz="1100" dirty="0" err="1"/>
              <a:t>ed</a:t>
            </a:r>
            <a:r>
              <a:rPr lang="en-US" sz="1100" dirty="0"/>
              <a:t> : </a:t>
            </a:r>
            <a:r>
              <a:rPr lang="en-US" sz="1100" dirty="0" err="1"/>
              <a:t>consumpt</a:t>
            </a:r>
            <a:r>
              <a:rPr lang="en-US" sz="1100" dirty="0"/>
              <a:t> | ion	</a:t>
            </a:r>
            <a:r>
              <a:rPr lang="en-US" sz="1100" dirty="0" err="1"/>
              <a:t>resolv</a:t>
            </a:r>
            <a:r>
              <a:rPr lang="en-US" sz="1100" dirty="0"/>
              <a:t> | </a:t>
            </a:r>
            <a:r>
              <a:rPr lang="en-US" sz="1100" dirty="0" err="1"/>
              <a:t>ed</a:t>
            </a:r>
            <a:r>
              <a:rPr lang="en-US" sz="1100" dirty="0"/>
              <a:t> : </a:t>
            </a:r>
            <a:r>
              <a:rPr lang="en-US" sz="1100" dirty="0" err="1"/>
              <a:t>resolut</a:t>
            </a:r>
            <a:r>
              <a:rPr lang="en-US" sz="1100" dirty="0"/>
              <a:t> | ion</a:t>
            </a:r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/>
              <a:t>absorb | </a:t>
            </a:r>
            <a:r>
              <a:rPr lang="en-US" sz="1100" dirty="0" err="1"/>
              <a:t>ing</a:t>
            </a:r>
            <a:r>
              <a:rPr lang="en-US" sz="1100" dirty="0"/>
              <a:t> : </a:t>
            </a:r>
            <a:r>
              <a:rPr lang="en-US" sz="1100" dirty="0" err="1"/>
              <a:t>absorpt</a:t>
            </a:r>
            <a:r>
              <a:rPr lang="en-US" sz="1100" dirty="0"/>
              <a:t> | ion	</a:t>
            </a:r>
            <a:r>
              <a:rPr lang="en-US" sz="1100" dirty="0" err="1"/>
              <a:t>admitt</a:t>
            </a:r>
            <a:r>
              <a:rPr lang="en-US" sz="1100" dirty="0"/>
              <a:t> | </a:t>
            </a:r>
            <a:r>
              <a:rPr lang="en-US" sz="1100" dirty="0" err="1"/>
              <a:t>ed</a:t>
            </a:r>
            <a:r>
              <a:rPr lang="en-US" sz="1100" dirty="0"/>
              <a:t> : </a:t>
            </a:r>
            <a:r>
              <a:rPr lang="en-US" sz="1100" dirty="0" err="1"/>
              <a:t>admiss</a:t>
            </a:r>
            <a:r>
              <a:rPr lang="en-US" sz="1100" dirty="0"/>
              <a:t> | ion</a:t>
            </a:r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/>
              <a:t>attend | </a:t>
            </a:r>
            <a:r>
              <a:rPr lang="en-US" sz="1100" dirty="0" err="1"/>
              <a:t>ing</a:t>
            </a:r>
            <a:r>
              <a:rPr lang="en-US" sz="1100" dirty="0"/>
              <a:t> : </a:t>
            </a:r>
            <a:r>
              <a:rPr lang="en-US" sz="1100" dirty="0" err="1"/>
              <a:t>attent</a:t>
            </a:r>
            <a:r>
              <a:rPr lang="en-US" sz="1100" dirty="0"/>
              <a:t> | ion	</a:t>
            </a:r>
            <a:r>
              <a:rPr lang="en-US" sz="1100" dirty="0" err="1"/>
              <a:t>circl</a:t>
            </a:r>
            <a:r>
              <a:rPr lang="en-US" sz="1100" dirty="0"/>
              <a:t> | e : </a:t>
            </a:r>
            <a:r>
              <a:rPr lang="en-US" sz="1100" dirty="0" err="1"/>
              <a:t>circul</a:t>
            </a:r>
            <a:r>
              <a:rPr lang="en-US" sz="1100" dirty="0"/>
              <a:t> | </a:t>
            </a:r>
            <a:r>
              <a:rPr lang="en-US" sz="1100" dirty="0" err="1"/>
              <a:t>ar</a:t>
            </a:r>
            <a:endParaRPr lang="en-US" sz="1100" dirty="0"/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/>
              <a:t>expand | </a:t>
            </a:r>
            <a:r>
              <a:rPr lang="en-US" sz="1100" dirty="0" err="1"/>
              <a:t>ing</a:t>
            </a:r>
            <a:r>
              <a:rPr lang="en-US" sz="1100" dirty="0"/>
              <a:t> : </a:t>
            </a:r>
            <a:r>
              <a:rPr lang="en-US" sz="1100" dirty="0" err="1"/>
              <a:t>expans</a:t>
            </a:r>
            <a:r>
              <a:rPr lang="en-US" sz="1100" dirty="0"/>
              <a:t> | ion	matrix |  : matric | </a:t>
            </a:r>
            <a:r>
              <a:rPr lang="en-US" sz="1100" dirty="0" err="1"/>
              <a:t>es</a:t>
            </a:r>
            <a:endParaRPr lang="en-US" sz="1100" dirty="0"/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/>
              <a:t>respond |  : </a:t>
            </a:r>
            <a:r>
              <a:rPr lang="en-US" sz="1100" dirty="0" err="1"/>
              <a:t>respons</a:t>
            </a:r>
            <a:r>
              <a:rPr lang="en-US" sz="1100" dirty="0"/>
              <a:t> | </a:t>
            </a:r>
            <a:r>
              <a:rPr lang="en-US" sz="1100" dirty="0" err="1"/>
              <a:t>ive</a:t>
            </a:r>
            <a:r>
              <a:rPr lang="en-US" sz="1100" dirty="0"/>
              <a:t>	</a:t>
            </a:r>
            <a:r>
              <a:rPr lang="en-US" sz="1100" dirty="0" err="1"/>
              <a:t>lattic</a:t>
            </a:r>
            <a:r>
              <a:rPr lang="en-US" sz="1100" dirty="0"/>
              <a:t> | e : </a:t>
            </a:r>
            <a:r>
              <a:rPr lang="en-US" sz="1100" dirty="0" err="1"/>
              <a:t>lattic</a:t>
            </a:r>
            <a:r>
              <a:rPr lang="en-US" sz="1100" dirty="0"/>
              <a:t> | </a:t>
            </a:r>
            <a:r>
              <a:rPr lang="en-US" sz="1100" dirty="0" err="1"/>
              <a:t>es</a:t>
            </a:r>
            <a:endParaRPr lang="en-US" sz="1100" dirty="0"/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 err="1"/>
              <a:t>exclud</a:t>
            </a:r>
            <a:r>
              <a:rPr lang="en-US" sz="1100" dirty="0"/>
              <a:t> | e : </a:t>
            </a:r>
            <a:r>
              <a:rPr lang="en-US" sz="1100" dirty="0" err="1"/>
              <a:t>exclus</a:t>
            </a:r>
            <a:r>
              <a:rPr lang="en-US" sz="1100" dirty="0"/>
              <a:t> | ion	index |  : </a:t>
            </a:r>
            <a:r>
              <a:rPr lang="en-US" sz="1100" dirty="0" err="1"/>
              <a:t>indic</a:t>
            </a:r>
            <a:r>
              <a:rPr lang="en-US" sz="1100" dirty="0"/>
              <a:t> | </a:t>
            </a:r>
            <a:r>
              <a:rPr lang="en-US" sz="1100" dirty="0" err="1"/>
              <a:t>es</a:t>
            </a:r>
            <a:endParaRPr lang="en-US" sz="1100" dirty="0"/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 err="1"/>
              <a:t>collid</a:t>
            </a:r>
            <a:r>
              <a:rPr lang="en-US" sz="1100" dirty="0"/>
              <a:t> | </a:t>
            </a:r>
            <a:r>
              <a:rPr lang="en-US" sz="1100" dirty="0" err="1"/>
              <a:t>ing</a:t>
            </a:r>
            <a:r>
              <a:rPr lang="en-US" sz="1100" dirty="0"/>
              <a:t> : </a:t>
            </a:r>
            <a:r>
              <a:rPr lang="en-US" sz="1100" dirty="0" err="1"/>
              <a:t>collis</a:t>
            </a:r>
            <a:r>
              <a:rPr lang="en-US" sz="1100" dirty="0"/>
              <a:t> | ion	</a:t>
            </a:r>
            <a:r>
              <a:rPr lang="en-US" sz="1100" dirty="0" err="1"/>
              <a:t>hypothes</a:t>
            </a:r>
            <a:r>
              <a:rPr lang="en-US" sz="1100" dirty="0"/>
              <a:t> | </a:t>
            </a:r>
            <a:r>
              <a:rPr lang="en-US" sz="1100" dirty="0" err="1"/>
              <a:t>ized</a:t>
            </a:r>
            <a:r>
              <a:rPr lang="en-US" sz="1100" dirty="0"/>
              <a:t> : </a:t>
            </a:r>
            <a:r>
              <a:rPr lang="en-US" sz="1100" dirty="0" err="1"/>
              <a:t>hypothet</a:t>
            </a:r>
            <a:r>
              <a:rPr lang="en-US" sz="1100" dirty="0"/>
              <a:t> | </a:t>
            </a:r>
            <a:r>
              <a:rPr lang="en-US" sz="1100" dirty="0" err="1"/>
              <a:t>ical</a:t>
            </a:r>
            <a:endParaRPr lang="en-US" sz="1100" dirty="0"/>
          </a:p>
          <a:p>
            <a:pPr marL="800100" lvl="2" indent="0">
              <a:buNone/>
              <a:tabLst>
                <a:tab pos="2743200" algn="l"/>
              </a:tabLst>
            </a:pPr>
            <a:r>
              <a:rPr lang="en-US" sz="1100" dirty="0" err="1"/>
              <a:t>analys</a:t>
            </a:r>
            <a:r>
              <a:rPr lang="en-US" sz="1100" dirty="0"/>
              <a:t> | is : </a:t>
            </a:r>
            <a:r>
              <a:rPr lang="en-US" sz="1100" dirty="0" err="1"/>
              <a:t>analyt</a:t>
            </a:r>
            <a:r>
              <a:rPr lang="en-US" sz="1100" dirty="0"/>
              <a:t> | </a:t>
            </a:r>
            <a:r>
              <a:rPr lang="en-US" sz="1100" dirty="0" err="1"/>
              <a:t>ic</a:t>
            </a:r>
            <a:r>
              <a:rPr lang="en-US" sz="1100" dirty="0"/>
              <a:t> 	</a:t>
            </a:r>
          </a:p>
          <a:p>
            <a:pPr marL="347472" indent="-347472">
              <a:tabLst>
                <a:tab pos="2743200" algn="l"/>
              </a:tabLst>
            </a:pPr>
            <a:r>
              <a:rPr lang="en-US" sz="2000" dirty="0"/>
              <a:t>A stemming algorithm essentially just becomes a set of rules to accommodate all these exceptions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3" y="1781175"/>
            <a:ext cx="2001777" cy="20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1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art Placeholder 3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1910007" y="1063845"/>
            <a:ext cx="2357242" cy="368771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Lovins</a:t>
            </a:r>
            <a:r>
              <a:rPr lang="en-US" dirty="0"/>
              <a:t> Stemming Algorithm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43424" y="1022632"/>
            <a:ext cx="2638425" cy="3711293"/>
            <a:chOff x="3014663" y="1022631"/>
            <a:chExt cx="3132902" cy="48352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71053" t="64013" b="6688"/>
            <a:stretch/>
          </p:blipFill>
          <p:spPr>
            <a:xfrm>
              <a:off x="3014663" y="1022631"/>
              <a:ext cx="3132902" cy="483524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6688"/>
            <a:stretch/>
          </p:blipFill>
          <p:spPr>
            <a:xfrm>
              <a:off x="3033712" y="1076325"/>
              <a:ext cx="3076575" cy="27908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359" t="10212"/>
            <a:stretch/>
          </p:blipFill>
          <p:spPr>
            <a:xfrm>
              <a:off x="3019425" y="3848100"/>
              <a:ext cx="3109911" cy="200977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0" y="1638300"/>
            <a:ext cx="1431208" cy="3505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7701386" y="0"/>
            <a:ext cx="143120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Porter Stemming Algorithm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2" y="893109"/>
            <a:ext cx="2926080" cy="1616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2" y="2643484"/>
            <a:ext cx="2926080" cy="2155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436" y="893109"/>
            <a:ext cx="2926080" cy="9511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36" y="1913176"/>
            <a:ext cx="2926080" cy="2010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436" y="3992635"/>
            <a:ext cx="2926080" cy="10841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4" b="30000"/>
          <a:stretch/>
        </p:blipFill>
        <p:spPr>
          <a:xfrm>
            <a:off x="-9525" y="1552575"/>
            <a:ext cx="981320" cy="36004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4" b="30000"/>
          <a:stretch/>
        </p:blipFill>
        <p:spPr>
          <a:xfrm>
            <a:off x="8175136" y="-95250"/>
            <a:ext cx="9813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DA4209-219A-4BB7-9959-24A332CC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46" b="78629"/>
          <a:stretch/>
        </p:blipFill>
        <p:spPr>
          <a:xfrm>
            <a:off x="3677052" y="4445132"/>
            <a:ext cx="2091448" cy="860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8190A-4E59-473A-BF33-01C38E98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29"/>
          <a:stretch/>
        </p:blipFill>
        <p:spPr>
          <a:xfrm>
            <a:off x="5768500" y="3575301"/>
            <a:ext cx="2091448" cy="16086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Bag-of-Words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A unifying data structure used across natural language processing to represent textual information</a:t>
            </a:r>
          </a:p>
          <a:p>
            <a:r>
              <a:rPr lang="en-US" sz="1800" dirty="0"/>
              <a:t>First referred to as a ”bag” in 1954</a:t>
            </a:r>
          </a:p>
          <a:p>
            <a:pPr lvl="1"/>
            <a:r>
              <a:rPr lang="en-US" sz="1600" dirty="0"/>
              <a:t>Z. S. Harris, “Distributional Structure”, Word, vol. 10, issues 2 and 3, pp. 146-162, 1954</a:t>
            </a:r>
          </a:p>
          <a:p>
            <a:r>
              <a:rPr lang="en-US" sz="1800" dirty="0"/>
              <a:t>Consists of…</a:t>
            </a:r>
          </a:p>
          <a:p>
            <a:pPr lvl="1"/>
            <a:r>
              <a:rPr lang="en-US" sz="1600" dirty="0"/>
              <a:t>Vocabulary (list of words)</a:t>
            </a:r>
          </a:p>
          <a:p>
            <a:pPr lvl="1"/>
            <a:r>
              <a:rPr lang="en-US" sz="1600" dirty="0"/>
              <a:t>Frequency list</a:t>
            </a:r>
          </a:p>
          <a:p>
            <a:r>
              <a:rPr lang="en-US" sz="1800" dirty="0"/>
              <a:t>Features…</a:t>
            </a:r>
          </a:p>
          <a:p>
            <a:pPr lvl="1"/>
            <a:r>
              <a:rPr lang="en-US" sz="1600" dirty="0" err="1"/>
              <a:t>Orderless</a:t>
            </a:r>
            <a:endParaRPr lang="en-US" sz="1600" dirty="0"/>
          </a:p>
          <a:p>
            <a:pPr lvl="1"/>
            <a:r>
              <a:rPr lang="en-US" sz="1600" dirty="0"/>
              <a:t>Easy to count, sort, and filter frequencies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BEC3E-45FC-4196-9D16-B72163C91A85}"/>
              </a:ext>
            </a:extLst>
          </p:cNvPr>
          <p:cNvSpPr txBox="1"/>
          <p:nvPr/>
        </p:nvSpPr>
        <p:spPr>
          <a:xfrm>
            <a:off x="5233482" y="3465659"/>
            <a:ext cx="2461098" cy="830997"/>
          </a:xfrm>
          <a:prstGeom prst="rect">
            <a:avLst/>
          </a:prstGeom>
          <a:solidFill>
            <a:schemeClr val="bg2"/>
          </a:solidFill>
          <a:ln w="19050">
            <a:solidFill>
              <a:srgbClr val="003B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B49"/>
                </a:solidFill>
                <a:latin typeface="Orgon Slab Light"/>
              </a:rPr>
              <a:t>“It was the best of times,</a:t>
            </a:r>
            <a:br>
              <a:rPr lang="en-US" sz="1200" dirty="0">
                <a:solidFill>
                  <a:srgbClr val="003B49"/>
                </a:solidFill>
                <a:latin typeface="Orgon Slab Light"/>
              </a:rPr>
            </a:br>
            <a:r>
              <a:rPr lang="en-US" sz="1200" dirty="0">
                <a:solidFill>
                  <a:srgbClr val="003B49"/>
                </a:solidFill>
                <a:latin typeface="Orgon Slab Light"/>
              </a:rPr>
              <a:t>it was the worst of times,</a:t>
            </a:r>
            <a:br>
              <a:rPr lang="en-US" sz="1200" dirty="0">
                <a:solidFill>
                  <a:srgbClr val="003B49"/>
                </a:solidFill>
                <a:latin typeface="Orgon Slab Light"/>
              </a:rPr>
            </a:br>
            <a:r>
              <a:rPr lang="en-US" sz="1200" dirty="0">
                <a:solidFill>
                  <a:srgbClr val="003B49"/>
                </a:solidFill>
                <a:latin typeface="Orgon Slab Light"/>
              </a:rPr>
              <a:t>it was the age of wisdom,</a:t>
            </a:r>
            <a:br>
              <a:rPr lang="en-US" sz="1200" dirty="0">
                <a:solidFill>
                  <a:srgbClr val="003B49"/>
                </a:solidFill>
                <a:latin typeface="Orgon Slab Light"/>
              </a:rPr>
            </a:br>
            <a:r>
              <a:rPr lang="en-US" sz="1200" dirty="0">
                <a:solidFill>
                  <a:srgbClr val="003B49"/>
                </a:solidFill>
                <a:latin typeface="Orgon Slab Light"/>
              </a:rPr>
              <a:t>it was the age of foolishness,”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18D5CB-F1EA-482B-BD96-4CCDD1631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40816"/>
              </p:ext>
            </p:extLst>
          </p:nvPr>
        </p:nvGraphicFramePr>
        <p:xfrm>
          <a:off x="2791839" y="4445132"/>
          <a:ext cx="488328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37">
                  <a:extLst>
                    <a:ext uri="{9D8B030D-6E8A-4147-A177-3AD203B41FA5}">
                      <a16:colId xmlns:a16="http://schemas.microsoft.com/office/drawing/2014/main" val="4114325830"/>
                    </a:ext>
                  </a:extLst>
                </a:gridCol>
                <a:gridCol w="433282">
                  <a:extLst>
                    <a:ext uri="{9D8B030D-6E8A-4147-A177-3AD203B41FA5}">
                      <a16:colId xmlns:a16="http://schemas.microsoft.com/office/drawing/2014/main" val="217486426"/>
                    </a:ext>
                  </a:extLst>
                </a:gridCol>
                <a:gridCol w="402023">
                  <a:extLst>
                    <a:ext uri="{9D8B030D-6E8A-4147-A177-3AD203B41FA5}">
                      <a16:colId xmlns:a16="http://schemas.microsoft.com/office/drawing/2014/main" val="4055526418"/>
                    </a:ext>
                  </a:extLst>
                </a:gridCol>
                <a:gridCol w="437998">
                  <a:extLst>
                    <a:ext uri="{9D8B030D-6E8A-4147-A177-3AD203B41FA5}">
                      <a16:colId xmlns:a16="http://schemas.microsoft.com/office/drawing/2014/main" val="4187224573"/>
                    </a:ext>
                  </a:extLst>
                </a:gridCol>
                <a:gridCol w="321669">
                  <a:extLst>
                    <a:ext uri="{9D8B030D-6E8A-4147-A177-3AD203B41FA5}">
                      <a16:colId xmlns:a16="http://schemas.microsoft.com/office/drawing/2014/main" val="995683215"/>
                    </a:ext>
                  </a:extLst>
                </a:gridCol>
                <a:gridCol w="531623">
                  <a:extLst>
                    <a:ext uri="{9D8B030D-6E8A-4147-A177-3AD203B41FA5}">
                      <a16:colId xmlns:a16="http://schemas.microsoft.com/office/drawing/2014/main" val="859306180"/>
                    </a:ext>
                  </a:extLst>
                </a:gridCol>
                <a:gridCol w="534370">
                  <a:extLst>
                    <a:ext uri="{9D8B030D-6E8A-4147-A177-3AD203B41FA5}">
                      <a16:colId xmlns:a16="http://schemas.microsoft.com/office/drawing/2014/main" val="3493995936"/>
                    </a:ext>
                  </a:extLst>
                </a:gridCol>
                <a:gridCol w="406014">
                  <a:extLst>
                    <a:ext uri="{9D8B030D-6E8A-4147-A177-3AD203B41FA5}">
                      <a16:colId xmlns:a16="http://schemas.microsoft.com/office/drawing/2014/main" val="3261305963"/>
                    </a:ext>
                  </a:extLst>
                </a:gridCol>
                <a:gridCol w="670295">
                  <a:extLst>
                    <a:ext uri="{9D8B030D-6E8A-4147-A177-3AD203B41FA5}">
                      <a16:colId xmlns:a16="http://schemas.microsoft.com/office/drawing/2014/main" val="3341482219"/>
                    </a:ext>
                  </a:extLst>
                </a:gridCol>
                <a:gridCol w="878775">
                  <a:extLst>
                    <a:ext uri="{9D8B030D-6E8A-4147-A177-3AD203B41FA5}">
                      <a16:colId xmlns:a16="http://schemas.microsoft.com/office/drawing/2014/main" val="1854383457"/>
                    </a:ext>
                  </a:extLst>
                </a:gridCol>
              </a:tblGrid>
              <a:tr h="1977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it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was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the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best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of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times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worst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age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wisdom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foolishness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96875"/>
                  </a:ext>
                </a:extLst>
              </a:tr>
              <a:tr h="204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3B49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B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45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>
                <a:latin typeface="Orgon Slab Light" panose="02000503000000020004" pitchFamily="50" charset="0"/>
              </a:rPr>
              <a:t>Preliminary Steps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Stemming Algorithms</a:t>
            </a:r>
          </a:p>
          <a:p>
            <a:pPr lvl="1"/>
            <a:r>
              <a:rPr lang="en-US" sz="1800" dirty="0"/>
              <a:t>Bag of Word Model</a:t>
            </a:r>
          </a:p>
          <a:p>
            <a:r>
              <a:rPr lang="en-US" sz="2000" b="1" dirty="0">
                <a:solidFill>
                  <a:srgbClr val="005F83"/>
                </a:solidFill>
                <a:latin typeface="Orgon Slab" panose="02000503000000020004" pitchFamily="50" charset="0"/>
              </a:rPr>
              <a:t>Term Frequency – Inverse Document Frequency</a:t>
            </a:r>
          </a:p>
          <a:p>
            <a:pPr lvl="1"/>
            <a:r>
              <a:rPr lang="en-US" sz="1800" dirty="0" err="1"/>
              <a:t>Zipf’s</a:t>
            </a:r>
            <a:r>
              <a:rPr lang="en-US" sz="1800" dirty="0"/>
              <a:t> Law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Latent </a:t>
            </a:r>
            <a:r>
              <a:rPr lang="en-US" sz="2000" dirty="0" err="1">
                <a:latin typeface="Orgon Slab Light" panose="02000503000000020004" pitchFamily="50" charset="0"/>
              </a:rPr>
              <a:t>Dirichlet</a:t>
            </a:r>
            <a:r>
              <a:rPr lang="en-US" sz="2000" dirty="0">
                <a:latin typeface="Orgon Slab Light" panose="02000503000000020004" pitchFamily="50" charset="0"/>
              </a:rPr>
              <a:t> Allocation</a:t>
            </a:r>
          </a:p>
          <a:p>
            <a:r>
              <a:rPr lang="en-US" sz="2000" dirty="0"/>
              <a:t>Latent Semantic Analysis</a:t>
            </a:r>
          </a:p>
          <a:p>
            <a:r>
              <a:rPr lang="en-US" sz="2000" dirty="0">
                <a:latin typeface="Orgon Slab Light" panose="02000503000000020004" pitchFamily="50" charset="0"/>
              </a:rPr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5860358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2138</Words>
  <Application>Microsoft Office PowerPoint</Application>
  <PresentationFormat>On-screen Show (16:9)</PresentationFormat>
  <Paragraphs>337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Cambria Math</vt:lpstr>
      <vt:lpstr>Encode Sans Normal Black</vt:lpstr>
      <vt:lpstr>Lucida Grande</vt:lpstr>
      <vt:lpstr>Orgon Slab</vt:lpstr>
      <vt:lpstr>Orgon Slab ExtraLight</vt:lpstr>
      <vt:lpstr>Orgon Slab Light</vt:lpstr>
      <vt:lpstr>Orgon Slab Medium</vt:lpstr>
      <vt:lpstr>Wingdings</vt:lpstr>
      <vt:lpstr>1_Custom Design</vt:lpstr>
      <vt:lpstr>2_Custom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Miller, Stuart (S&amp;T-Student)</cp:lastModifiedBy>
  <cp:revision>125</cp:revision>
  <dcterms:created xsi:type="dcterms:W3CDTF">2014-10-14T00:51:43Z</dcterms:created>
  <dcterms:modified xsi:type="dcterms:W3CDTF">2018-03-18T18:17:21Z</dcterms:modified>
</cp:coreProperties>
</file>