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64" d="100"/>
          <a:sy n="64" d="100"/>
        </p:scale>
        <p:origin x="67" y="8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28.09.2023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introduction-and-goals" TargetMode="External"/><Relationship Id="rId2" Type="http://schemas.openxmlformats.org/officeDocument/2006/relationships/hyperlink" Target="https://docs.arc42.org/section-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iso25000.com/index.php/en/iso-25000-standards/iso-2501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07500"/>
            <a:ext cx="8775319" cy="3001974"/>
          </a:xfrm>
        </p:spPr>
        <p:txBody>
          <a:bodyPr>
            <a:normAutofit lnSpcReduction="10000"/>
          </a:bodyPr>
          <a:lstStyle/>
          <a:p>
            <a:pPr marL="0" indent="0">
              <a:buNone/>
            </a:pPr>
            <a:r>
              <a:rPr lang="en-US" sz="1400" i="1" dirty="0"/>
              <a:t>What is Ride Sharing? </a:t>
            </a:r>
          </a:p>
          <a:p>
            <a:pPr marL="0" indent="0">
              <a:buNone/>
            </a:pPr>
            <a:r>
              <a:rPr lang="en-US" sz="1600" dirty="0"/>
              <a:t>The main purpose of Ride Sharing is</a:t>
            </a:r>
          </a:p>
          <a:p>
            <a:pPr marL="0" indent="0">
              <a:buNone/>
            </a:pPr>
            <a:r>
              <a:rPr lang="en-US" sz="1400" i="1" dirty="0"/>
              <a:t>Main features</a:t>
            </a:r>
          </a:p>
          <a:p>
            <a:r>
              <a:rPr lang="en-US" sz="1600" dirty="0" err="1"/>
              <a:t>Nutzerregistrierung</a:t>
            </a:r>
            <a:r>
              <a:rPr lang="en-US" sz="1600" dirty="0"/>
              <a:t> </a:t>
            </a:r>
          </a:p>
          <a:p>
            <a:r>
              <a:rPr lang="en-US" sz="1600" dirty="0" err="1"/>
              <a:t>Profilbearbeitung</a:t>
            </a:r>
            <a:endParaRPr lang="en-US" sz="1600" dirty="0"/>
          </a:p>
          <a:p>
            <a:r>
              <a:rPr lang="en-US" sz="1600" dirty="0" err="1"/>
              <a:t>Fahrtensuche</a:t>
            </a:r>
            <a:r>
              <a:rPr lang="en-US" sz="1600" dirty="0"/>
              <a:t> und </a:t>
            </a:r>
            <a:r>
              <a:rPr lang="en-US" sz="1600" dirty="0" err="1"/>
              <a:t>Buchung</a:t>
            </a:r>
            <a:endParaRPr lang="en-US" sz="1600" dirty="0"/>
          </a:p>
          <a:p>
            <a:r>
              <a:rPr lang="en-US" sz="1600" dirty="0"/>
              <a:t>Real-Time Tracking von </a:t>
            </a:r>
            <a:r>
              <a:rPr lang="en-US" sz="1600" dirty="0" err="1"/>
              <a:t>Fahrten</a:t>
            </a:r>
            <a:r>
              <a:rPr lang="en-US" sz="1600" dirty="0"/>
              <a:t> und </a:t>
            </a:r>
            <a:r>
              <a:rPr lang="en-US" sz="1600" dirty="0" err="1"/>
              <a:t>Fahrerverifizierung</a:t>
            </a:r>
            <a:r>
              <a:rPr lang="en-US" sz="1600" dirty="0"/>
              <a:t> </a:t>
            </a:r>
          </a:p>
          <a:p>
            <a:r>
              <a:rPr lang="en-US" sz="1600" dirty="0" err="1"/>
              <a:t>Sicherer</a:t>
            </a:r>
            <a:r>
              <a:rPr lang="en-US" sz="1600" dirty="0"/>
              <a:t> </a:t>
            </a:r>
            <a:r>
              <a:rPr lang="en-US" sz="1600" dirty="0" err="1"/>
              <a:t>Zahlungsprozess</a:t>
            </a:r>
            <a:endParaRPr lang="en-US" sz="1600" dirty="0"/>
          </a:p>
          <a:p>
            <a:r>
              <a:rPr lang="en-US" sz="1600" dirty="0" err="1"/>
              <a:t>Auswahl</a:t>
            </a:r>
            <a:r>
              <a:rPr lang="en-US" sz="1600" dirty="0"/>
              <a:t> </a:t>
            </a:r>
            <a:r>
              <a:rPr lang="en-US" sz="1600" dirty="0" err="1"/>
              <a:t>mehrer</a:t>
            </a:r>
            <a:r>
              <a:rPr lang="en-US" sz="1600" dirty="0"/>
              <a:t> </a:t>
            </a:r>
            <a:r>
              <a:rPr lang="en-US" sz="1600" dirty="0" err="1"/>
              <a:t>Zahlungsmöglichkeiten</a:t>
            </a:r>
            <a:endParaRPr lang="en-US" sz="1600" dirty="0"/>
          </a:p>
          <a:p>
            <a:r>
              <a:rPr lang="en-US" sz="1600" dirty="0"/>
              <a:t>Use Feedback für </a:t>
            </a:r>
            <a:r>
              <a:rPr lang="en-US" sz="1600" dirty="0" err="1"/>
              <a:t>Fahrer</a:t>
            </a:r>
            <a:endParaRPr lang="en-US" sz="1600" dirty="0"/>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252002" y="3683292"/>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From the point of view of the end users a system is created or modified to improve support of a business activity and/or improve the quality. Keep these excerpts as short as possible.</a:t>
            </a:r>
          </a:p>
          <a:p>
            <a:pPr marL="0" indent="0">
              <a:buFont typeface="Arial" panose="020B0604020202020204" pitchFamily="34" charset="0"/>
              <a:buNone/>
            </a:pPr>
            <a:r>
              <a:rPr lang="en-US" sz="1200" dirty="0">
                <a:solidFill>
                  <a:schemeClr val="tx2"/>
                </a:solidFill>
              </a:rPr>
              <a:t>Define the main purpose of your software and list the main features.</a:t>
            </a:r>
          </a:p>
          <a:p>
            <a:pPr marL="0" indent="0">
              <a:buNone/>
            </a:pPr>
            <a:r>
              <a:rPr lang="en-US" sz="1200" dirty="0">
                <a:solidFill>
                  <a:schemeClr val="tx2"/>
                </a:solidFill>
              </a:rPr>
              <a:t>Help: </a:t>
            </a:r>
            <a:r>
              <a:rPr lang="en-US" sz="1200" dirty="0">
                <a:solidFill>
                  <a:schemeClr val="tx2"/>
                </a:solidFill>
                <a:hlinkClick r:id="rId2"/>
              </a:rPr>
              <a:t>https://docs.arc42.org/section-1/</a:t>
            </a:r>
            <a:r>
              <a:rPr lang="en-US" sz="1200" dirty="0">
                <a:solidFill>
                  <a:schemeClr val="tx2"/>
                </a:solidFill>
              </a:rPr>
              <a:t> &amp; </a:t>
            </a:r>
            <a:r>
              <a:rPr lang="en-US" sz="1200" dirty="0">
                <a:solidFill>
                  <a:schemeClr val="tx2"/>
                </a:solidFill>
                <a:hlinkClick r:id="rId3"/>
              </a:rPr>
              <a:t>https://biking.michael-simons.eu/docs/index.html#section-introduction-and-goals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2886584"/>
            <a:ext cx="8775319" cy="1770916"/>
          </a:xfrm>
        </p:spPr>
        <p:txBody>
          <a:bodyPr>
            <a:normAutofit/>
          </a:bodyPr>
          <a:lstStyle/>
          <a:p>
            <a:pPr marL="0" indent="0">
              <a:buNone/>
            </a:pPr>
            <a:r>
              <a:rPr lang="en-US" sz="1200" i="1" dirty="0">
                <a:solidFill>
                  <a:schemeClr val="tx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p>
          <a:p>
            <a:pPr marL="0" indent="0">
              <a:buNone/>
            </a:pPr>
            <a:r>
              <a:rPr lang="en-US" sz="1200" dirty="0">
                <a:solidFill>
                  <a:schemeClr val="tx2"/>
                </a:solidFill>
              </a:rPr>
              <a:t>Define five important stakeholders.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3195784829"/>
              </p:ext>
            </p:extLst>
          </p:nvPr>
        </p:nvGraphicFramePr>
        <p:xfrm>
          <a:off x="179999" y="607500"/>
          <a:ext cx="8205347" cy="2885440"/>
        </p:xfrm>
        <a:graphic>
          <a:graphicData uri="http://schemas.openxmlformats.org/drawingml/2006/table">
            <a:tbl>
              <a:tblPr firstRow="1" bandRow="1">
                <a:tableStyleId>{5C22544A-7EE6-4342-B048-85BDC9FD1C3A}</a:tableStyleId>
              </a:tblPr>
              <a:tblGrid>
                <a:gridCol w="2211705">
                  <a:extLst>
                    <a:ext uri="{9D8B030D-6E8A-4147-A177-3AD203B41FA5}">
                      <a16:colId xmlns:a16="http://schemas.microsoft.com/office/drawing/2014/main" val="878654425"/>
                    </a:ext>
                  </a:extLst>
                </a:gridCol>
                <a:gridCol w="5993642">
                  <a:extLst>
                    <a:ext uri="{9D8B030D-6E8A-4147-A177-3AD203B41FA5}">
                      <a16:colId xmlns:a16="http://schemas.microsoft.com/office/drawing/2014/main" val="2853035927"/>
                    </a:ext>
                  </a:extLst>
                </a:gridCol>
              </a:tblGrid>
              <a:tr h="370840">
                <a:tc>
                  <a:txBody>
                    <a:bodyPr/>
                    <a:lstStyle/>
                    <a:p>
                      <a:r>
                        <a:rPr lang="en-US" dirty="0"/>
                        <a:t>Role/Name</a:t>
                      </a:r>
                    </a:p>
                  </a:txBody>
                  <a:tcPr/>
                </a:tc>
                <a:tc>
                  <a:txBody>
                    <a:bodyPr/>
                    <a:lstStyle/>
                    <a:p>
                      <a:r>
                        <a:rPr lang="en-US" dirty="0"/>
                        <a:t>Expectations</a:t>
                      </a:r>
                    </a:p>
                  </a:txBody>
                  <a:tcPr/>
                </a:tc>
                <a:extLst>
                  <a:ext uri="{0D108BD9-81ED-4DB2-BD59-A6C34878D82A}">
                    <a16:rowId xmlns:a16="http://schemas.microsoft.com/office/drawing/2014/main" val="2692723897"/>
                  </a:ext>
                </a:extLst>
              </a:tr>
              <a:tr h="370840">
                <a:tc>
                  <a:txBody>
                    <a:bodyPr/>
                    <a:lstStyle/>
                    <a:p>
                      <a:r>
                        <a:rPr lang="en-US" dirty="0"/>
                        <a:t>Max </a:t>
                      </a:r>
                      <a:r>
                        <a:rPr lang="en-US" dirty="0" err="1"/>
                        <a:t>Mustermann</a:t>
                      </a:r>
                      <a:r>
                        <a:rPr lang="en-US" dirty="0"/>
                        <a:t> (Kunde)</a:t>
                      </a:r>
                    </a:p>
                  </a:txBody>
                  <a:tcPr/>
                </a:tc>
                <a:tc>
                  <a:txBody>
                    <a:bodyPr/>
                    <a:lstStyle/>
                    <a:p>
                      <a:r>
                        <a:rPr lang="en-US" dirty="0" err="1"/>
                        <a:t>Benutzerfreundliche</a:t>
                      </a:r>
                      <a:r>
                        <a:rPr lang="en-US" dirty="0"/>
                        <a:t>, </a:t>
                      </a:r>
                      <a:r>
                        <a:rPr lang="en-US" dirty="0" err="1"/>
                        <a:t>übersichtliche</a:t>
                      </a:r>
                      <a:r>
                        <a:rPr lang="en-US" dirty="0"/>
                        <a:t> App, </a:t>
                      </a:r>
                      <a:r>
                        <a:rPr lang="en-US" dirty="0" err="1"/>
                        <a:t>einwandfrei</a:t>
                      </a:r>
                      <a:r>
                        <a:rPr lang="en-US" dirty="0"/>
                        <a:t> </a:t>
                      </a:r>
                      <a:r>
                        <a:rPr lang="en-US" dirty="0" err="1"/>
                        <a:t>funktionierende</a:t>
                      </a:r>
                      <a:r>
                        <a:rPr lang="en-US" dirty="0"/>
                        <a:t> App und </a:t>
                      </a:r>
                      <a:r>
                        <a:rPr lang="en-US" dirty="0" err="1"/>
                        <a:t>sichere</a:t>
                      </a:r>
                      <a:r>
                        <a:rPr lang="en-US" dirty="0"/>
                        <a:t> </a:t>
                      </a:r>
                      <a:r>
                        <a:rPr lang="en-US" dirty="0" err="1"/>
                        <a:t>Fahrten</a:t>
                      </a:r>
                      <a:r>
                        <a:rPr lang="en-US" dirty="0"/>
                        <a:t>, </a:t>
                      </a:r>
                      <a:r>
                        <a:rPr lang="en-US" dirty="0" err="1"/>
                        <a:t>verschiedene</a:t>
                      </a:r>
                      <a:r>
                        <a:rPr lang="en-US" dirty="0"/>
                        <a:t> </a:t>
                      </a:r>
                      <a:r>
                        <a:rPr lang="en-US" dirty="0" err="1"/>
                        <a:t>Bezahlmöglichkeiten</a:t>
                      </a:r>
                      <a:endParaRPr lang="en-US" dirty="0"/>
                    </a:p>
                  </a:txBody>
                  <a:tcPr/>
                </a:tc>
                <a:extLst>
                  <a:ext uri="{0D108BD9-81ED-4DB2-BD59-A6C34878D82A}">
                    <a16:rowId xmlns:a16="http://schemas.microsoft.com/office/drawing/2014/main" val="1989752836"/>
                  </a:ext>
                </a:extLst>
              </a:tr>
              <a:tr h="370840">
                <a:tc>
                  <a:txBody>
                    <a:bodyPr/>
                    <a:lstStyle/>
                    <a:p>
                      <a:r>
                        <a:rPr lang="en-US" dirty="0" err="1"/>
                        <a:t>Erste</a:t>
                      </a:r>
                      <a:r>
                        <a:rPr lang="en-US" dirty="0"/>
                        <a:t> Bank</a:t>
                      </a:r>
                    </a:p>
                  </a:txBody>
                  <a:tcPr/>
                </a:tc>
                <a:tc>
                  <a:txBody>
                    <a:bodyPr/>
                    <a:lstStyle/>
                    <a:p>
                      <a:r>
                        <a:rPr lang="de-DE" sz="1350" b="0" i="0" kern="1200" dirty="0">
                          <a:solidFill>
                            <a:schemeClr val="dk1"/>
                          </a:solidFill>
                          <a:effectLst/>
                          <a:latin typeface="+mn-lt"/>
                          <a:ea typeface="+mn-ea"/>
                          <a:cs typeface="+mn-cs"/>
                        </a:rPr>
                        <a:t>bieten die erforderlichen finanziellen Dienstleistungen, um Zahlungen von Passagieren zu erfassen</a:t>
                      </a:r>
                      <a:endParaRPr lang="en-US" dirty="0"/>
                    </a:p>
                  </a:txBody>
                  <a:tcPr/>
                </a:tc>
                <a:extLst>
                  <a:ext uri="{0D108BD9-81ED-4DB2-BD59-A6C34878D82A}">
                    <a16:rowId xmlns:a16="http://schemas.microsoft.com/office/drawing/2014/main" val="1183577803"/>
                  </a:ext>
                </a:extLst>
              </a:tr>
              <a:tr h="370840">
                <a:tc>
                  <a:txBody>
                    <a:bodyPr/>
                    <a:lstStyle/>
                    <a:p>
                      <a:r>
                        <a:rPr lang="en-US" dirty="0"/>
                        <a:t>John (Investor)</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de-DE" sz="1350" b="0" i="0" kern="1200" dirty="0">
                          <a:solidFill>
                            <a:schemeClr val="dk1"/>
                          </a:solidFill>
                          <a:effectLst/>
                          <a:latin typeface="+mn-lt"/>
                          <a:ea typeface="+mn-ea"/>
                          <a:cs typeface="+mn-cs"/>
                        </a:rPr>
                        <a:t>erwarten eine Rendite für ihr Investment und haben ein Interesse daran, dass Ihr Unternehmen erfolgreich ist und wächst</a:t>
                      </a:r>
                      <a:endParaRPr lang="en-US" dirty="0"/>
                    </a:p>
                  </a:txBody>
                  <a:tcPr/>
                </a:tc>
                <a:extLst>
                  <a:ext uri="{0D108BD9-81ED-4DB2-BD59-A6C34878D82A}">
                    <a16:rowId xmlns:a16="http://schemas.microsoft.com/office/drawing/2014/main" val="3046435761"/>
                  </a:ext>
                </a:extLst>
              </a:tr>
              <a:tr h="370840">
                <a:tc>
                  <a:txBody>
                    <a:bodyPr/>
                    <a:lstStyle/>
                    <a:p>
                      <a:r>
                        <a:rPr lang="en-US" dirty="0"/>
                        <a:t>Hans Hammer </a:t>
                      </a:r>
                      <a:r>
                        <a:rPr lang="en-US"/>
                        <a:t>(Sponsor)</a:t>
                      </a:r>
                      <a:endParaRPr lang="en-US" dirty="0"/>
                    </a:p>
                  </a:txBody>
                  <a:tcPr/>
                </a:tc>
                <a:tc>
                  <a:txBody>
                    <a:bodyPr/>
                    <a:lstStyle/>
                    <a:p>
                      <a:r>
                        <a:rPr lang="en-US" dirty="0" err="1"/>
                        <a:t>Werbung</a:t>
                      </a:r>
                      <a:r>
                        <a:rPr lang="en-US" dirty="0"/>
                        <a:t> für </a:t>
                      </a:r>
                      <a:r>
                        <a:rPr lang="en-US" dirty="0" err="1"/>
                        <a:t>eigene</a:t>
                      </a:r>
                      <a:r>
                        <a:rPr lang="en-US" dirty="0"/>
                        <a:t> </a:t>
                      </a:r>
                      <a:r>
                        <a:rPr lang="en-US" dirty="0" err="1"/>
                        <a:t>Marke</a:t>
                      </a:r>
                      <a:r>
                        <a:rPr lang="en-US" dirty="0"/>
                        <a:t> </a:t>
                      </a:r>
                      <a:r>
                        <a:rPr lang="en-US" dirty="0">
                          <a:sym typeface="Wingdings" panose="05000000000000000000" pitchFamily="2" charset="2"/>
                        </a:rPr>
                        <a:t> </a:t>
                      </a:r>
                      <a:r>
                        <a:rPr lang="en-US" dirty="0" err="1">
                          <a:sym typeface="Wingdings" panose="05000000000000000000" pitchFamily="2" charset="2"/>
                        </a:rPr>
                        <a:t>Kundenanzahl</a:t>
                      </a:r>
                      <a:r>
                        <a:rPr lang="en-US" dirty="0">
                          <a:sym typeface="Wingdings" panose="05000000000000000000" pitchFamily="2" charset="2"/>
                        </a:rPr>
                        <a:t> </a:t>
                      </a:r>
                      <a:r>
                        <a:rPr lang="en-US" dirty="0" err="1">
                          <a:sym typeface="Wingdings" panose="05000000000000000000" pitchFamily="2" charset="2"/>
                        </a:rPr>
                        <a:t>erhöhen</a:t>
                      </a:r>
                      <a:r>
                        <a:rPr lang="en-US" dirty="0">
                          <a:sym typeface="Wingdings" panose="05000000000000000000" pitchFamily="2" charset="2"/>
                        </a:rPr>
                        <a:t> und </a:t>
                      </a:r>
                      <a:r>
                        <a:rPr lang="en-US" dirty="0" err="1">
                          <a:sym typeface="Wingdings" panose="05000000000000000000" pitchFamily="2" charset="2"/>
                        </a:rPr>
                        <a:t>somit</a:t>
                      </a:r>
                      <a:r>
                        <a:rPr lang="en-US" dirty="0">
                          <a:sym typeface="Wingdings" panose="05000000000000000000" pitchFamily="2" charset="2"/>
                        </a:rPr>
                        <a:t> </a:t>
                      </a:r>
                      <a:r>
                        <a:rPr lang="en-US" dirty="0" err="1">
                          <a:sym typeface="Wingdings" panose="05000000000000000000" pitchFamily="2" charset="2"/>
                        </a:rPr>
                        <a:t>Umsatz</a:t>
                      </a:r>
                      <a:r>
                        <a:rPr lang="en-US" dirty="0">
                          <a:sym typeface="Wingdings" panose="05000000000000000000" pitchFamily="2" charset="2"/>
                        </a:rPr>
                        <a:t>/</a:t>
                      </a:r>
                      <a:r>
                        <a:rPr lang="en-US" dirty="0" err="1">
                          <a:sym typeface="Wingdings" panose="05000000000000000000" pitchFamily="2" charset="2"/>
                        </a:rPr>
                        <a:t>Reichweite</a:t>
                      </a:r>
                      <a:r>
                        <a:rPr lang="en-US" dirty="0">
                          <a:sym typeface="Wingdings" panose="05000000000000000000" pitchFamily="2" charset="2"/>
                        </a:rPr>
                        <a:t> </a:t>
                      </a:r>
                      <a:r>
                        <a:rPr lang="en-US" dirty="0" err="1">
                          <a:sym typeface="Wingdings" panose="05000000000000000000" pitchFamily="2" charset="2"/>
                        </a:rPr>
                        <a:t>erhöhen</a:t>
                      </a:r>
                      <a:endParaRPr lang="en-US" dirty="0"/>
                    </a:p>
                  </a:txBody>
                  <a:tcPr/>
                </a:tc>
                <a:extLst>
                  <a:ext uri="{0D108BD9-81ED-4DB2-BD59-A6C34878D82A}">
                    <a16:rowId xmlns:a16="http://schemas.microsoft.com/office/drawing/2014/main" val="1980858308"/>
                  </a:ext>
                </a:extLst>
              </a:tr>
              <a:tr h="370840">
                <a:tc>
                  <a:txBody>
                    <a:bodyPr/>
                    <a:lstStyle/>
                    <a:p>
                      <a:r>
                        <a:rPr lang="en-US" dirty="0" err="1"/>
                        <a:t>Umweltschutzorganisationen</a:t>
                      </a:r>
                      <a:endParaRPr lang="en-US" dirty="0"/>
                    </a:p>
                  </a:txBody>
                  <a:tcPr/>
                </a:tc>
                <a:tc>
                  <a:txBody>
                    <a:bodyPr/>
                    <a:lstStyle/>
                    <a:p>
                      <a:r>
                        <a:rPr lang="en-US" dirty="0" err="1"/>
                        <a:t>Umweltfreundlicher</a:t>
                      </a:r>
                      <a:r>
                        <a:rPr lang="en-US" dirty="0"/>
                        <a:t> Transport, </a:t>
                      </a:r>
                      <a:r>
                        <a:rPr lang="en-US" dirty="0" err="1"/>
                        <a:t>Reduktion</a:t>
                      </a:r>
                      <a:r>
                        <a:rPr lang="en-US" dirty="0"/>
                        <a:t> der Autos auf den </a:t>
                      </a:r>
                      <a:r>
                        <a:rPr lang="en-US" dirty="0" err="1"/>
                        <a:t>Straßen</a:t>
                      </a:r>
                      <a:endParaRPr lang="en-US" dirty="0"/>
                    </a:p>
                  </a:txBody>
                  <a:tcPr/>
                </a:tc>
                <a:extLst>
                  <a:ext uri="{0D108BD9-81ED-4DB2-BD59-A6C34878D82A}">
                    <a16:rowId xmlns:a16="http://schemas.microsoft.com/office/drawing/2014/main" val="1784380460"/>
                  </a:ext>
                </a:extLst>
              </a:tr>
            </a:tbl>
          </a:graphicData>
        </a:graphic>
      </p:graphicFrame>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80001" y="2144904"/>
            <a:ext cx="8775319" cy="2512596"/>
          </a:xfrm>
        </p:spPr>
        <p:txBody>
          <a:bodyPr>
            <a:normAutofit/>
          </a:bodyPr>
          <a:lstStyle/>
          <a:p>
            <a:pPr marL="0" indent="0">
              <a:buNone/>
            </a:pPr>
            <a:r>
              <a:rPr lang="en-US" sz="1200" i="1" dirty="0">
                <a:solidFill>
                  <a:schemeClr val="tx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p>
          <a:p>
            <a:pPr marL="0" indent="0">
              <a:buNone/>
            </a:pPr>
            <a:r>
              <a:rPr lang="en-US" sz="1200" dirty="0">
                <a:solidFill>
                  <a:schemeClr val="tx2"/>
                </a:solidFill>
              </a:rPr>
              <a:t>Define three quality goals ordered by priority.</a:t>
            </a:r>
          </a:p>
          <a:p>
            <a:pPr marL="0" indent="0">
              <a:buNone/>
            </a:pPr>
            <a:r>
              <a:rPr lang="en-US" sz="1200" dirty="0">
                <a:solidFill>
                  <a:schemeClr val="tx2"/>
                </a:solidFill>
              </a:rPr>
              <a:t>Help: </a:t>
            </a:r>
            <a:r>
              <a:rPr lang="en-US" sz="1200" dirty="0">
                <a:solidFill>
                  <a:schemeClr val="tx2"/>
                </a:solidFill>
                <a:hlinkClick r:id="rId2"/>
              </a:rPr>
              <a:t>https://iso25000.com/index.php/en/iso-25000-standards/iso-25010</a:t>
            </a:r>
            <a:r>
              <a:rPr lang="en-US" sz="1200" dirty="0">
                <a:solidFill>
                  <a:schemeClr val="tx2"/>
                </a:solidFill>
              </a:rPr>
              <a:t> </a:t>
            </a: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3841675201"/>
              </p:ext>
            </p:extLst>
          </p:nvPr>
        </p:nvGraphicFramePr>
        <p:xfrm>
          <a:off x="179999" y="607500"/>
          <a:ext cx="8775318" cy="2908300"/>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370840">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370840">
                <a:tc>
                  <a:txBody>
                    <a:bodyPr/>
                    <a:lstStyle/>
                    <a:p>
                      <a:r>
                        <a:rPr lang="en-US" dirty="0"/>
                        <a:t>1</a:t>
                      </a:r>
                    </a:p>
                  </a:txBody>
                  <a:tcPr/>
                </a:tc>
                <a:tc>
                  <a:txBody>
                    <a:bodyPr/>
                    <a:lstStyle/>
                    <a:p>
                      <a:r>
                        <a:rPr lang="de-AT" sz="1350" b="0" i="0" kern="1200" dirty="0">
                          <a:solidFill>
                            <a:schemeClr val="dk1"/>
                          </a:solidFill>
                          <a:effectLst/>
                          <a:latin typeface="+mn-lt"/>
                          <a:ea typeface="+mn-ea"/>
                          <a:cs typeface="+mn-cs"/>
                        </a:rPr>
                        <a:t>Hoher Sicherheits- und Datenschutzstandard</a:t>
                      </a:r>
                      <a:endParaRPr lang="en-US" dirty="0"/>
                    </a:p>
                  </a:txBody>
                  <a:tcPr/>
                </a:tc>
                <a:tc>
                  <a:txBody>
                    <a:bodyPr/>
                    <a:lstStyle/>
                    <a:p>
                      <a:r>
                        <a:rPr lang="de-DE" sz="1350" b="0" i="0" kern="1200" dirty="0">
                          <a:solidFill>
                            <a:schemeClr val="dk1"/>
                          </a:solidFill>
                          <a:effectLst/>
                          <a:latin typeface="+mn-lt"/>
                          <a:ea typeface="+mn-ea"/>
                          <a:cs typeface="+mn-cs"/>
                        </a:rPr>
                        <a:t>Zur Unterstützung einer großen Anzahl von Benutzern und Fahrten Leistungssteigerung, um schnelle und zuverlässige App-Nutzung sicherzustellen</a:t>
                      </a:r>
                      <a:endParaRPr lang="en-US" dirty="0"/>
                    </a:p>
                  </a:txBody>
                  <a:tcPr/>
                </a:tc>
                <a:extLst>
                  <a:ext uri="{0D108BD9-81ED-4DB2-BD59-A6C34878D82A}">
                    <a16:rowId xmlns:a16="http://schemas.microsoft.com/office/drawing/2014/main" val="1989752836"/>
                  </a:ext>
                </a:extLst>
              </a:tr>
              <a:tr h="370840">
                <a:tc>
                  <a:txBody>
                    <a:bodyPr/>
                    <a:lstStyle/>
                    <a:p>
                      <a:r>
                        <a:rPr lang="en-US" dirty="0"/>
                        <a:t>2</a:t>
                      </a:r>
                    </a:p>
                  </a:txBody>
                  <a:tcPr/>
                </a:tc>
                <a:tc>
                  <a:txBody>
                    <a:bodyPr/>
                    <a:lstStyle/>
                    <a:p>
                      <a:r>
                        <a:rPr lang="de-DE" sz="1350" b="0" i="0" kern="1200" dirty="0">
                          <a:solidFill>
                            <a:schemeClr val="dk1"/>
                          </a:solidFill>
                          <a:effectLst/>
                          <a:latin typeface="+mn-lt"/>
                          <a:ea typeface="+mn-ea"/>
                          <a:cs typeface="+mn-cs"/>
                        </a:rPr>
                        <a:t>Kompatibilität mit einer Vielzahl von Mobilgeräten und Betriebssystemen</a:t>
                      </a:r>
                      <a:endParaRPr lang="en-US" dirty="0"/>
                    </a:p>
                  </a:txBody>
                  <a:tcPr/>
                </a:tc>
                <a:tc>
                  <a:txBody>
                    <a:bodyPr/>
                    <a:lstStyle/>
                    <a:p>
                      <a:r>
                        <a:rPr lang="en-US" dirty="0"/>
                        <a:t>Zur </a:t>
                      </a:r>
                      <a:r>
                        <a:rPr lang="en-US" dirty="0" err="1"/>
                        <a:t>Maximierung</a:t>
                      </a:r>
                      <a:r>
                        <a:rPr lang="en-US" dirty="0"/>
                        <a:t> der </a:t>
                      </a:r>
                      <a:r>
                        <a:rPr lang="en-US" dirty="0" err="1"/>
                        <a:t>Kundenreichweite</a:t>
                      </a:r>
                      <a:endParaRPr lang="en-US" dirty="0"/>
                    </a:p>
                  </a:txBody>
                  <a:tcPr/>
                </a:tc>
                <a:extLst>
                  <a:ext uri="{0D108BD9-81ED-4DB2-BD59-A6C34878D82A}">
                    <a16:rowId xmlns:a16="http://schemas.microsoft.com/office/drawing/2014/main" val="1183577803"/>
                  </a:ext>
                </a:extLst>
              </a:tr>
              <a:tr h="370840">
                <a:tc>
                  <a:txBody>
                    <a:bodyPr/>
                    <a:lstStyle/>
                    <a:p>
                      <a:r>
                        <a:rPr lang="en-US" dirty="0"/>
                        <a:t>3</a:t>
                      </a:r>
                    </a:p>
                  </a:txBody>
                  <a:tcPr/>
                </a:tc>
                <a:tc>
                  <a:txBody>
                    <a:bodyPr/>
                    <a:lstStyle/>
                    <a:p>
                      <a:r>
                        <a:rPr lang="de-DE" sz="1350" b="0" i="0" kern="1200" dirty="0">
                          <a:solidFill>
                            <a:schemeClr val="dk1"/>
                          </a:solidFill>
                          <a:effectLst/>
                          <a:latin typeface="+mn-lt"/>
                          <a:ea typeface="+mn-ea"/>
                          <a:cs typeface="+mn-cs"/>
                        </a:rPr>
                        <a:t>Einhaltung relevanter Vorschriften und rechtlicher Anforderungen</a:t>
                      </a:r>
                      <a:endParaRPr lang="en-US" dirty="0"/>
                    </a:p>
                  </a:txBody>
                  <a:tcPr/>
                </a:tc>
                <a:tc>
                  <a:txBody>
                    <a:bodyPr/>
                    <a:lstStyle/>
                    <a:p>
                      <a:r>
                        <a:rPr lang="en-US" dirty="0"/>
                        <a:t>Um die App </a:t>
                      </a:r>
                      <a:r>
                        <a:rPr lang="en-US" dirty="0" err="1"/>
                        <a:t>veröffentlichen</a:t>
                      </a:r>
                      <a:r>
                        <a:rPr lang="en-US" dirty="0"/>
                        <a:t> </a:t>
                      </a:r>
                      <a:r>
                        <a:rPr lang="en-US" dirty="0" err="1"/>
                        <a:t>zu</a:t>
                      </a:r>
                      <a:r>
                        <a:rPr lang="en-US" dirty="0"/>
                        <a:t> </a:t>
                      </a:r>
                      <a:r>
                        <a:rPr lang="en-US" dirty="0" err="1"/>
                        <a:t>können</a:t>
                      </a:r>
                      <a:r>
                        <a:rPr lang="en-US" dirty="0"/>
                        <a:t>, </a:t>
                      </a:r>
                      <a:r>
                        <a:rPr lang="en-US" dirty="0" err="1"/>
                        <a:t>müssen</a:t>
                      </a:r>
                      <a:r>
                        <a:rPr lang="en-US" dirty="0"/>
                        <a:t> </a:t>
                      </a:r>
                      <a:r>
                        <a:rPr lang="en-US" dirty="0" err="1"/>
                        <a:t>rechtliche</a:t>
                      </a:r>
                      <a:r>
                        <a:rPr lang="en-US" dirty="0"/>
                        <a:t> </a:t>
                      </a:r>
                      <a:r>
                        <a:rPr lang="en-US" dirty="0" err="1"/>
                        <a:t>Anforderungen</a:t>
                      </a:r>
                      <a:r>
                        <a:rPr lang="en-US" dirty="0"/>
                        <a:t> (</a:t>
                      </a:r>
                      <a:r>
                        <a:rPr lang="en-US" dirty="0" err="1"/>
                        <a:t>z.B</a:t>
                      </a:r>
                      <a:r>
                        <a:rPr lang="en-US" dirty="0"/>
                        <a:t> </a:t>
                      </a:r>
                      <a:r>
                        <a:rPr lang="en-US" dirty="0" err="1"/>
                        <a:t>Benutzung</a:t>
                      </a:r>
                      <a:r>
                        <a:rPr lang="en-US" dirty="0"/>
                        <a:t> der </a:t>
                      </a:r>
                      <a:r>
                        <a:rPr lang="en-US" dirty="0" err="1"/>
                        <a:t>Fahrzeuge</a:t>
                      </a:r>
                      <a:r>
                        <a:rPr lang="en-US" dirty="0"/>
                        <a:t> </a:t>
                      </a:r>
                      <a:r>
                        <a:rPr lang="en-US" dirty="0" err="1"/>
                        <a:t>nur</a:t>
                      </a:r>
                      <a:r>
                        <a:rPr lang="en-US" dirty="0"/>
                        <a:t> </a:t>
                      </a:r>
                      <a:r>
                        <a:rPr lang="en-US" dirty="0" err="1"/>
                        <a:t>mit</a:t>
                      </a:r>
                      <a:r>
                        <a:rPr lang="en-US" dirty="0"/>
                        <a:t> </a:t>
                      </a:r>
                      <a:r>
                        <a:rPr lang="en-US" dirty="0" err="1"/>
                        <a:t>Führerschein</a:t>
                      </a:r>
                      <a:r>
                        <a:rPr lang="en-US" dirty="0"/>
                        <a:t>) </a:t>
                      </a:r>
                      <a:r>
                        <a:rPr lang="en-US" dirty="0" err="1"/>
                        <a:t>erfüllt</a:t>
                      </a:r>
                      <a:r>
                        <a:rPr lang="en-US" dirty="0"/>
                        <a:t> </a:t>
                      </a:r>
                      <a:r>
                        <a:rPr lang="en-US" dirty="0" err="1"/>
                        <a:t>werden</a:t>
                      </a:r>
                      <a:r>
                        <a:rPr lang="en-US" dirty="0"/>
                        <a:t>. </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424</Words>
  <Application>Microsoft Office PowerPoint</Application>
  <PresentationFormat>Bildschirmpräsentation (16:9)</PresentationFormat>
  <Paragraphs>53</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Stella Stepic</cp:lastModifiedBy>
  <cp:revision>11</cp:revision>
  <dcterms:created xsi:type="dcterms:W3CDTF">2022-06-08T12:45:54Z</dcterms:created>
  <dcterms:modified xsi:type="dcterms:W3CDTF">2023-09-28T09:09:17Z</dcterms:modified>
</cp:coreProperties>
</file>