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
  </p:notesMasterIdLst>
  <p:handoutMasterIdLst>
    <p:handoutMasterId r:id="rId6"/>
  </p:handoutMasterIdLst>
  <p:sldIdLst>
    <p:sldId id="263" r:id="rId2"/>
    <p:sldId id="264" r:id="rId3"/>
    <p:sldId id="261" r:id="rId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652" autoAdjust="0"/>
  </p:normalViewPr>
  <p:slideViewPr>
    <p:cSldViewPr snapToGrid="0">
      <p:cViewPr varScale="1">
        <p:scale>
          <a:sx n="109" d="100"/>
          <a:sy n="109" d="100"/>
        </p:scale>
        <p:origin x="734" y="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25.10.2023</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biking.michael-simons.eu/docs/index.html#section-concepts" TargetMode="External"/><Relationship Id="rId2" Type="http://schemas.openxmlformats.org/officeDocument/2006/relationships/hyperlink" Target="https://docs.arc42.org/section-8/"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a:bodyPr>
          <a:lstStyle/>
          <a:p>
            <a:r>
              <a:rPr lang="en-US" dirty="0"/>
              <a:t>Crosscutting Concepts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Crosscutting Concepts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sp>
        <p:nvSpPr>
          <p:cNvPr id="3" name="Textplatzhalter 6">
            <a:extLst>
              <a:ext uri="{FF2B5EF4-FFF2-40B4-BE49-F238E27FC236}">
                <a16:creationId xmlns:a16="http://schemas.microsoft.com/office/drawing/2014/main" id="{18892260-1495-91B0-FD4F-64466467289A}"/>
              </a:ext>
            </a:extLst>
          </p:cNvPr>
          <p:cNvSpPr txBox="1">
            <a:spLocks/>
          </p:cNvSpPr>
          <p:nvPr/>
        </p:nvSpPr>
        <p:spPr>
          <a:xfrm>
            <a:off x="180001" y="3254444"/>
            <a:ext cx="8775319" cy="140305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Concepts form the basis for conceptual integrity (consistency, homogeneity) of the architecture. Thus, they are an important contribution to achieve inner qualities of your system. Some of these concepts cannot be assigned to individual building blocks (e.g. security or safety). This is the place in the template that we provided for a cohesive specification of such concepts..</a:t>
            </a:r>
          </a:p>
          <a:p>
            <a:pPr marL="0" indent="0">
              <a:buFont typeface="Arial" panose="020B0604020202020204" pitchFamily="34" charset="0"/>
              <a:buNone/>
            </a:pPr>
            <a:r>
              <a:rPr lang="en-US" sz="1200" dirty="0">
                <a:solidFill>
                  <a:schemeClr val="tx2"/>
                </a:solidFill>
              </a:rPr>
              <a:t>Define three crosscutting concepts. You can change the actual concepts if you want to.</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https://docs.arc42.org/section-8/</a:t>
            </a:r>
            <a:r>
              <a:rPr lang="en-US" sz="1200" dirty="0">
                <a:solidFill>
                  <a:schemeClr val="tx2"/>
                </a:solidFill>
              </a:rPr>
              <a:t> &amp; </a:t>
            </a:r>
            <a:r>
              <a:rPr lang="en-US" sz="1200" dirty="0">
                <a:solidFill>
                  <a:schemeClr val="tx2"/>
                </a:solidFill>
                <a:hlinkClick r:id="rId3"/>
              </a:rPr>
              <a:t>https://biking.michael-simons.eu/docs/index.html#section-concepts</a:t>
            </a:r>
            <a:r>
              <a:rPr lang="en-US" sz="1200" dirty="0">
                <a:solidFill>
                  <a:schemeClr val="tx2"/>
                </a:solidFill>
              </a:rPr>
              <a:t> </a:t>
            </a:r>
          </a:p>
        </p:txBody>
      </p:sp>
      <p:sp>
        <p:nvSpPr>
          <p:cNvPr id="7" name="Textplatzhalter 6">
            <a:extLst>
              <a:ext uri="{FF2B5EF4-FFF2-40B4-BE49-F238E27FC236}">
                <a16:creationId xmlns:a16="http://schemas.microsoft.com/office/drawing/2014/main" id="{DDD6C5CE-1AB1-4568-8C80-C8B813C4932E}"/>
              </a:ext>
            </a:extLst>
          </p:cNvPr>
          <p:cNvSpPr>
            <a:spLocks noGrp="1"/>
          </p:cNvSpPr>
          <p:nvPr>
            <p:ph type="body" sz="quarter" idx="14"/>
          </p:nvPr>
        </p:nvSpPr>
        <p:spPr>
          <a:xfrm>
            <a:off x="180001" y="607500"/>
            <a:ext cx="8775319" cy="2592900"/>
          </a:xfrm>
        </p:spPr>
        <p:txBody>
          <a:bodyPr>
            <a:normAutofit/>
          </a:bodyPr>
          <a:lstStyle/>
          <a:p>
            <a:r>
              <a:rPr lang="en-US" sz="1600" dirty="0"/>
              <a:t>User Experience – User Interface </a:t>
            </a:r>
            <a:r>
              <a:rPr lang="en-US" sz="1600" dirty="0" err="1"/>
              <a:t>soll</a:t>
            </a:r>
            <a:r>
              <a:rPr lang="en-US" sz="1600" dirty="0"/>
              <a:t> </a:t>
            </a:r>
            <a:r>
              <a:rPr lang="en-US" sz="1600" dirty="0" err="1"/>
              <a:t>benutzerfreundlich</a:t>
            </a:r>
            <a:r>
              <a:rPr lang="en-US" sz="1600" dirty="0"/>
              <a:t> sein &amp; User </a:t>
            </a:r>
            <a:r>
              <a:rPr lang="en-US" sz="1600" dirty="0" err="1"/>
              <a:t>sollen</a:t>
            </a:r>
            <a:r>
              <a:rPr lang="en-US" sz="1600" dirty="0"/>
              <a:t> </a:t>
            </a:r>
            <a:r>
              <a:rPr lang="en-US" sz="1600" dirty="0" err="1"/>
              <a:t>sich</a:t>
            </a:r>
            <a:r>
              <a:rPr lang="en-US" sz="1600" dirty="0"/>
              <a:t> </a:t>
            </a:r>
            <a:r>
              <a:rPr lang="en-US" sz="1600" dirty="0" err="1"/>
              <a:t>anmelden</a:t>
            </a:r>
            <a:r>
              <a:rPr lang="en-US" sz="1600" dirty="0"/>
              <a:t> und </a:t>
            </a:r>
            <a:r>
              <a:rPr lang="en-US" sz="1600" dirty="0" err="1"/>
              <a:t>identífizieren</a:t>
            </a:r>
            <a:r>
              <a:rPr lang="en-US" sz="1600" dirty="0"/>
              <a:t>, um die </a:t>
            </a:r>
            <a:r>
              <a:rPr lang="en-US" sz="1600" dirty="0" err="1"/>
              <a:t>Dienste</a:t>
            </a:r>
            <a:r>
              <a:rPr lang="en-US" sz="1600" dirty="0"/>
              <a:t> </a:t>
            </a:r>
            <a:r>
              <a:rPr lang="en-US" sz="1600" dirty="0" err="1"/>
              <a:t>unserer</a:t>
            </a:r>
            <a:r>
              <a:rPr lang="en-US" sz="1600" dirty="0"/>
              <a:t> App </a:t>
            </a:r>
            <a:r>
              <a:rPr lang="en-US" sz="1600" dirty="0" err="1"/>
              <a:t>nutzen</a:t>
            </a:r>
            <a:r>
              <a:rPr lang="en-US" sz="1600" dirty="0"/>
              <a:t> </a:t>
            </a:r>
            <a:r>
              <a:rPr lang="en-US" sz="1600" dirty="0" err="1"/>
              <a:t>zu</a:t>
            </a:r>
            <a:r>
              <a:rPr lang="en-US" sz="1600" dirty="0"/>
              <a:t> </a:t>
            </a:r>
            <a:r>
              <a:rPr lang="en-US" sz="1600" dirty="0" err="1"/>
              <a:t>können</a:t>
            </a:r>
            <a:r>
              <a:rPr lang="en-US" sz="1600" dirty="0"/>
              <a:t>.</a:t>
            </a:r>
          </a:p>
          <a:p>
            <a:r>
              <a:rPr lang="en-US" sz="1600" dirty="0"/>
              <a:t>Security and Safety – </a:t>
            </a:r>
            <a:r>
              <a:rPr lang="en-US" sz="1600" dirty="0" err="1"/>
              <a:t>Sicherstellung</a:t>
            </a:r>
            <a:r>
              <a:rPr lang="en-US" sz="1600" dirty="0"/>
              <a:t> der </a:t>
            </a:r>
            <a:r>
              <a:rPr lang="en-US" sz="1600" dirty="0" err="1"/>
              <a:t>Daten</a:t>
            </a:r>
            <a:r>
              <a:rPr lang="en-US" sz="1600" dirty="0"/>
              <a:t> </a:t>
            </a:r>
            <a:r>
              <a:rPr lang="en-US" sz="1600" dirty="0" err="1"/>
              <a:t>unserer</a:t>
            </a:r>
            <a:r>
              <a:rPr lang="en-US" sz="1600" dirty="0"/>
              <a:t> User und </a:t>
            </a:r>
            <a:r>
              <a:rPr lang="en-US" sz="1600" dirty="0" err="1"/>
              <a:t>Anbietung</a:t>
            </a:r>
            <a:r>
              <a:rPr lang="en-US" sz="1600" dirty="0"/>
              <a:t> </a:t>
            </a:r>
            <a:r>
              <a:rPr lang="en-US" sz="1600" dirty="0" err="1"/>
              <a:t>sicherer</a:t>
            </a:r>
            <a:r>
              <a:rPr lang="en-US" sz="1600" dirty="0"/>
              <a:t> </a:t>
            </a:r>
            <a:r>
              <a:rPr lang="en-US" sz="1600" dirty="0" err="1"/>
              <a:t>Zahlungsmöglichkeiten</a:t>
            </a:r>
            <a:endParaRPr lang="en-US" sz="1600" dirty="0"/>
          </a:p>
          <a:p>
            <a:r>
              <a:rPr lang="en-US" sz="1600" dirty="0" err="1"/>
              <a:t>Fahrzeugverwaltung</a:t>
            </a:r>
            <a:r>
              <a:rPr lang="en-US" sz="1600" dirty="0"/>
              <a:t> – </a:t>
            </a:r>
            <a:r>
              <a:rPr lang="en-US" sz="1600" dirty="0" err="1"/>
              <a:t>Fahrzeugreservierung</a:t>
            </a:r>
            <a:r>
              <a:rPr lang="en-US" sz="1600" dirty="0"/>
              <a:t> und </a:t>
            </a:r>
            <a:r>
              <a:rPr lang="en-US" sz="1600" dirty="0" err="1"/>
              <a:t>Standortverfolgung</a:t>
            </a:r>
            <a:r>
              <a:rPr lang="en-US" sz="1600" dirty="0"/>
              <a:t> der </a:t>
            </a:r>
            <a:r>
              <a:rPr lang="en-US" sz="1600" dirty="0" err="1"/>
              <a:t>Fahrzeuge</a:t>
            </a:r>
            <a:endParaRPr lang="en-US" sz="1600" dirty="0"/>
          </a:p>
        </p:txBody>
      </p:sp>
    </p:spTree>
    <p:extLst>
      <p:ext uri="{BB962C8B-B14F-4D97-AF65-F5344CB8AC3E}">
        <p14:creationId xmlns:p14="http://schemas.microsoft.com/office/powerpoint/2010/main" val="320856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Decisions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graphicFrame>
        <p:nvGraphicFramePr>
          <p:cNvPr id="2" name="Table 1">
            <a:extLst>
              <a:ext uri="{FF2B5EF4-FFF2-40B4-BE49-F238E27FC236}">
                <a16:creationId xmlns:a16="http://schemas.microsoft.com/office/drawing/2014/main" id="{CE05875D-37B9-12DD-6339-6D4ABE759F1E}"/>
              </a:ext>
            </a:extLst>
          </p:cNvPr>
          <p:cNvGraphicFramePr>
            <a:graphicFrameLocks noGrp="1"/>
          </p:cNvGraphicFramePr>
          <p:nvPr>
            <p:extLst>
              <p:ext uri="{D42A27DB-BD31-4B8C-83A1-F6EECF244321}">
                <p14:modId xmlns:p14="http://schemas.microsoft.com/office/powerpoint/2010/main" val="1209518902"/>
              </p:ext>
            </p:extLst>
          </p:nvPr>
        </p:nvGraphicFramePr>
        <p:xfrm>
          <a:off x="179999" y="607500"/>
          <a:ext cx="8775318" cy="3937000"/>
        </p:xfrm>
        <a:graphic>
          <a:graphicData uri="http://schemas.openxmlformats.org/drawingml/2006/table">
            <a:tbl>
              <a:tblPr firstRow="1" bandRow="1">
                <a:tableStyleId>{5C22544A-7EE6-4342-B048-85BDC9FD1C3A}</a:tableStyleId>
              </a:tblPr>
              <a:tblGrid>
                <a:gridCol w="2925106">
                  <a:extLst>
                    <a:ext uri="{9D8B030D-6E8A-4147-A177-3AD203B41FA5}">
                      <a16:colId xmlns:a16="http://schemas.microsoft.com/office/drawing/2014/main" val="878654425"/>
                    </a:ext>
                  </a:extLst>
                </a:gridCol>
                <a:gridCol w="2925106">
                  <a:extLst>
                    <a:ext uri="{9D8B030D-6E8A-4147-A177-3AD203B41FA5}">
                      <a16:colId xmlns:a16="http://schemas.microsoft.com/office/drawing/2014/main" val="2853035927"/>
                    </a:ext>
                  </a:extLst>
                </a:gridCol>
                <a:gridCol w="2925106">
                  <a:extLst>
                    <a:ext uri="{9D8B030D-6E8A-4147-A177-3AD203B41FA5}">
                      <a16:colId xmlns:a16="http://schemas.microsoft.com/office/drawing/2014/main" val="1168178057"/>
                    </a:ext>
                  </a:extLst>
                </a:gridCol>
              </a:tblGrid>
              <a:tr h="370840">
                <a:tc>
                  <a:txBody>
                    <a:bodyPr/>
                    <a:lstStyle/>
                    <a:p>
                      <a:r>
                        <a:rPr lang="en-US" dirty="0"/>
                        <a:t>Context</a:t>
                      </a:r>
                    </a:p>
                  </a:txBody>
                  <a:tcPr/>
                </a:tc>
                <a:tc>
                  <a:txBody>
                    <a:bodyPr/>
                    <a:lstStyle/>
                    <a:p>
                      <a:r>
                        <a:rPr lang="en-US" dirty="0"/>
                        <a:t>Decision</a:t>
                      </a:r>
                    </a:p>
                  </a:txBody>
                  <a:tcPr/>
                </a:tc>
                <a:tc>
                  <a:txBody>
                    <a:bodyPr/>
                    <a:lstStyle/>
                    <a:p>
                      <a:r>
                        <a:rPr lang="en-US" dirty="0"/>
                        <a:t>Consequences</a:t>
                      </a:r>
                    </a:p>
                  </a:txBody>
                  <a:tcPr/>
                </a:tc>
                <a:extLst>
                  <a:ext uri="{0D108BD9-81ED-4DB2-BD59-A6C34878D82A}">
                    <a16:rowId xmlns:a16="http://schemas.microsoft.com/office/drawing/2014/main" val="2692723897"/>
                  </a:ext>
                </a:extLst>
              </a:tr>
              <a:tr h="370840">
                <a:tc>
                  <a:txBody>
                    <a:bodyPr/>
                    <a:lstStyle/>
                    <a:p>
                      <a:r>
                        <a:rPr lang="en-US" dirty="0"/>
                        <a:t>The company aims to provide efficient, reliable, and scalable ride-sharing services. </a:t>
                      </a:r>
                    </a:p>
                  </a:txBody>
                  <a:tcPr/>
                </a:tc>
                <a:tc>
                  <a:txBody>
                    <a:bodyPr/>
                    <a:lstStyle/>
                    <a:p>
                      <a:r>
                        <a:rPr lang="en-US" dirty="0"/>
                        <a:t>We will adopt a microservice architecture (so the app will be broken down into more manageable services for  more scalability, fault isolation)</a:t>
                      </a:r>
                    </a:p>
                  </a:txBody>
                  <a:tcPr/>
                </a:tc>
                <a:tc>
                  <a:txBody>
                    <a:bodyPr/>
                    <a:lstStyle/>
                    <a:p>
                      <a:r>
                        <a:rPr lang="en-US" dirty="0"/>
                        <a:t>(independently scale and maintain various components of the app such as user management, ride matching, payment processing…)  </a:t>
                      </a:r>
                    </a:p>
                  </a:txBody>
                  <a:tcPr/>
                </a:tc>
                <a:extLst>
                  <a:ext uri="{0D108BD9-81ED-4DB2-BD59-A6C34878D82A}">
                    <a16:rowId xmlns:a16="http://schemas.microsoft.com/office/drawing/2014/main" val="1989752836"/>
                  </a:ext>
                </a:extLst>
              </a:tr>
              <a:tr h="370840">
                <a:tc>
                  <a:txBody>
                    <a:bodyPr/>
                    <a:lstStyle/>
                    <a:p>
                      <a:r>
                        <a:rPr lang="en-US" dirty="0"/>
                        <a:t> As the company expands its services and user base, the need for a centralized point for managing API requests becomes crucial</a:t>
                      </a:r>
                    </a:p>
                  </a:txBody>
                  <a:tcPr/>
                </a:tc>
                <a:tc>
                  <a:txBody>
                    <a:bodyPr/>
                    <a:lstStyle/>
                    <a:p>
                      <a:r>
                        <a:rPr lang="en-US" dirty="0"/>
                        <a:t>We will implement an API Gateway for managing external and internal API requests</a:t>
                      </a:r>
                    </a:p>
                  </a:txBody>
                  <a:tcPr/>
                </a:tc>
                <a:tc>
                  <a:txBody>
                    <a:bodyPr/>
                    <a:lstStyle/>
                    <a:p>
                      <a:r>
                        <a:rPr lang="en-US" dirty="0"/>
                        <a:t>The API Gateway will provide a single entry point for external clients and ensure security, rate limiting, and request routing. A service mesh will help manage communication between microservices</a:t>
                      </a:r>
                    </a:p>
                  </a:txBody>
                  <a:tcPr/>
                </a:tc>
                <a:extLst>
                  <a:ext uri="{0D108BD9-81ED-4DB2-BD59-A6C34878D82A}">
                    <a16:rowId xmlns:a16="http://schemas.microsoft.com/office/drawing/2014/main" val="1183577803"/>
                  </a:ext>
                </a:extLst>
              </a:tr>
              <a:tr h="370840">
                <a:tc>
                  <a:txBody>
                    <a:bodyPr/>
                    <a:lstStyle/>
                    <a:p>
                      <a:r>
                        <a:rPr lang="en-US" dirty="0"/>
                        <a:t>To punctually </a:t>
                      </a:r>
                      <a:r>
                        <a:rPr lang="en-US" b="0" u="none" dirty="0"/>
                        <a:t>match</a:t>
                      </a:r>
                      <a:r>
                        <a:rPr lang="en-US" dirty="0"/>
                        <a:t> the user’s needs, the app needs to be in line with the present customers expectations</a:t>
                      </a:r>
                    </a:p>
                  </a:txBody>
                  <a:tcPr/>
                </a:tc>
                <a:tc>
                  <a:txBody>
                    <a:bodyPr/>
                    <a:lstStyle/>
                    <a:p>
                      <a:r>
                        <a:rPr lang="en-US" dirty="0"/>
                        <a:t>We will employ real-time data processing and analytics (to enhance ride matching, optimize driver dispatch, and improve user experience.)</a:t>
                      </a:r>
                    </a:p>
                  </a:txBody>
                  <a:tcPr/>
                </a:tc>
                <a:tc>
                  <a:txBody>
                    <a:bodyPr/>
                    <a:lstStyle/>
                    <a:p>
                      <a:r>
                        <a:rPr lang="en-US" dirty="0"/>
                        <a:t>This will allow us to process and analyze data as it arrives, enabling dynamic pricing, route optimization, and better matching of riders and drivers. </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1881509882"/>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372</Words>
  <Application>Microsoft Office PowerPoint</Application>
  <PresentationFormat>Bildschirmpräsentation (16:9)</PresentationFormat>
  <Paragraphs>26</Paragraphs>
  <Slides>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vt:i4>
      </vt:variant>
    </vt:vector>
  </HeadingPairs>
  <TitlesOfParts>
    <vt:vector size="7" baseType="lpstr">
      <vt:lpstr>Arial</vt:lpstr>
      <vt:lpstr>Calibri</vt:lpstr>
      <vt:lpstr>Symbol</vt:lpstr>
      <vt:lpstr>Office</vt:lpstr>
      <vt:lpstr>Crosscutting Concepts</vt:lpstr>
      <vt:lpstr>Crosscutting Concepts</vt:lpstr>
      <vt:lpstr>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Stella Stepic</cp:lastModifiedBy>
  <cp:revision>8</cp:revision>
  <dcterms:created xsi:type="dcterms:W3CDTF">2022-06-08T12:45:54Z</dcterms:created>
  <dcterms:modified xsi:type="dcterms:W3CDTF">2023-11-08T10:25:08Z</dcterms:modified>
</cp:coreProperties>
</file>