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80" r:id="rId3"/>
    <p:sldId id="265" r:id="rId4"/>
    <p:sldId id="399" r:id="rId5"/>
    <p:sldId id="434" r:id="rId6"/>
    <p:sldId id="435" r:id="rId7"/>
    <p:sldId id="436" r:id="rId8"/>
    <p:sldId id="437" r:id="rId9"/>
    <p:sldId id="438" r:id="rId10"/>
    <p:sldId id="400" r:id="rId11"/>
    <p:sldId id="405" r:id="rId12"/>
    <p:sldId id="407" r:id="rId13"/>
    <p:sldId id="406" r:id="rId14"/>
    <p:sldId id="408" r:id="rId15"/>
    <p:sldId id="411" r:id="rId16"/>
    <p:sldId id="412" r:id="rId17"/>
    <p:sldId id="413" r:id="rId18"/>
    <p:sldId id="416" r:id="rId19"/>
    <p:sldId id="417" r:id="rId20"/>
    <p:sldId id="418" r:id="rId21"/>
    <p:sldId id="419" r:id="rId22"/>
    <p:sldId id="420" r:id="rId23"/>
    <p:sldId id="410" r:id="rId24"/>
    <p:sldId id="423" r:id="rId25"/>
    <p:sldId id="414" r:id="rId26"/>
    <p:sldId id="424" r:id="rId27"/>
    <p:sldId id="425" r:id="rId28"/>
    <p:sldId id="426" r:id="rId29"/>
    <p:sldId id="427" r:id="rId30"/>
    <p:sldId id="439" r:id="rId31"/>
    <p:sldId id="440" r:id="rId32"/>
    <p:sldId id="441" r:id="rId33"/>
    <p:sldId id="428" r:id="rId34"/>
    <p:sldId id="442" r:id="rId35"/>
    <p:sldId id="415" r:id="rId36"/>
    <p:sldId id="443" r:id="rId37"/>
    <p:sldId id="445" r:id="rId38"/>
    <p:sldId id="444" r:id="rId39"/>
    <p:sldId id="446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454" r:id="rId48"/>
    <p:sldId id="429" r:id="rId49"/>
    <p:sldId id="430" r:id="rId50"/>
    <p:sldId id="431" r:id="rId51"/>
    <p:sldId id="432" r:id="rId52"/>
    <p:sldId id="433" r:id="rId53"/>
    <p:sldId id="355" r:id="rId54"/>
  </p:sldIdLst>
  <p:sldSz cx="1188085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0099"/>
    <a:srgbClr val="F816CD"/>
    <a:srgbClr val="FF5050"/>
    <a:srgbClr val="A0BBDC"/>
    <a:srgbClr val="FF0000"/>
    <a:srgbClr val="CC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993" autoAdjust="0"/>
  </p:normalViewPr>
  <p:slideViewPr>
    <p:cSldViewPr>
      <p:cViewPr varScale="1">
        <p:scale>
          <a:sx n="83" d="100"/>
          <a:sy n="83" d="100"/>
        </p:scale>
        <p:origin x="696" y="72"/>
      </p:cViewPr>
      <p:guideLst>
        <p:guide orient="horz" pos="2160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44B6E8-BFD6-45F1-A39E-C4625023E7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73638-34CA-4C11-85BC-25A8F48388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686509-2138-4A0E-9C53-7CE72131E5CF}" type="datetimeFigureOut">
              <a:rPr lang="en-US"/>
              <a:pPr>
                <a:defRPr/>
              </a:pPr>
              <a:t>09-Jul-18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92D53-0E89-49E8-A45D-529A2BC229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543F6-6FA0-4729-B852-2E165181F4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9C748F6-65E1-47D5-AE67-CCADCDA98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4EFBBE-B310-499A-A882-3EBA7F85EF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1CE31-AB23-44F2-B7FA-B4E7AA6C1AF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E9C49C6-B2D0-49B4-8073-5982328428C2}" type="datetimeFigureOut">
              <a:rPr lang="en-US"/>
              <a:pPr>
                <a:defRPr/>
              </a:pPr>
              <a:t>09-Jul-18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7710A52-7A2C-4F69-9214-B47E755750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9607C18-9762-4CB1-A37C-6BE633B4C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F7A83-BC76-4CA1-98F7-A17E7C49C0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FB7DE-6F04-48EE-83DF-6F424793D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2C3BB05-8F2C-4EAC-AC18-17AEF984B5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BA9A07B7-A942-45C0-997A-DC4B819DA7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796BF1B9-E9A0-4F2C-BB90-B2F844697A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6B89BE7A-968B-4BBA-BC14-8A06CC1B5B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46247C-ACA9-47E0-A247-395399D4B1B6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77F6C3D6-982C-41E3-8BF1-82AD321197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82D6D3D2-C4FD-4092-A54B-5F8612CF7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A7EB1B6F-A5FC-49A6-88BE-7A7F277CD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DE9BA0E-35EF-41E6-AA75-959E2B562AD7}" type="slidenum">
              <a:rPr lang="en-US" altLang="en-US" smtClean="0">
                <a:latin typeface="Calibri" panose="020F0502020204030204" pitchFamily="34" charset="0"/>
              </a:rPr>
              <a:pPr/>
              <a:t>5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667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77F6C3D6-982C-41E3-8BF1-82AD321197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82D6D3D2-C4FD-4092-A54B-5F8612CF7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A7EB1B6F-A5FC-49A6-88BE-7A7F277CD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DE9BA0E-35EF-41E6-AA75-959E2B562AD7}" type="slidenum">
              <a:rPr lang="en-US" altLang="en-US" smtClean="0">
                <a:latin typeface="Calibri" panose="020F0502020204030204" pitchFamily="34" charset="0"/>
              </a:rPr>
              <a:pPr/>
              <a:t>10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2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77F6C3D6-982C-41E3-8BF1-82AD321197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82D6D3D2-C4FD-4092-A54B-5F8612CF7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A7EB1B6F-A5FC-49A6-88BE-7A7F277CD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DE9BA0E-35EF-41E6-AA75-959E2B562AD7}" type="slidenum">
              <a:rPr lang="en-US" altLang="en-US" smtClean="0">
                <a:latin typeface="Calibri" panose="020F0502020204030204" pitchFamily="34" charset="0"/>
              </a:rPr>
              <a:pPr/>
              <a:t>25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27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77F6C3D6-982C-41E3-8BF1-82AD321197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82D6D3D2-C4FD-4092-A54B-5F8612CF7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A7EB1B6F-A5FC-49A6-88BE-7A7F277CD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DE9BA0E-35EF-41E6-AA75-959E2B562AD7}" type="slidenum">
              <a:rPr lang="en-US" altLang="en-US" smtClean="0">
                <a:latin typeface="Calibri" panose="020F0502020204030204" pitchFamily="34" charset="0"/>
              </a:rPr>
              <a:pPr/>
              <a:t>35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5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Logo Astra ASIAN GAMES.jpg">
            <a:extLst>
              <a:ext uri="{FF2B5EF4-FFF2-40B4-BE49-F238E27FC236}">
                <a16:creationId xmlns:a16="http://schemas.microsoft.com/office/drawing/2014/main" id="{1E89BBD3-47F0-4B87-A382-64950D9BB1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42875"/>
            <a:ext cx="217805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logosatu.png">
            <a:extLst>
              <a:ext uri="{FF2B5EF4-FFF2-40B4-BE49-F238E27FC236}">
                <a16:creationId xmlns:a16="http://schemas.microsoft.com/office/drawing/2014/main" id="{69C6D242-A828-4462-A5F7-F9A340AF5A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238" y="285750"/>
            <a:ext cx="12827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FECC1E-CE87-4648-ACEF-64B0952996CD}"/>
              </a:ext>
            </a:extLst>
          </p:cNvPr>
          <p:cNvSpPr/>
          <p:nvPr userDrawn="1"/>
        </p:nvSpPr>
        <p:spPr bwMode="auto">
          <a:xfrm>
            <a:off x="669925" y="4098925"/>
            <a:ext cx="1071563" cy="1143000"/>
          </a:xfrm>
          <a:prstGeom prst="rect">
            <a:avLst/>
          </a:prstGeom>
          <a:solidFill>
            <a:srgbClr val="FBC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82F67-9D1C-4E6C-B37C-8BA106AC8F60}"/>
              </a:ext>
            </a:extLst>
          </p:cNvPr>
          <p:cNvSpPr/>
          <p:nvPr userDrawn="1"/>
        </p:nvSpPr>
        <p:spPr bwMode="auto">
          <a:xfrm>
            <a:off x="1884363" y="4240213"/>
            <a:ext cx="6427787" cy="114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A9FB6-2718-4DD2-9AD5-377235CD5B1E}"/>
              </a:ext>
            </a:extLst>
          </p:cNvPr>
          <p:cNvSpPr/>
          <p:nvPr userDrawn="1"/>
        </p:nvSpPr>
        <p:spPr bwMode="auto">
          <a:xfrm>
            <a:off x="8455025" y="2382838"/>
            <a:ext cx="2143125" cy="2000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DC2280-628F-48C3-9C2C-030F30AB7AB4}"/>
              </a:ext>
            </a:extLst>
          </p:cNvPr>
          <p:cNvSpPr/>
          <p:nvPr userDrawn="1"/>
        </p:nvSpPr>
        <p:spPr bwMode="auto">
          <a:xfrm>
            <a:off x="1312863" y="1954213"/>
            <a:ext cx="2143125" cy="2000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ular Callout 12">
            <a:extLst>
              <a:ext uri="{FF2B5EF4-FFF2-40B4-BE49-F238E27FC236}">
                <a16:creationId xmlns:a16="http://schemas.microsoft.com/office/drawing/2014/main" id="{E4D4CC78-1967-4089-AFD3-3323C9F9A29A}"/>
              </a:ext>
            </a:extLst>
          </p:cNvPr>
          <p:cNvSpPr/>
          <p:nvPr userDrawn="1"/>
        </p:nvSpPr>
        <p:spPr bwMode="auto">
          <a:xfrm>
            <a:off x="3598863" y="1381125"/>
            <a:ext cx="4713287" cy="3287713"/>
          </a:xfrm>
          <a:prstGeom prst="wedgeRoundRectCallout">
            <a:avLst>
              <a:gd name="adj1" fmla="val -29560"/>
              <a:gd name="adj2" fmla="val 70384"/>
              <a:gd name="adj3" fmla="val 16667"/>
            </a:avLst>
          </a:prstGeom>
          <a:solidFill>
            <a:schemeClr val="bg1"/>
          </a:solidFill>
          <a:ln w="57150">
            <a:solidFill>
              <a:srgbClr val="335A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1C377198-371F-456E-975F-FBCBCC39D7C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11613" y="2149475"/>
            <a:ext cx="38877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200" b="1">
                <a:solidFill>
                  <a:schemeClr val="bg1"/>
                </a:solidFill>
                <a:latin typeface="Arial monospaced for SAP" pitchFamily="49" charset="0"/>
              </a:rPr>
              <a:t>CUSTOMER REJECT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67124-EE3C-470C-9FC3-D3EE93A5171F}"/>
              </a:ext>
            </a:extLst>
          </p:cNvPr>
          <p:cNvSpPr txBox="1"/>
          <p:nvPr userDrawn="1"/>
        </p:nvSpPr>
        <p:spPr bwMode="auto">
          <a:xfrm>
            <a:off x="4568825" y="2619375"/>
            <a:ext cx="27733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600" dirty="0">
                <a:solidFill>
                  <a:schemeClr val="bg1"/>
                </a:solidFill>
                <a:latin typeface="Arial monospaced for SAP" pitchFamily="49" charset="0"/>
              </a:rPr>
              <a:t>ANALYSIS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05A131-80F1-40FD-89EB-F04FE2B74CF6}"/>
              </a:ext>
            </a:extLst>
          </p:cNvPr>
          <p:cNvCxnSpPr/>
          <p:nvPr userDrawn="1"/>
        </p:nvCxnSpPr>
        <p:spPr bwMode="auto">
          <a:xfrm>
            <a:off x="2670175" y="4741863"/>
            <a:ext cx="928688" cy="0"/>
          </a:xfrm>
          <a:prstGeom prst="line">
            <a:avLst/>
          </a:prstGeom>
          <a:ln w="5715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65AA4F-0BB4-4C36-AF95-F36E64B01DF7}"/>
              </a:ext>
            </a:extLst>
          </p:cNvPr>
          <p:cNvCxnSpPr/>
          <p:nvPr userDrawn="1"/>
        </p:nvCxnSpPr>
        <p:spPr bwMode="auto">
          <a:xfrm>
            <a:off x="2884488" y="4598988"/>
            <a:ext cx="714375" cy="0"/>
          </a:xfrm>
          <a:prstGeom prst="line">
            <a:avLst/>
          </a:prstGeom>
          <a:ln w="5715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23C9C6-928E-40E1-8042-7AE1CB74255E}"/>
              </a:ext>
            </a:extLst>
          </p:cNvPr>
          <p:cNvCxnSpPr/>
          <p:nvPr userDrawn="1"/>
        </p:nvCxnSpPr>
        <p:spPr bwMode="auto">
          <a:xfrm>
            <a:off x="8312150" y="1882775"/>
            <a:ext cx="1285875" cy="0"/>
          </a:xfrm>
          <a:prstGeom prst="line">
            <a:avLst/>
          </a:prstGeom>
          <a:ln w="5715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F34C56-B499-464D-BDDA-BFE719E9149C}"/>
              </a:ext>
            </a:extLst>
          </p:cNvPr>
          <p:cNvCxnSpPr/>
          <p:nvPr userDrawn="1"/>
        </p:nvCxnSpPr>
        <p:spPr bwMode="auto">
          <a:xfrm>
            <a:off x="8240713" y="1738313"/>
            <a:ext cx="714375" cy="0"/>
          </a:xfrm>
          <a:prstGeom prst="line">
            <a:avLst/>
          </a:prstGeom>
          <a:ln w="5715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4F5E59F-5452-4C4A-BD73-88EA87143519}"/>
              </a:ext>
            </a:extLst>
          </p:cNvPr>
          <p:cNvSpPr/>
          <p:nvPr userDrawn="1"/>
        </p:nvSpPr>
        <p:spPr bwMode="auto">
          <a:xfrm>
            <a:off x="669925" y="2311400"/>
            <a:ext cx="357188" cy="357188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30B8F2-8656-43B4-AF3B-8401367462DC}"/>
              </a:ext>
            </a:extLst>
          </p:cNvPr>
          <p:cNvSpPr/>
          <p:nvPr userDrawn="1"/>
        </p:nvSpPr>
        <p:spPr bwMode="auto">
          <a:xfrm>
            <a:off x="1527175" y="3311525"/>
            <a:ext cx="357188" cy="3571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5978D4-BF3B-4E80-A861-E36A221A2B06}"/>
              </a:ext>
            </a:extLst>
          </p:cNvPr>
          <p:cNvSpPr/>
          <p:nvPr userDrawn="1"/>
        </p:nvSpPr>
        <p:spPr bwMode="auto">
          <a:xfrm>
            <a:off x="8597900" y="2670175"/>
            <a:ext cx="357188" cy="3571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6435A8-EB0B-4B95-8600-5C20EFC90D0A}"/>
              </a:ext>
            </a:extLst>
          </p:cNvPr>
          <p:cNvSpPr/>
          <p:nvPr userDrawn="1"/>
        </p:nvSpPr>
        <p:spPr bwMode="auto">
          <a:xfrm>
            <a:off x="2679700" y="2606675"/>
            <a:ext cx="357188" cy="3571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0BC507-1CBA-49C7-A539-071C79626863}"/>
              </a:ext>
            </a:extLst>
          </p:cNvPr>
          <p:cNvSpPr/>
          <p:nvPr userDrawn="1"/>
        </p:nvSpPr>
        <p:spPr bwMode="auto">
          <a:xfrm>
            <a:off x="9771063" y="3241675"/>
            <a:ext cx="357187" cy="357188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9BF912-B3A6-4DA3-9D63-A8F2F538EF95}"/>
              </a:ext>
            </a:extLst>
          </p:cNvPr>
          <p:cNvSpPr/>
          <p:nvPr userDrawn="1"/>
        </p:nvSpPr>
        <p:spPr bwMode="auto">
          <a:xfrm>
            <a:off x="10812463" y="2312988"/>
            <a:ext cx="357187" cy="35718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DCF7B3-7B59-44CF-BE7C-EACD66E262AD}"/>
              </a:ext>
            </a:extLst>
          </p:cNvPr>
          <p:cNvCxnSpPr>
            <a:stCxn id="21" idx="5"/>
            <a:endCxn id="22" idx="1"/>
          </p:cNvCxnSpPr>
          <p:nvPr userDrawn="1"/>
        </p:nvCxnSpPr>
        <p:spPr bwMode="auto">
          <a:xfrm rot="16200000" flipH="1">
            <a:off x="903287" y="2687638"/>
            <a:ext cx="747713" cy="604838"/>
          </a:xfrm>
          <a:prstGeom prst="line">
            <a:avLst/>
          </a:prstGeom>
          <a:ln w="5715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52BF05-C94A-4773-9EB9-9525D5AB741A}"/>
              </a:ext>
            </a:extLst>
          </p:cNvPr>
          <p:cNvCxnSpPr>
            <a:stCxn id="22" idx="7"/>
            <a:endCxn id="24" idx="2"/>
          </p:cNvCxnSpPr>
          <p:nvPr userDrawn="1"/>
        </p:nvCxnSpPr>
        <p:spPr bwMode="auto">
          <a:xfrm rot="5400000" flipH="1" flipV="1">
            <a:off x="1966119" y="2650331"/>
            <a:ext cx="579438" cy="847725"/>
          </a:xfrm>
          <a:prstGeom prst="line">
            <a:avLst/>
          </a:prstGeom>
          <a:ln w="5715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A2F717-0F6C-4A64-9391-0B3D4F1BFCD4}"/>
              </a:ext>
            </a:extLst>
          </p:cNvPr>
          <p:cNvCxnSpPr>
            <a:stCxn id="24" idx="6"/>
            <a:endCxn id="2057" idx="1"/>
          </p:cNvCxnSpPr>
          <p:nvPr userDrawn="1"/>
        </p:nvCxnSpPr>
        <p:spPr bwMode="auto">
          <a:xfrm>
            <a:off x="3036888" y="2784475"/>
            <a:ext cx="561975" cy="241300"/>
          </a:xfrm>
          <a:prstGeom prst="line">
            <a:avLst/>
          </a:prstGeom>
          <a:ln w="5715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3296F9-E1FD-44AA-BCF7-CB7BBC109FB8}"/>
              </a:ext>
            </a:extLst>
          </p:cNvPr>
          <p:cNvCxnSpPr>
            <a:stCxn id="2057" idx="3"/>
          </p:cNvCxnSpPr>
          <p:nvPr userDrawn="1"/>
        </p:nvCxnSpPr>
        <p:spPr bwMode="auto">
          <a:xfrm flipV="1">
            <a:off x="8312150" y="2847975"/>
            <a:ext cx="285750" cy="177800"/>
          </a:xfrm>
          <a:prstGeom prst="line">
            <a:avLst/>
          </a:prstGeom>
          <a:ln w="5715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A2D50C0-59C5-47E4-A872-16A7E11241D4}"/>
              </a:ext>
            </a:extLst>
          </p:cNvPr>
          <p:cNvCxnSpPr>
            <a:endCxn id="25" idx="2"/>
          </p:cNvCxnSpPr>
          <p:nvPr userDrawn="1"/>
        </p:nvCxnSpPr>
        <p:spPr bwMode="auto">
          <a:xfrm>
            <a:off x="8902700" y="2974975"/>
            <a:ext cx="868363" cy="444500"/>
          </a:xfrm>
          <a:prstGeom prst="line">
            <a:avLst/>
          </a:prstGeom>
          <a:ln w="5715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48E519-17E1-46BD-AFF6-1745A19E4C7B}"/>
              </a:ext>
            </a:extLst>
          </p:cNvPr>
          <p:cNvCxnSpPr>
            <a:stCxn id="25" idx="6"/>
            <a:endCxn id="26" idx="3"/>
          </p:cNvCxnSpPr>
          <p:nvPr userDrawn="1"/>
        </p:nvCxnSpPr>
        <p:spPr bwMode="auto">
          <a:xfrm flipV="1">
            <a:off x="10128250" y="2617788"/>
            <a:ext cx="736600" cy="801687"/>
          </a:xfrm>
          <a:prstGeom prst="line">
            <a:avLst/>
          </a:prstGeom>
          <a:ln w="5715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D0DA78B-F25E-4613-9379-F9F563D0E7B9}"/>
              </a:ext>
            </a:extLst>
          </p:cNvPr>
          <p:cNvCxnSpPr/>
          <p:nvPr userDrawn="1"/>
        </p:nvCxnSpPr>
        <p:spPr bwMode="auto">
          <a:xfrm rot="5400000" flipH="1" flipV="1">
            <a:off x="3247231" y="3632994"/>
            <a:ext cx="928688" cy="0"/>
          </a:xfrm>
          <a:prstGeom prst="line">
            <a:avLst/>
          </a:prstGeom>
          <a:ln w="38100">
            <a:solidFill>
              <a:srgbClr val="A0BB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02D5845-C91D-4001-B507-0EFD417E81FE}"/>
              </a:ext>
            </a:extLst>
          </p:cNvPr>
          <p:cNvCxnSpPr/>
          <p:nvPr userDrawn="1"/>
        </p:nvCxnSpPr>
        <p:spPr bwMode="auto">
          <a:xfrm rot="5400000" flipH="1" flipV="1">
            <a:off x="7750969" y="2489994"/>
            <a:ext cx="928688" cy="0"/>
          </a:xfrm>
          <a:prstGeom prst="line">
            <a:avLst/>
          </a:prstGeom>
          <a:ln w="38100">
            <a:solidFill>
              <a:srgbClr val="A0BB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35C911B-CF25-4C51-8BA3-6056F903F556}"/>
              </a:ext>
            </a:extLst>
          </p:cNvPr>
          <p:cNvSpPr/>
          <p:nvPr userDrawn="1"/>
        </p:nvSpPr>
        <p:spPr bwMode="auto">
          <a:xfrm>
            <a:off x="8455025" y="4510088"/>
            <a:ext cx="2571750" cy="857250"/>
          </a:xfrm>
          <a:prstGeom prst="rect">
            <a:avLst/>
          </a:prstGeom>
          <a:solidFill>
            <a:srgbClr val="FBC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EE12BA-CCA1-43FB-9E2C-0D37C5EEE015}"/>
              </a:ext>
            </a:extLst>
          </p:cNvPr>
          <p:cNvCxnSpPr/>
          <p:nvPr userDrawn="1"/>
        </p:nvCxnSpPr>
        <p:spPr bwMode="auto">
          <a:xfrm>
            <a:off x="598488" y="5311775"/>
            <a:ext cx="10571162" cy="0"/>
          </a:xfrm>
          <a:prstGeom prst="line">
            <a:avLst/>
          </a:prstGeom>
          <a:ln w="38100">
            <a:solidFill>
              <a:srgbClr val="335A8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0915E6B-7AAB-49FF-9763-1A5E957DF4FA}"/>
              </a:ext>
            </a:extLst>
          </p:cNvPr>
          <p:cNvSpPr/>
          <p:nvPr userDrawn="1"/>
        </p:nvSpPr>
        <p:spPr bwMode="auto">
          <a:xfrm>
            <a:off x="4440238" y="5141913"/>
            <a:ext cx="357187" cy="35718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6A0B95-B2FF-4484-AA79-E7DE3E62EA37}"/>
              </a:ext>
            </a:extLst>
          </p:cNvPr>
          <p:cNvCxnSpPr/>
          <p:nvPr userDrawn="1"/>
        </p:nvCxnSpPr>
        <p:spPr bwMode="auto">
          <a:xfrm>
            <a:off x="1598613" y="2598738"/>
            <a:ext cx="357187" cy="0"/>
          </a:xfrm>
          <a:prstGeom prst="line">
            <a:avLst/>
          </a:prstGeom>
          <a:ln w="3810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5B1036-7EEC-475D-A25B-662FC0A568D1}"/>
              </a:ext>
            </a:extLst>
          </p:cNvPr>
          <p:cNvCxnSpPr/>
          <p:nvPr userDrawn="1"/>
        </p:nvCxnSpPr>
        <p:spPr bwMode="auto">
          <a:xfrm>
            <a:off x="2670175" y="3384550"/>
            <a:ext cx="357188" cy="0"/>
          </a:xfrm>
          <a:prstGeom prst="line">
            <a:avLst/>
          </a:prstGeom>
          <a:ln w="3810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65094B-D1CB-4A0D-83F1-F66498BD7710}"/>
              </a:ext>
            </a:extLst>
          </p:cNvPr>
          <p:cNvCxnSpPr/>
          <p:nvPr userDrawn="1"/>
        </p:nvCxnSpPr>
        <p:spPr bwMode="auto">
          <a:xfrm>
            <a:off x="598488" y="3098800"/>
            <a:ext cx="357187" cy="0"/>
          </a:xfrm>
          <a:prstGeom prst="line">
            <a:avLst/>
          </a:prstGeom>
          <a:ln w="3810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A6DEE2-6490-45CE-896C-6534B39C1008}"/>
              </a:ext>
            </a:extLst>
          </p:cNvPr>
          <p:cNvCxnSpPr/>
          <p:nvPr userDrawn="1"/>
        </p:nvCxnSpPr>
        <p:spPr bwMode="auto">
          <a:xfrm>
            <a:off x="8597900" y="3455988"/>
            <a:ext cx="357188" cy="0"/>
          </a:xfrm>
          <a:prstGeom prst="line">
            <a:avLst/>
          </a:prstGeom>
          <a:ln w="3810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6D57A2-27C4-4DB0-BA19-E8D41641E6DD}"/>
              </a:ext>
            </a:extLst>
          </p:cNvPr>
          <p:cNvCxnSpPr/>
          <p:nvPr userDrawn="1"/>
        </p:nvCxnSpPr>
        <p:spPr bwMode="auto">
          <a:xfrm>
            <a:off x="9740900" y="2741613"/>
            <a:ext cx="357188" cy="0"/>
          </a:xfrm>
          <a:prstGeom prst="line">
            <a:avLst/>
          </a:prstGeom>
          <a:ln w="3810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A7EB73A-8BE1-49BA-9CC7-4B4E0C16CCCE}"/>
              </a:ext>
            </a:extLst>
          </p:cNvPr>
          <p:cNvCxnSpPr/>
          <p:nvPr userDrawn="1"/>
        </p:nvCxnSpPr>
        <p:spPr bwMode="auto">
          <a:xfrm>
            <a:off x="10812463" y="3170238"/>
            <a:ext cx="357187" cy="0"/>
          </a:xfrm>
          <a:prstGeom prst="line">
            <a:avLst/>
          </a:prstGeom>
          <a:ln w="3810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07">
            <a:extLst>
              <a:ext uri="{FF2B5EF4-FFF2-40B4-BE49-F238E27FC236}">
                <a16:creationId xmlns:a16="http://schemas.microsoft.com/office/drawing/2014/main" id="{D3013042-16A6-4470-8D84-EAFD0941FE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12925" y="47418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>
                <a:solidFill>
                  <a:srgbClr val="335A89"/>
                </a:solidFill>
                <a:latin typeface="Arial monospaced for SAP" pitchFamily="49" charset="0"/>
              </a:rPr>
              <a:t>x</a:t>
            </a:r>
          </a:p>
        </p:txBody>
      </p:sp>
      <p:grpSp>
        <p:nvGrpSpPr>
          <p:cNvPr id="39" name="Group 53">
            <a:extLst>
              <a:ext uri="{FF2B5EF4-FFF2-40B4-BE49-F238E27FC236}">
                <a16:creationId xmlns:a16="http://schemas.microsoft.com/office/drawing/2014/main" id="{158D1691-E87D-41AE-B2AC-D9A72BBA64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55613" y="2128838"/>
            <a:ext cx="3071812" cy="2428875"/>
            <a:chOff x="5500703" y="881034"/>
            <a:chExt cx="857259" cy="785819"/>
          </a:xfrm>
        </p:grpSpPr>
        <p:grpSp>
          <p:nvGrpSpPr>
            <p:cNvPr id="40" name="Group 44">
              <a:extLst>
                <a:ext uri="{FF2B5EF4-FFF2-40B4-BE49-F238E27FC236}">
                  <a16:creationId xmlns:a16="http://schemas.microsoft.com/office/drawing/2014/main" id="{5655EC9E-5095-40EE-871D-8C56022638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0703" y="881034"/>
              <a:ext cx="857259" cy="643549"/>
              <a:chOff x="3500436" y="809595"/>
              <a:chExt cx="714382" cy="1001076"/>
            </a:xfrm>
          </p:grpSpPr>
          <p:sp>
            <p:nvSpPr>
              <p:cNvPr id="43" name="Rounded Rectangle 48">
                <a:extLst>
                  <a:ext uri="{FF2B5EF4-FFF2-40B4-BE49-F238E27FC236}">
                    <a16:creationId xmlns:a16="http://schemas.microsoft.com/office/drawing/2014/main" id="{85052080-4C76-43B0-9E32-816A77B5EF6D}"/>
                  </a:ext>
                </a:extLst>
              </p:cNvPr>
              <p:cNvSpPr/>
              <p:nvPr/>
            </p:nvSpPr>
            <p:spPr>
              <a:xfrm>
                <a:off x="3500436" y="809595"/>
                <a:ext cx="714382" cy="1001077"/>
              </a:xfrm>
              <a:prstGeom prst="roundRect">
                <a:avLst>
                  <a:gd name="adj" fmla="val 9054"/>
                </a:avLst>
              </a:prstGeom>
              <a:noFill/>
              <a:ln w="28575">
                <a:solidFill>
                  <a:srgbClr val="335A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F776925-8CA2-4DF2-8A10-5190D9698CCE}"/>
                  </a:ext>
                </a:extLst>
              </p:cNvPr>
              <p:cNvCxnSpPr/>
              <p:nvPr/>
            </p:nvCxnSpPr>
            <p:spPr>
              <a:xfrm>
                <a:off x="3500436" y="1622920"/>
                <a:ext cx="714382" cy="0"/>
              </a:xfrm>
              <a:prstGeom prst="line">
                <a:avLst/>
              </a:prstGeom>
              <a:ln w="19050">
                <a:solidFill>
                  <a:srgbClr val="335A8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5CAFB63-F06C-4535-8A23-BFC87E48BB20}"/>
                </a:ext>
              </a:extLst>
            </p:cNvPr>
            <p:cNvCxnSpPr/>
            <p:nvPr/>
          </p:nvCxnSpPr>
          <p:spPr>
            <a:xfrm>
              <a:off x="5799747" y="1666853"/>
              <a:ext cx="239235" cy="0"/>
            </a:xfrm>
            <a:prstGeom prst="line">
              <a:avLst/>
            </a:prstGeom>
            <a:ln w="3810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BCD963E-14F2-46CB-9C87-59E6CB7BFF70}"/>
                </a:ext>
              </a:extLst>
            </p:cNvPr>
            <p:cNvCxnSpPr>
              <a:endCxn id="50" idx="2"/>
            </p:cNvCxnSpPr>
            <p:nvPr/>
          </p:nvCxnSpPr>
          <p:spPr>
            <a:xfrm rot="5400000" flipH="1" flipV="1">
              <a:off x="5857719" y="1595462"/>
              <a:ext cx="142783" cy="0"/>
            </a:xfrm>
            <a:prstGeom prst="line">
              <a:avLst/>
            </a:prstGeom>
            <a:ln w="3810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22D3C7CC-A162-432E-8BB5-FBB3884233F2}"/>
              </a:ext>
            </a:extLst>
          </p:cNvPr>
          <p:cNvSpPr/>
          <p:nvPr userDrawn="1"/>
        </p:nvSpPr>
        <p:spPr bwMode="auto">
          <a:xfrm>
            <a:off x="1884363" y="3813175"/>
            <a:ext cx="214312" cy="214313"/>
          </a:xfrm>
          <a:prstGeom prst="ellipse">
            <a:avLst/>
          </a:prstGeom>
          <a:solidFill>
            <a:srgbClr val="33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46" name="Group 53">
            <a:extLst>
              <a:ext uri="{FF2B5EF4-FFF2-40B4-BE49-F238E27FC236}">
                <a16:creationId xmlns:a16="http://schemas.microsoft.com/office/drawing/2014/main" id="{D2DD6083-2BCF-4F4F-8F08-910AA29A653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383588" y="2128838"/>
            <a:ext cx="3071812" cy="2428875"/>
            <a:chOff x="5500703" y="881034"/>
            <a:chExt cx="857259" cy="785819"/>
          </a:xfrm>
        </p:grpSpPr>
        <p:grpSp>
          <p:nvGrpSpPr>
            <p:cNvPr id="47" name="Group 42">
              <a:extLst>
                <a:ext uri="{FF2B5EF4-FFF2-40B4-BE49-F238E27FC236}">
                  <a16:creationId xmlns:a16="http://schemas.microsoft.com/office/drawing/2014/main" id="{6218FD15-D728-477B-92E6-EE546AC532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0703" y="881034"/>
              <a:ext cx="857259" cy="643549"/>
              <a:chOff x="3500436" y="809595"/>
              <a:chExt cx="714382" cy="1001076"/>
            </a:xfrm>
          </p:grpSpPr>
          <p:sp>
            <p:nvSpPr>
              <p:cNvPr id="50" name="Rounded Rectangle 55">
                <a:extLst>
                  <a:ext uri="{FF2B5EF4-FFF2-40B4-BE49-F238E27FC236}">
                    <a16:creationId xmlns:a16="http://schemas.microsoft.com/office/drawing/2014/main" id="{B8BA22E6-57B7-4616-9066-4758D871F11C}"/>
                  </a:ext>
                </a:extLst>
              </p:cNvPr>
              <p:cNvSpPr/>
              <p:nvPr/>
            </p:nvSpPr>
            <p:spPr>
              <a:xfrm>
                <a:off x="3500436" y="809595"/>
                <a:ext cx="714382" cy="1001077"/>
              </a:xfrm>
              <a:prstGeom prst="roundRect">
                <a:avLst>
                  <a:gd name="adj" fmla="val 9054"/>
                </a:avLst>
              </a:prstGeom>
              <a:noFill/>
              <a:ln w="28575">
                <a:solidFill>
                  <a:srgbClr val="335A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80F9E28-AA3C-435A-BDB7-3D14F5ED14D5}"/>
                  </a:ext>
                </a:extLst>
              </p:cNvPr>
              <p:cNvCxnSpPr/>
              <p:nvPr/>
            </p:nvCxnSpPr>
            <p:spPr>
              <a:xfrm>
                <a:off x="3500436" y="1622920"/>
                <a:ext cx="714382" cy="0"/>
              </a:xfrm>
              <a:prstGeom prst="line">
                <a:avLst/>
              </a:prstGeom>
              <a:ln w="19050">
                <a:solidFill>
                  <a:srgbClr val="335A8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AEE5B4-EA60-4E12-80F4-9F9A7B4FEA3B}"/>
                </a:ext>
              </a:extLst>
            </p:cNvPr>
            <p:cNvCxnSpPr/>
            <p:nvPr/>
          </p:nvCxnSpPr>
          <p:spPr>
            <a:xfrm>
              <a:off x="5799747" y="1666853"/>
              <a:ext cx="239235" cy="0"/>
            </a:xfrm>
            <a:prstGeom prst="line">
              <a:avLst/>
            </a:prstGeom>
            <a:ln w="3810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7149452-6548-49DA-AE5B-C974A09CC253}"/>
                </a:ext>
              </a:extLst>
            </p:cNvPr>
            <p:cNvCxnSpPr>
              <a:endCxn id="57" idx="2"/>
            </p:cNvCxnSpPr>
            <p:nvPr/>
          </p:nvCxnSpPr>
          <p:spPr>
            <a:xfrm rot="5400000" flipH="1" flipV="1">
              <a:off x="5857719" y="1595462"/>
              <a:ext cx="142783" cy="0"/>
            </a:xfrm>
            <a:prstGeom prst="line">
              <a:avLst/>
            </a:prstGeom>
            <a:ln w="3810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F778CF45-DD6E-43A7-B2F7-668DB7AC276D}"/>
              </a:ext>
            </a:extLst>
          </p:cNvPr>
          <p:cNvSpPr/>
          <p:nvPr userDrawn="1"/>
        </p:nvSpPr>
        <p:spPr bwMode="auto">
          <a:xfrm>
            <a:off x="9883775" y="3813175"/>
            <a:ext cx="214313" cy="214313"/>
          </a:xfrm>
          <a:prstGeom prst="ellipse">
            <a:avLst/>
          </a:prstGeom>
          <a:solidFill>
            <a:srgbClr val="33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BF7B5E-7D7D-42A1-ADAA-39B0EBE84E5C}"/>
              </a:ext>
            </a:extLst>
          </p:cNvPr>
          <p:cNvCxnSpPr/>
          <p:nvPr userDrawn="1"/>
        </p:nvCxnSpPr>
        <p:spPr bwMode="auto">
          <a:xfrm rot="16200000" flipH="1">
            <a:off x="10526712" y="2098676"/>
            <a:ext cx="214313" cy="214312"/>
          </a:xfrm>
          <a:prstGeom prst="line">
            <a:avLst/>
          </a:prstGeom>
          <a:ln w="3810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8E9C22-F8AE-40E4-915D-93F52F294439}"/>
              </a:ext>
            </a:extLst>
          </p:cNvPr>
          <p:cNvCxnSpPr/>
          <p:nvPr userDrawn="1"/>
        </p:nvCxnSpPr>
        <p:spPr bwMode="auto">
          <a:xfrm rot="5400000">
            <a:off x="10776744" y="1991519"/>
            <a:ext cx="357188" cy="0"/>
          </a:xfrm>
          <a:prstGeom prst="line">
            <a:avLst/>
          </a:prstGeom>
          <a:ln w="3810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D0A77C-6BBB-46AA-A846-52C8E71F844E}"/>
              </a:ext>
            </a:extLst>
          </p:cNvPr>
          <p:cNvCxnSpPr/>
          <p:nvPr userDrawn="1"/>
        </p:nvCxnSpPr>
        <p:spPr bwMode="auto">
          <a:xfrm rot="5400000">
            <a:off x="11205369" y="2062957"/>
            <a:ext cx="285750" cy="214312"/>
          </a:xfrm>
          <a:prstGeom prst="line">
            <a:avLst/>
          </a:prstGeom>
          <a:ln w="3810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149">
            <a:extLst>
              <a:ext uri="{FF2B5EF4-FFF2-40B4-BE49-F238E27FC236}">
                <a16:creationId xmlns:a16="http://schemas.microsoft.com/office/drawing/2014/main" id="{B6809673-E9C4-4F34-BFEB-325DF21CED4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27050" y="4884738"/>
            <a:ext cx="500063" cy="142875"/>
            <a:chOff x="2654277" y="6572272"/>
            <a:chExt cx="928694" cy="142876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05B25ED-57A8-4762-9178-3AF781463B70}"/>
                </a:ext>
              </a:extLst>
            </p:cNvPr>
            <p:cNvCxnSpPr/>
            <p:nvPr/>
          </p:nvCxnSpPr>
          <p:spPr>
            <a:xfrm>
              <a:off x="2654277" y="6715148"/>
              <a:ext cx="928694" cy="0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CD7C18-605C-49B9-92A0-43413AF370E0}"/>
                </a:ext>
              </a:extLst>
            </p:cNvPr>
            <p:cNvCxnSpPr/>
            <p:nvPr/>
          </p:nvCxnSpPr>
          <p:spPr>
            <a:xfrm>
              <a:off x="2869499" y="6572272"/>
              <a:ext cx="713472" cy="0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150">
            <a:extLst>
              <a:ext uri="{FF2B5EF4-FFF2-40B4-BE49-F238E27FC236}">
                <a16:creationId xmlns:a16="http://schemas.microsoft.com/office/drawing/2014/main" id="{673575E5-70A2-4D34-BE47-DF8CD82370C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26400" y="4813300"/>
            <a:ext cx="500063" cy="142875"/>
            <a:chOff x="2654277" y="6572272"/>
            <a:chExt cx="928694" cy="14287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6EA05C8-D7EC-4BB7-8756-BECC08B1F391}"/>
                </a:ext>
              </a:extLst>
            </p:cNvPr>
            <p:cNvCxnSpPr/>
            <p:nvPr/>
          </p:nvCxnSpPr>
          <p:spPr>
            <a:xfrm>
              <a:off x="2654277" y="6715148"/>
              <a:ext cx="928694" cy="0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E1E079E-7C6D-4514-A1EA-11E9507C6085}"/>
                </a:ext>
              </a:extLst>
            </p:cNvPr>
            <p:cNvCxnSpPr/>
            <p:nvPr/>
          </p:nvCxnSpPr>
          <p:spPr>
            <a:xfrm>
              <a:off x="2869499" y="6572272"/>
              <a:ext cx="713472" cy="0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153">
            <a:extLst>
              <a:ext uri="{FF2B5EF4-FFF2-40B4-BE49-F238E27FC236}">
                <a16:creationId xmlns:a16="http://schemas.microsoft.com/office/drawing/2014/main" id="{E21092A5-3BBA-453D-9139-DEF671A0DD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383213" y="4956175"/>
            <a:ext cx="500062" cy="142875"/>
            <a:chOff x="2654277" y="6572272"/>
            <a:chExt cx="928694" cy="142876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441C25B-8592-4BE6-8700-39B03F9D8A93}"/>
                </a:ext>
              </a:extLst>
            </p:cNvPr>
            <p:cNvCxnSpPr/>
            <p:nvPr/>
          </p:nvCxnSpPr>
          <p:spPr>
            <a:xfrm>
              <a:off x="2654277" y="6715148"/>
              <a:ext cx="928694" cy="0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40D5FA3-6080-44A9-BC14-C9D43250C606}"/>
                </a:ext>
              </a:extLst>
            </p:cNvPr>
            <p:cNvCxnSpPr/>
            <p:nvPr/>
          </p:nvCxnSpPr>
          <p:spPr>
            <a:xfrm>
              <a:off x="2869497" y="6572272"/>
              <a:ext cx="713474" cy="0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156">
            <a:extLst>
              <a:ext uri="{FF2B5EF4-FFF2-40B4-BE49-F238E27FC236}">
                <a16:creationId xmlns:a16="http://schemas.microsoft.com/office/drawing/2014/main" id="{A4C3F4AE-132B-4E85-92CF-7E436B813EE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598150" y="4456113"/>
            <a:ext cx="500063" cy="142875"/>
            <a:chOff x="2654277" y="6572272"/>
            <a:chExt cx="928694" cy="142876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5652FC8-ABD2-4193-8384-8F25F5E4F075}"/>
                </a:ext>
              </a:extLst>
            </p:cNvPr>
            <p:cNvCxnSpPr/>
            <p:nvPr/>
          </p:nvCxnSpPr>
          <p:spPr>
            <a:xfrm>
              <a:off x="2654277" y="6715148"/>
              <a:ext cx="928694" cy="0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25BCDD4-2968-49DD-A37C-54CDE0AFA99E}"/>
                </a:ext>
              </a:extLst>
            </p:cNvPr>
            <p:cNvCxnSpPr/>
            <p:nvPr/>
          </p:nvCxnSpPr>
          <p:spPr>
            <a:xfrm>
              <a:off x="2869499" y="6572272"/>
              <a:ext cx="713472" cy="0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159">
            <a:extLst>
              <a:ext uri="{FF2B5EF4-FFF2-40B4-BE49-F238E27FC236}">
                <a16:creationId xmlns:a16="http://schemas.microsoft.com/office/drawing/2014/main" id="{E622D593-63E4-495C-BFD2-6927D95BD72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598025" y="4956175"/>
            <a:ext cx="500063" cy="142875"/>
            <a:chOff x="2654277" y="6572272"/>
            <a:chExt cx="928694" cy="142876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ED53687-4BCE-4945-951C-FB9165C6DAEC}"/>
                </a:ext>
              </a:extLst>
            </p:cNvPr>
            <p:cNvCxnSpPr/>
            <p:nvPr/>
          </p:nvCxnSpPr>
          <p:spPr>
            <a:xfrm>
              <a:off x="2654277" y="6715148"/>
              <a:ext cx="928694" cy="0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2D9DD76-60FB-443A-A375-D0F9D4A453CF}"/>
                </a:ext>
              </a:extLst>
            </p:cNvPr>
            <p:cNvCxnSpPr/>
            <p:nvPr/>
          </p:nvCxnSpPr>
          <p:spPr>
            <a:xfrm>
              <a:off x="2869499" y="6572272"/>
              <a:ext cx="713472" cy="0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162">
            <a:extLst>
              <a:ext uri="{FF2B5EF4-FFF2-40B4-BE49-F238E27FC236}">
                <a16:creationId xmlns:a16="http://schemas.microsoft.com/office/drawing/2014/main" id="{7E678980-CF35-4E21-8FD5-6A26C47877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83338" y="4741863"/>
            <a:ext cx="369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>
                <a:solidFill>
                  <a:srgbClr val="335A89"/>
                </a:solidFill>
                <a:latin typeface="Arial monospaced for SAP" pitchFamily="49" charset="0"/>
              </a:rPr>
              <a:t>x</a:t>
            </a:r>
          </a:p>
        </p:txBody>
      </p:sp>
      <p:sp>
        <p:nvSpPr>
          <p:cNvPr id="72" name="TextBox 163">
            <a:extLst>
              <a:ext uri="{FF2B5EF4-FFF2-40B4-BE49-F238E27FC236}">
                <a16:creationId xmlns:a16="http://schemas.microsoft.com/office/drawing/2014/main" id="{C4B29E23-A6AE-4BB0-9A90-62D729302C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26338" y="4741863"/>
            <a:ext cx="369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>
                <a:solidFill>
                  <a:srgbClr val="335A89"/>
                </a:solidFill>
                <a:latin typeface="Arial monospaced for SAP" pitchFamily="49" charset="0"/>
              </a:rPr>
              <a:t>o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FD3F646-D515-49A9-8A90-DE65623631FF}"/>
              </a:ext>
            </a:extLst>
          </p:cNvPr>
          <p:cNvCxnSpPr/>
          <p:nvPr userDrawn="1"/>
        </p:nvCxnSpPr>
        <p:spPr bwMode="auto">
          <a:xfrm>
            <a:off x="7010400" y="5005388"/>
            <a:ext cx="384175" cy="0"/>
          </a:xfrm>
          <a:prstGeom prst="line">
            <a:avLst/>
          </a:prstGeom>
          <a:ln w="3810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165">
            <a:extLst>
              <a:ext uri="{FF2B5EF4-FFF2-40B4-BE49-F238E27FC236}">
                <a16:creationId xmlns:a16="http://schemas.microsoft.com/office/drawing/2014/main" id="{55FC3CCA-BFCF-43F9-B71C-C1023F5DA26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55088" y="4598988"/>
            <a:ext cx="369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>
                <a:solidFill>
                  <a:srgbClr val="335A89"/>
                </a:solidFill>
                <a:latin typeface="Arial monospaced for SAP" pitchFamily="49" charset="0"/>
              </a:rPr>
              <a:t>o</a:t>
            </a:r>
          </a:p>
        </p:txBody>
      </p:sp>
      <p:sp>
        <p:nvSpPr>
          <p:cNvPr id="75" name="TextBox 166">
            <a:extLst>
              <a:ext uri="{FF2B5EF4-FFF2-40B4-BE49-F238E27FC236}">
                <a16:creationId xmlns:a16="http://schemas.microsoft.com/office/drawing/2014/main" id="{4CC67BAF-4347-4885-9496-E6F5190CC3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526713" y="4670425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>
                <a:solidFill>
                  <a:srgbClr val="335A89"/>
                </a:solidFill>
                <a:latin typeface="Arial monospaced for SAP" pitchFamily="49" charset="0"/>
              </a:rPr>
              <a:t>x</a:t>
            </a:r>
          </a:p>
        </p:txBody>
      </p:sp>
      <p:sp>
        <p:nvSpPr>
          <p:cNvPr id="76" name="TextBox 168">
            <a:extLst>
              <a:ext uri="{FF2B5EF4-FFF2-40B4-BE49-F238E27FC236}">
                <a16:creationId xmlns:a16="http://schemas.microsoft.com/office/drawing/2014/main" id="{085C56A4-E45A-42FA-BE07-5DE02605D3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3175" y="47418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>
                <a:solidFill>
                  <a:srgbClr val="335A89"/>
                </a:solidFill>
                <a:latin typeface="Arial monospaced for SAP" pitchFamily="49" charset="0"/>
              </a:rPr>
              <a:t>o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E8A1829-659A-4CF3-9E3B-89F02B92B366}"/>
              </a:ext>
            </a:extLst>
          </p:cNvPr>
          <p:cNvCxnSpPr/>
          <p:nvPr userDrawn="1"/>
        </p:nvCxnSpPr>
        <p:spPr bwMode="auto">
          <a:xfrm>
            <a:off x="2813050" y="5027613"/>
            <a:ext cx="384175" cy="0"/>
          </a:xfrm>
          <a:prstGeom prst="line">
            <a:avLst/>
          </a:prstGeom>
          <a:ln w="3810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70">
            <a:extLst>
              <a:ext uri="{FF2B5EF4-FFF2-40B4-BE49-F238E27FC236}">
                <a16:creationId xmlns:a16="http://schemas.microsoft.com/office/drawing/2014/main" id="{FA5DE9EA-2DD2-4E5C-A64D-8761C9F13A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1363" y="4241800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>
                <a:solidFill>
                  <a:srgbClr val="335A89"/>
                </a:solidFill>
                <a:latin typeface="Arial monospaced for SAP" pitchFamily="49" charset="0"/>
              </a:rPr>
              <a:t>o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1506DE3-2955-4BFF-910C-6D7A8C4440A8}"/>
              </a:ext>
            </a:extLst>
          </p:cNvPr>
          <p:cNvCxnSpPr/>
          <p:nvPr userDrawn="1"/>
        </p:nvCxnSpPr>
        <p:spPr bwMode="auto">
          <a:xfrm>
            <a:off x="5099050" y="3308350"/>
            <a:ext cx="171291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124" descr="member_272983860.jpeg">
            <a:extLst>
              <a:ext uri="{FF2B5EF4-FFF2-40B4-BE49-F238E27FC236}">
                <a16:creationId xmlns:a16="http://schemas.microsoft.com/office/drawing/2014/main" id="{7CE3ABE3-3438-49A5-8E7A-8314D69319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r="14999"/>
          <a:stretch>
            <a:fillRect/>
          </a:stretch>
        </p:blipFill>
        <p:spPr bwMode="auto">
          <a:xfrm>
            <a:off x="439738" y="5500688"/>
            <a:ext cx="1125537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0DBF9A29-7E24-40C3-B525-8003E0CCF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87" b="22922"/>
          <a:stretch>
            <a:fillRect/>
          </a:stretch>
        </p:blipFill>
        <p:spPr bwMode="auto">
          <a:xfrm>
            <a:off x="9083675" y="4429125"/>
            <a:ext cx="27971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B95769D8-B553-4E35-9E4A-2C602101B5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788" y="4892675"/>
            <a:ext cx="21336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Date Placeholder 3">
            <a:extLst>
              <a:ext uri="{FF2B5EF4-FFF2-40B4-BE49-F238E27FC236}">
                <a16:creationId xmlns:a16="http://schemas.microsoft.com/office/drawing/2014/main" id="{AC7C4691-96DD-4377-B42A-D375F158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339E0-1012-4077-AF7C-0118F7D6CC8E}" type="datetimeFigureOut">
              <a:rPr lang="en-US"/>
              <a:pPr>
                <a:defRPr/>
              </a:pPr>
              <a:t>09-Jul-18</a:t>
            </a:fld>
            <a:endParaRPr lang="en-US"/>
          </a:p>
        </p:txBody>
      </p:sp>
      <p:sp>
        <p:nvSpPr>
          <p:cNvPr id="84" name="Footer Placeholder 4">
            <a:extLst>
              <a:ext uri="{FF2B5EF4-FFF2-40B4-BE49-F238E27FC236}">
                <a16:creationId xmlns:a16="http://schemas.microsoft.com/office/drawing/2014/main" id="{9A562C33-4CD2-4A8C-89D3-3287B9A0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5" name="Slide Number Placeholder 5">
            <a:extLst>
              <a:ext uri="{FF2B5EF4-FFF2-40B4-BE49-F238E27FC236}">
                <a16:creationId xmlns:a16="http://schemas.microsoft.com/office/drawing/2014/main" id="{7A251EB6-BB7B-408B-88BD-D66416D9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C0E15-C7CD-490C-B3B8-330C256D46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44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B6F9C-7404-47A6-B480-D5827287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D3BCE-639D-4D52-96E1-0A2970D4864E}" type="datetimeFigureOut">
              <a:rPr lang="en-US"/>
              <a:pPr>
                <a:defRPr/>
              </a:pPr>
              <a:t>09-Jul-18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C09F1-78C7-495A-880D-B1BD65C7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A41FA-2BF8-41CC-9D86-17D5609E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D405F-BEC4-4A0C-8B08-7734BA3BB4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95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91925" y="274639"/>
            <a:ext cx="3473499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430" y="274639"/>
            <a:ext cx="1022248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90E19-1FD1-482A-BA86-E977B370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7929A-5307-4454-9472-B476854520E6}" type="datetimeFigureOut">
              <a:rPr lang="en-US"/>
              <a:pPr>
                <a:defRPr/>
              </a:pPr>
              <a:t>09-Jul-18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3C714-4B54-46A0-A124-A9E4E27D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50ADB-A83E-4BB7-A40C-9D32AB80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2C3AC-7CE9-4F03-9DF7-4EADEB0725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13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78D12F-1347-4758-84F5-A9AFDABD7DA6}"/>
              </a:ext>
            </a:extLst>
          </p:cNvPr>
          <p:cNvSpPr/>
          <p:nvPr userDrawn="1"/>
        </p:nvSpPr>
        <p:spPr bwMode="auto">
          <a:xfrm>
            <a:off x="11155363" y="0"/>
            <a:ext cx="714375" cy="5000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81D5E5-B2BF-493E-B73D-F6A9B6E841DB}"/>
              </a:ext>
            </a:extLst>
          </p:cNvPr>
          <p:cNvCxnSpPr/>
          <p:nvPr userDrawn="1"/>
        </p:nvCxnSpPr>
        <p:spPr>
          <a:xfrm>
            <a:off x="1296988" y="428625"/>
            <a:ext cx="105838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43CDD8-CDA7-4A39-B70B-B924C7C13E1E}"/>
              </a:ext>
            </a:extLst>
          </p:cNvPr>
          <p:cNvCxnSpPr/>
          <p:nvPr userDrawn="1"/>
        </p:nvCxnSpPr>
        <p:spPr bwMode="auto">
          <a:xfrm>
            <a:off x="153988" y="182563"/>
            <a:ext cx="3571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49">
            <a:extLst>
              <a:ext uri="{FF2B5EF4-FFF2-40B4-BE49-F238E27FC236}">
                <a16:creationId xmlns:a16="http://schemas.microsoft.com/office/drawing/2014/main" id="{A8C46691-5648-4CB7-B76D-6D776242CD6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941050" y="428625"/>
            <a:ext cx="500063" cy="142875"/>
            <a:chOff x="2654277" y="6572272"/>
            <a:chExt cx="928694" cy="14287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60F943-C802-4D34-B32F-A596E02F0B96}"/>
                </a:ext>
              </a:extLst>
            </p:cNvPr>
            <p:cNvCxnSpPr/>
            <p:nvPr/>
          </p:nvCxnSpPr>
          <p:spPr>
            <a:xfrm>
              <a:off x="2654277" y="6715148"/>
              <a:ext cx="928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441225-4303-44EA-9BE3-1E1107DD792A}"/>
                </a:ext>
              </a:extLst>
            </p:cNvPr>
            <p:cNvCxnSpPr/>
            <p:nvPr/>
          </p:nvCxnSpPr>
          <p:spPr>
            <a:xfrm>
              <a:off x="2869499" y="6572272"/>
              <a:ext cx="7134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2">
            <a:extLst>
              <a:ext uri="{FF2B5EF4-FFF2-40B4-BE49-F238E27FC236}">
                <a16:creationId xmlns:a16="http://schemas.microsoft.com/office/drawing/2014/main" id="{1A00E633-2F4C-4A32-A5A7-808A29E7FFE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5425" y="285750"/>
            <a:ext cx="1304925" cy="1098550"/>
            <a:chOff x="455613" y="1954211"/>
            <a:chExt cx="3143250" cy="264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116ACC-0869-4F3C-B388-B630647DB440}"/>
                </a:ext>
              </a:extLst>
            </p:cNvPr>
            <p:cNvSpPr/>
            <p:nvPr/>
          </p:nvSpPr>
          <p:spPr bwMode="auto">
            <a:xfrm>
              <a:off x="1312168" y="1954211"/>
              <a:ext cx="2145212" cy="1998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4BB737-547A-49D6-B5A4-F3D69ADCC934}"/>
                </a:ext>
              </a:extLst>
            </p:cNvPr>
            <p:cNvCxnSpPr/>
            <p:nvPr/>
          </p:nvCxnSpPr>
          <p:spPr bwMode="auto">
            <a:xfrm>
              <a:off x="2883794" y="4598986"/>
              <a:ext cx="715069" cy="0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C137D2-2929-4B71-94C6-5A5A3EE89BBA}"/>
                </a:ext>
              </a:extLst>
            </p:cNvPr>
            <p:cNvSpPr/>
            <p:nvPr/>
          </p:nvSpPr>
          <p:spPr bwMode="auto">
            <a:xfrm>
              <a:off x="669752" y="2309652"/>
              <a:ext cx="355624" cy="359261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B7EC0E3-0F27-45AC-894F-9F8754577F46}"/>
                </a:ext>
              </a:extLst>
            </p:cNvPr>
            <p:cNvSpPr/>
            <p:nvPr/>
          </p:nvSpPr>
          <p:spPr bwMode="auto">
            <a:xfrm>
              <a:off x="1526306" y="3310997"/>
              <a:ext cx="359447" cy="35926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C5C0551-C08B-46DB-8ADD-4A18E5B1AB6A}"/>
                </a:ext>
              </a:extLst>
            </p:cNvPr>
            <p:cNvSpPr/>
            <p:nvPr/>
          </p:nvSpPr>
          <p:spPr bwMode="auto">
            <a:xfrm>
              <a:off x="2681126" y="2607762"/>
              <a:ext cx="355624" cy="355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B46543-15D8-4132-8D70-F0650C5F5653}"/>
                </a:ext>
              </a:extLst>
            </p:cNvPr>
            <p:cNvCxnSpPr>
              <a:stCxn id="16" idx="5"/>
              <a:endCxn id="17" idx="1"/>
            </p:cNvCxnSpPr>
            <p:nvPr/>
          </p:nvCxnSpPr>
          <p:spPr bwMode="auto">
            <a:xfrm rot="16200000" flipH="1">
              <a:off x="903205" y="2687865"/>
              <a:ext cx="749098" cy="604177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549334-064D-46BF-AE29-33761CFB5A27}"/>
                </a:ext>
              </a:extLst>
            </p:cNvPr>
            <p:cNvCxnSpPr>
              <a:stCxn id="17" idx="7"/>
              <a:endCxn id="18" idx="2"/>
            </p:cNvCxnSpPr>
            <p:nvPr/>
          </p:nvCxnSpPr>
          <p:spPr bwMode="auto">
            <a:xfrm rot="5400000" flipH="1" flipV="1">
              <a:off x="1966207" y="2649583"/>
              <a:ext cx="580933" cy="848907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8181A9-1D8B-4836-B754-153631D2C676}"/>
                </a:ext>
              </a:extLst>
            </p:cNvPr>
            <p:cNvCxnSpPr>
              <a:stCxn id="18" idx="6"/>
            </p:cNvCxnSpPr>
            <p:nvPr/>
          </p:nvCxnSpPr>
          <p:spPr bwMode="auto">
            <a:xfrm>
              <a:off x="3036750" y="2783571"/>
              <a:ext cx="562113" cy="240780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04EDB81-7649-4EAC-8625-D436C4B3E6F7}"/>
                </a:ext>
              </a:extLst>
            </p:cNvPr>
            <p:cNvCxnSpPr/>
            <p:nvPr/>
          </p:nvCxnSpPr>
          <p:spPr bwMode="auto">
            <a:xfrm>
              <a:off x="1598962" y="2600118"/>
              <a:ext cx="355622" cy="0"/>
            </a:xfrm>
            <a:prstGeom prst="line">
              <a:avLst/>
            </a:prstGeom>
            <a:ln w="3810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EE188B-9CFD-49B6-A074-D3906C2DC76C}"/>
                </a:ext>
              </a:extLst>
            </p:cNvPr>
            <p:cNvCxnSpPr/>
            <p:nvPr/>
          </p:nvCxnSpPr>
          <p:spPr bwMode="auto">
            <a:xfrm>
              <a:off x="2669655" y="3383613"/>
              <a:ext cx="359447" cy="0"/>
            </a:xfrm>
            <a:prstGeom prst="line">
              <a:avLst/>
            </a:prstGeom>
            <a:ln w="3810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1C4437-6A16-489F-87C7-D12E715FC968}"/>
                </a:ext>
              </a:extLst>
            </p:cNvPr>
            <p:cNvCxnSpPr/>
            <p:nvPr/>
          </p:nvCxnSpPr>
          <p:spPr bwMode="auto">
            <a:xfrm>
              <a:off x="597099" y="3096969"/>
              <a:ext cx="359447" cy="0"/>
            </a:xfrm>
            <a:prstGeom prst="line">
              <a:avLst/>
            </a:prstGeom>
            <a:ln w="3810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C1FAD894-B2B7-414B-A695-CF033C9CA3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621" y="2130019"/>
              <a:ext cx="3070601" cy="2426929"/>
              <a:chOff x="5500705" y="881417"/>
              <a:chExt cx="856921" cy="785190"/>
            </a:xfrm>
          </p:grpSpPr>
          <p:grpSp>
            <p:nvGrpSpPr>
              <p:cNvPr id="24" name="Group 42">
                <a:extLst>
                  <a:ext uri="{FF2B5EF4-FFF2-40B4-BE49-F238E27FC236}">
                    <a16:creationId xmlns:a16="http://schemas.microsoft.com/office/drawing/2014/main" id="{B5A8B483-E35A-48B6-B193-8141344AF0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705" y="881417"/>
                <a:ext cx="856921" cy="642989"/>
                <a:chOff x="3500436" y="810191"/>
                <a:chExt cx="714100" cy="1000205"/>
              </a:xfrm>
            </p:grpSpPr>
            <p:sp>
              <p:nvSpPr>
                <p:cNvPr id="27" name="Rounded Rectangle 29">
                  <a:extLst>
                    <a:ext uri="{FF2B5EF4-FFF2-40B4-BE49-F238E27FC236}">
                      <a16:creationId xmlns:a16="http://schemas.microsoft.com/office/drawing/2014/main" id="{98DDEE51-9432-4CD5-94F0-03622A0450E8}"/>
                    </a:ext>
                  </a:extLst>
                </p:cNvPr>
                <p:cNvSpPr/>
                <p:nvPr/>
              </p:nvSpPr>
              <p:spPr>
                <a:xfrm>
                  <a:off x="3500434" y="810191"/>
                  <a:ext cx="714099" cy="1000205"/>
                </a:xfrm>
                <a:prstGeom prst="roundRect">
                  <a:avLst>
                    <a:gd name="adj" fmla="val 9054"/>
                  </a:avLst>
                </a:prstGeom>
                <a:noFill/>
                <a:ln w="28575">
                  <a:solidFill>
                    <a:srgbClr val="335A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D7294523-5C07-4CB1-A13B-5DFD6059D0D8}"/>
                    </a:ext>
                  </a:extLst>
                </p:cNvPr>
                <p:cNvCxnSpPr/>
                <p:nvPr/>
              </p:nvCxnSpPr>
              <p:spPr>
                <a:xfrm>
                  <a:off x="3500434" y="1621896"/>
                  <a:ext cx="714099" cy="0"/>
                </a:xfrm>
                <a:prstGeom prst="line">
                  <a:avLst/>
                </a:prstGeom>
                <a:ln w="19050">
                  <a:solidFill>
                    <a:srgbClr val="335A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94860E8-B5A6-4554-B143-4FAB3B2EC86C}"/>
                  </a:ext>
                </a:extLst>
              </p:cNvPr>
              <p:cNvCxnSpPr/>
              <p:nvPr/>
            </p:nvCxnSpPr>
            <p:spPr>
              <a:xfrm>
                <a:off x="5799504" y="1666606"/>
                <a:ext cx="239041" cy="0"/>
              </a:xfrm>
              <a:prstGeom prst="line">
                <a:avLst/>
              </a:prstGeom>
              <a:ln w="38100">
                <a:solidFill>
                  <a:srgbClr val="335A8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F3268AC-D71C-4509-AF0A-78E990D5394C}"/>
                  </a:ext>
                </a:extLst>
              </p:cNvPr>
              <p:cNvCxnSpPr>
                <a:endCxn id="30" idx="2"/>
              </p:cNvCxnSpPr>
              <p:nvPr/>
            </p:nvCxnSpPr>
            <p:spPr>
              <a:xfrm rot="5400000" flipH="1" flipV="1">
                <a:off x="5857529" y="1595507"/>
                <a:ext cx="142200" cy="0"/>
              </a:xfrm>
              <a:prstGeom prst="line">
                <a:avLst/>
              </a:prstGeom>
              <a:ln w="38100">
                <a:solidFill>
                  <a:srgbClr val="335A8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A28437F-37F1-4A0D-AD68-9D4A1F1187A6}"/>
                </a:ext>
              </a:extLst>
            </p:cNvPr>
            <p:cNvSpPr/>
            <p:nvPr/>
          </p:nvSpPr>
          <p:spPr bwMode="auto">
            <a:xfrm>
              <a:off x="1885754" y="3811669"/>
              <a:ext cx="214139" cy="214028"/>
            </a:xfrm>
            <a:prstGeom prst="ellipse">
              <a:avLst/>
            </a:prstGeom>
            <a:solidFill>
              <a:srgbClr val="335A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29" name="Picture 2">
            <a:extLst>
              <a:ext uri="{FF2B5EF4-FFF2-40B4-BE49-F238E27FC236}">
                <a16:creationId xmlns:a16="http://schemas.microsoft.com/office/drawing/2014/main" id="{3DC233B2-0ADD-4086-AA13-E4D29E884A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425" y="5715000"/>
            <a:ext cx="1255713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145" y="428604"/>
            <a:ext cx="9001188" cy="9890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5CCFE01B-9CD3-4306-A9C9-3800A476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C30ED-EB1F-4114-9921-391A2D8F94FC}" type="datetimeFigureOut">
              <a:rPr lang="en-US"/>
              <a:pPr>
                <a:defRPr/>
              </a:pPr>
              <a:t>09-Jul-18</a:t>
            </a:fld>
            <a:endParaRPr lang="en-US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24C31C19-7AB8-4EC6-BB6F-B97C702F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2F4F2B5-3551-4821-BB04-14CB2B56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357938"/>
            <a:ext cx="2068513" cy="3635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1326F-5196-41BF-9563-C9C7302E11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5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5" y="4406901"/>
            <a:ext cx="1009872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505" y="2906713"/>
            <a:ext cx="1009872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5AD43-7F89-484F-A6C8-00F3CAEF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2C91-8ED5-4490-8887-537F1D64A059}" type="datetimeFigureOut">
              <a:rPr lang="en-US"/>
              <a:pPr>
                <a:defRPr/>
              </a:pPr>
              <a:t>09-Jul-18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4028-7160-46B2-BC7E-C87E5760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574FB-9E50-4BE5-8358-AD75FAF9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5B026-DF48-4F35-BE8C-FD3AC3AE0E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19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430" y="1600201"/>
            <a:ext cx="68479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7434" y="1600201"/>
            <a:ext cx="68479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2CA7A9D-F943-4D4C-AB5D-D220584C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928E0-7601-49DC-911C-BF8AE203E72B}" type="datetimeFigureOut">
              <a:rPr lang="en-US"/>
              <a:pPr>
                <a:defRPr/>
              </a:pPr>
              <a:t>09-Jul-18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56FE2B-A74A-45FB-A9B7-0F879A8E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0C9D096-8282-4E6D-A84E-C6656AFF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E3790-056C-4015-B80A-CDCEB5F26E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73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43" y="274638"/>
            <a:ext cx="1069276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42" y="1535113"/>
            <a:ext cx="5249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42" y="2174875"/>
            <a:ext cx="524943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5307" y="1535113"/>
            <a:ext cx="52515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5307" y="2174875"/>
            <a:ext cx="52515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36E6A4E-8479-46E1-9112-E7EFC968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B7165-1D7E-4B96-AD4B-B2D12DA1DEE9}" type="datetimeFigureOut">
              <a:rPr lang="en-US"/>
              <a:pPr>
                <a:defRPr/>
              </a:pPr>
              <a:t>09-Jul-18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EC5E649-86F3-4703-B36D-D79487EE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800D8DC-8C66-4D47-A11A-F45C8955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5031B-13CD-485D-A26D-A1AFB01BA2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29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0CE002E-6A0A-4249-B71D-AEC531D9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E4CBA-03A5-47AC-9299-CEA42C39E568}" type="datetimeFigureOut">
              <a:rPr lang="en-US"/>
              <a:pPr>
                <a:defRPr/>
              </a:pPr>
              <a:t>09-Jul-18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79BC801-439D-41EF-BAD7-1D6143CD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0D0349-27FE-433F-BA89-BEFF9927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B0E87-B5E5-4759-9C5F-5B661FD7CD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32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60E9C3-F66F-4207-AB2B-06095F55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B3BB7-9EF8-447E-B9B7-25F75D267B00}" type="datetimeFigureOut">
              <a:rPr lang="en-US"/>
              <a:pPr>
                <a:defRPr/>
              </a:pPr>
              <a:t>09-Jul-18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BF6D2E-7126-4711-BFE2-90B2D446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5EE123-B135-4044-802C-F267DA99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6D259-30A9-4DB5-A74D-B0FBC0149E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52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43" y="273050"/>
            <a:ext cx="39087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082" y="273051"/>
            <a:ext cx="6641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043" y="1435101"/>
            <a:ext cx="39087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2714A60-4042-427F-A2FF-C3937024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29F23-4FBC-4EE2-8679-26F5A9FB3B8C}" type="datetimeFigureOut">
              <a:rPr lang="en-US"/>
              <a:pPr>
                <a:defRPr/>
              </a:pPr>
              <a:t>09-Jul-18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8269751-81BF-4E29-A51D-44E707E5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282BE3-875D-4C55-8B96-412D0E52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D35E1-280B-4EA1-A5FD-7C768CB1D9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769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730" y="4800600"/>
            <a:ext cx="71285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8730" y="612775"/>
            <a:ext cx="712851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8730" y="5367338"/>
            <a:ext cx="71285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5ED42B3-D413-479F-89D9-BACEDAC1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65EE4-CF68-46E8-BD15-D37E9E9C7D4C}" type="datetimeFigureOut">
              <a:rPr lang="en-US"/>
              <a:pPr>
                <a:defRPr/>
              </a:pPr>
              <a:t>09-Jul-18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B816F4-034B-41AA-BC60-9A082CA8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138E9A-1180-430E-A3ED-FEE65102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933DE-F7A9-4A2E-8AB1-FE5421C69D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53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5F04BD-637E-40E1-8C2C-1156DEB78A9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93725" y="274638"/>
            <a:ext cx="1069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B35C58F-0659-4BDB-9B05-8E762565AF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93725" y="1600200"/>
            <a:ext cx="1069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5FC0-3B85-424C-8DBF-C9E33FFBA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3725" y="6356350"/>
            <a:ext cx="2771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A3C1D53-B499-40A4-B053-59FC2897699A}" type="datetimeFigureOut">
              <a:rPr lang="en-US"/>
              <a:pPr>
                <a:defRPr/>
              </a:pPr>
              <a:t>09-Jul-18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51E0E-E1F2-4E19-9395-0A4201E75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59238" y="6356350"/>
            <a:ext cx="3762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22FE9-9D3A-45CE-9BA6-731DF5ED8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6356350"/>
            <a:ext cx="27717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A628E48-F618-4A84-95E0-F127C57E65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89F2919-8AE5-4172-96DC-466640E73A28}"/>
              </a:ext>
            </a:extLst>
          </p:cNvPr>
          <p:cNvSpPr txBox="1">
            <a:spLocks/>
          </p:cNvSpPr>
          <p:nvPr/>
        </p:nvSpPr>
        <p:spPr>
          <a:xfrm>
            <a:off x="3779838" y="2564904"/>
            <a:ext cx="4321175" cy="647700"/>
          </a:xfrm>
          <a:prstGeom prst="rect">
            <a:avLst/>
          </a:prstGeom>
          <a:noFill/>
          <a:ln w="381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600" b="1" dirty="0">
                <a:solidFill>
                  <a:schemeClr val="tx2"/>
                </a:solidFill>
                <a:latin typeface="Open Sans Extrabold" panose="020B09060308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OPERATION CASE </a:t>
            </a:r>
          </a:p>
          <a:p>
            <a:pPr>
              <a:defRPr/>
            </a:pPr>
            <a:r>
              <a:rPr lang="en-US" sz="3600" b="1" dirty="0">
                <a:solidFill>
                  <a:schemeClr val="tx2"/>
                </a:solidFill>
                <a:latin typeface="Open Sans Extrabold" panose="020B09060308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 &amp; 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bject 11">
            <a:extLst>
              <a:ext uri="{FF2B5EF4-FFF2-40B4-BE49-F238E27FC236}">
                <a16:creationId xmlns:a16="http://schemas.microsoft.com/office/drawing/2014/main" id="{2F23ADDB-1948-4F79-9F40-44A227F14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1876088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C26CB2-2284-4213-A7B4-5AD339C988B9}"/>
              </a:ext>
            </a:extLst>
          </p:cNvPr>
          <p:cNvSpPr/>
          <p:nvPr/>
        </p:nvSpPr>
        <p:spPr>
          <a:xfrm>
            <a:off x="7885113" y="0"/>
            <a:ext cx="3990975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68" name="object 11">
            <a:extLst>
              <a:ext uri="{FF2B5EF4-FFF2-40B4-BE49-F238E27FC236}">
                <a16:creationId xmlns:a16="http://schemas.microsoft.com/office/drawing/2014/main" id="{DCD36B73-67C4-4121-BD49-B4B4DB686BD1}"/>
              </a:ext>
            </a:extLst>
          </p:cNvPr>
          <p:cNvSpPr>
            <a:spLocks/>
          </p:cNvSpPr>
          <p:nvPr/>
        </p:nvSpPr>
        <p:spPr bwMode="auto">
          <a:xfrm>
            <a:off x="4763" y="3028950"/>
            <a:ext cx="7880350" cy="1162050"/>
          </a:xfrm>
          <a:custGeom>
            <a:avLst/>
            <a:gdLst>
              <a:gd name="T0" fmla="*/ 0 w 12192000"/>
              <a:gd name="T1" fmla="*/ 1168166 h 1161288"/>
              <a:gd name="T2" fmla="*/ 240055 w 12192000"/>
              <a:gd name="T3" fmla="*/ 1168166 h 1161288"/>
              <a:gd name="T4" fmla="*/ 240055 w 12192000"/>
              <a:gd name="T5" fmla="*/ 0 h 1161288"/>
              <a:gd name="T6" fmla="*/ 0 w 12192000"/>
              <a:gd name="T7" fmla="*/ 0 h 1161288"/>
              <a:gd name="T8" fmla="*/ 0 w 12192000"/>
              <a:gd name="T9" fmla="*/ 1168166 h 1161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192000" h="1161288">
                <a:moveTo>
                  <a:pt x="0" y="1161288"/>
                </a:moveTo>
                <a:lnTo>
                  <a:pt x="12192000" y="1161288"/>
                </a:lnTo>
                <a:lnTo>
                  <a:pt x="12192000" y="0"/>
                </a:lnTo>
                <a:lnTo>
                  <a:pt x="0" y="0"/>
                </a:lnTo>
                <a:lnTo>
                  <a:pt x="0" y="1161288"/>
                </a:lnTo>
                <a:close/>
              </a:path>
            </a:pathLst>
          </a:custGeom>
          <a:solidFill>
            <a:schemeClr val="tx2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827D3732-A23C-4AE0-8333-7644033FCC87}"/>
              </a:ext>
            </a:extLst>
          </p:cNvPr>
          <p:cNvSpPr txBox="1"/>
          <p:nvPr/>
        </p:nvSpPr>
        <p:spPr>
          <a:xfrm>
            <a:off x="0" y="3368675"/>
            <a:ext cx="7885113" cy="4826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L="12700" algn="ctr" eaLnBrk="1" hangingPunct="1">
              <a:lnSpc>
                <a:spcPts val="3704"/>
              </a:lnSpc>
              <a:spcBef>
                <a:spcPts val="185"/>
              </a:spcBef>
              <a:defRPr/>
            </a:pPr>
            <a:r>
              <a:rPr lang="en-US" sz="4000" b="1" spc="-4" dirty="0">
                <a:solidFill>
                  <a:srgbClr val="FFFFFF"/>
                </a:solidFill>
                <a:latin typeface="Open Sans" panose="020B0606030504020204"/>
                <a:cs typeface="Times New Roman"/>
              </a:rPr>
              <a:t>Session 1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1270" name="TextBox 21">
            <a:extLst>
              <a:ext uri="{FF2B5EF4-FFF2-40B4-BE49-F238E27FC236}">
                <a16:creationId xmlns:a16="http://schemas.microsoft.com/office/drawing/2014/main" id="{5DFDF202-8772-468F-AF6C-F4D36ED56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3068960"/>
            <a:ext cx="34861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ML Check Point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INDIVIDUAL TASK</a:t>
            </a:r>
            <a:endParaRPr lang="id-ID" altLang="en-US" sz="2400" dirty="0">
              <a:latin typeface="Arial" panose="020B0604020202020204" pitchFamily="34" charset="0"/>
            </a:endParaRPr>
          </a:p>
        </p:txBody>
      </p:sp>
      <p:pic>
        <p:nvPicPr>
          <p:cNvPr id="11271" name="Picture 22">
            <a:extLst>
              <a:ext uri="{FF2B5EF4-FFF2-40B4-BE49-F238E27FC236}">
                <a16:creationId xmlns:a16="http://schemas.microsoft.com/office/drawing/2014/main" id="{258B8AE0-9771-4C25-A203-DCAAEEE2A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3073400"/>
            <a:ext cx="15176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36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We’ve been learning various topics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0C815-5EA3-42AB-A6D5-2B7EA2E67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48" y="2350529"/>
            <a:ext cx="3947729" cy="295067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9734B59-49D1-4F70-8772-86E442E47377}"/>
              </a:ext>
            </a:extLst>
          </p:cNvPr>
          <p:cNvSpPr txBox="1">
            <a:spLocks/>
          </p:cNvSpPr>
          <p:nvPr/>
        </p:nvSpPr>
        <p:spPr bwMode="auto">
          <a:xfrm>
            <a:off x="594755" y="2903639"/>
            <a:ext cx="3172073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Data type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 dirty="0"/>
              <a:t>Variable, List, Boolean, DF, ..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C76159-98FF-4384-B443-B1BB2ADD831A}"/>
              </a:ext>
            </a:extLst>
          </p:cNvPr>
          <p:cNvSpPr txBox="1">
            <a:spLocks/>
          </p:cNvSpPr>
          <p:nvPr/>
        </p:nvSpPr>
        <p:spPr bwMode="auto">
          <a:xfrm>
            <a:off x="1966330" y="2276872"/>
            <a:ext cx="1800200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Data Import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38D6AB3-C69F-4DA2-863F-606F80E0503A}"/>
              </a:ext>
            </a:extLst>
          </p:cNvPr>
          <p:cNvSpPr txBox="1">
            <a:spLocks/>
          </p:cNvSpPr>
          <p:nvPr/>
        </p:nvSpPr>
        <p:spPr bwMode="auto">
          <a:xfrm>
            <a:off x="344121" y="3717032"/>
            <a:ext cx="3371019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Library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 dirty="0"/>
              <a:t>Pandas, </a:t>
            </a:r>
            <a:r>
              <a:rPr lang="en-US" altLang="en-US" sz="2000" dirty="0" err="1"/>
              <a:t>Numpy</a:t>
            </a:r>
            <a:r>
              <a:rPr lang="en-US" altLang="en-US" sz="2000" dirty="0"/>
              <a:t>, Matplotlib, ..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E024B7D-D53D-4053-9074-B3627F0B6CBF}"/>
              </a:ext>
            </a:extLst>
          </p:cNvPr>
          <p:cNvSpPr txBox="1">
            <a:spLocks/>
          </p:cNvSpPr>
          <p:nvPr/>
        </p:nvSpPr>
        <p:spPr bwMode="auto">
          <a:xfrm>
            <a:off x="179785" y="4518671"/>
            <a:ext cx="3586745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Visualization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 dirty="0"/>
              <a:t>Boxplot, </a:t>
            </a:r>
            <a:r>
              <a:rPr lang="en-US" altLang="en-US" sz="2000" dirty="0" err="1"/>
              <a:t>Barplot</a:t>
            </a:r>
            <a:r>
              <a:rPr lang="en-US" altLang="en-US" sz="2000" dirty="0"/>
              <a:t>, Hist, Density, ..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31A8881-48AB-4FCA-8656-513BA6661265}"/>
              </a:ext>
            </a:extLst>
          </p:cNvPr>
          <p:cNvSpPr txBox="1">
            <a:spLocks/>
          </p:cNvSpPr>
          <p:nvPr/>
        </p:nvSpPr>
        <p:spPr bwMode="auto">
          <a:xfrm>
            <a:off x="8186328" y="2133080"/>
            <a:ext cx="3586745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/>
              <a:t>Feature Engineering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Derivative var, discretize, ..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F27F1CC-5A5A-489F-A3EE-A9D81901104F}"/>
              </a:ext>
            </a:extLst>
          </p:cNvPr>
          <p:cNvSpPr txBox="1">
            <a:spLocks/>
          </p:cNvSpPr>
          <p:nvPr/>
        </p:nvSpPr>
        <p:spPr bwMode="auto">
          <a:xfrm>
            <a:off x="8186328" y="2862486"/>
            <a:ext cx="3586745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/>
              <a:t>ML Application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Regression, Classification, Segmentation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8EFD9F4-7AB0-4553-972C-06F0F774EAEC}"/>
              </a:ext>
            </a:extLst>
          </p:cNvPr>
          <p:cNvSpPr txBox="1">
            <a:spLocks/>
          </p:cNvSpPr>
          <p:nvPr/>
        </p:nvSpPr>
        <p:spPr bwMode="auto">
          <a:xfrm>
            <a:off x="8172673" y="3870598"/>
            <a:ext cx="3586745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/>
              <a:t>ML Algorithm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Reg, </a:t>
            </a:r>
            <a:r>
              <a:rPr lang="en-US" altLang="en-US" sz="2000" dirty="0" err="1"/>
              <a:t>RegLog</a:t>
            </a:r>
            <a:r>
              <a:rPr lang="en-US" altLang="en-US" sz="2000" dirty="0"/>
              <a:t>, Tree, RF, ..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5C09BD5-6DFC-4F12-B8D5-6F8E967242B6}"/>
              </a:ext>
            </a:extLst>
          </p:cNvPr>
          <p:cNvSpPr txBox="1">
            <a:spLocks/>
          </p:cNvSpPr>
          <p:nvPr/>
        </p:nvSpPr>
        <p:spPr bwMode="auto">
          <a:xfrm>
            <a:off x="8172672" y="4600004"/>
            <a:ext cx="3586745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/>
              <a:t>Model Evaluation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ROC, Confusion Matrix, ..</a:t>
            </a:r>
          </a:p>
        </p:txBody>
      </p:sp>
    </p:spTree>
    <p:extLst>
      <p:ext uri="{BB962C8B-B14F-4D97-AF65-F5344CB8AC3E}">
        <p14:creationId xmlns:p14="http://schemas.microsoft.com/office/powerpoint/2010/main" val="74492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Operation Cases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E1CA90-9B0D-4859-814E-EFED50D93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25" y="3212976"/>
            <a:ext cx="3531647" cy="266946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9D9DEBB-08E6-4029-B637-30E41F362EEE}"/>
              </a:ext>
            </a:extLst>
          </p:cNvPr>
          <p:cNvSpPr txBox="1">
            <a:spLocks/>
          </p:cNvSpPr>
          <p:nvPr/>
        </p:nvSpPr>
        <p:spPr bwMode="auto">
          <a:xfrm>
            <a:off x="1475929" y="1700808"/>
            <a:ext cx="8568952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600" dirty="0"/>
              <a:t>Combine the puzzle pieces into 1 picture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600" dirty="0"/>
              <a:t>Accommodate us to understand the flow, end to end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600" dirty="0"/>
              <a:t>Expose us to real case scenario</a:t>
            </a:r>
          </a:p>
        </p:txBody>
      </p:sp>
    </p:spTree>
    <p:extLst>
      <p:ext uri="{BB962C8B-B14F-4D97-AF65-F5344CB8AC3E}">
        <p14:creationId xmlns:p14="http://schemas.microsoft.com/office/powerpoint/2010/main" val="325915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We’re almost to the ‘finish’ line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7569FF-C8A6-43E2-8D18-5DD845ED4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35" b="70691"/>
          <a:stretch/>
        </p:blipFill>
        <p:spPr>
          <a:xfrm>
            <a:off x="296056" y="3518186"/>
            <a:ext cx="1683929" cy="15745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0BE5D5-5C30-460F-AC8E-F27922AA1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25" r="72513"/>
          <a:stretch/>
        </p:blipFill>
        <p:spPr>
          <a:xfrm>
            <a:off x="9468817" y="3551263"/>
            <a:ext cx="1570893" cy="174994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A10AC2A-1DB5-4B5B-98E4-90DB39F87952}"/>
              </a:ext>
            </a:extLst>
          </p:cNvPr>
          <p:cNvGrpSpPr/>
          <p:nvPr/>
        </p:nvGrpSpPr>
        <p:grpSpPr>
          <a:xfrm>
            <a:off x="4547355" y="3316005"/>
            <a:ext cx="4921462" cy="1865640"/>
            <a:chOff x="3636169" y="2290715"/>
            <a:chExt cx="4921462" cy="186564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1D9655A-6D5A-4F6D-8B54-0A63BC95E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52" t="49929" r="15464" b="8263"/>
            <a:stretch/>
          </p:blipFill>
          <p:spPr>
            <a:xfrm>
              <a:off x="6403342" y="2291937"/>
              <a:ext cx="1265275" cy="184424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88BB669-3240-498E-9F6E-5A75C65478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72" t="49929" r="50445" b="8263"/>
            <a:stretch/>
          </p:blipFill>
          <p:spPr>
            <a:xfrm>
              <a:off x="7292355" y="2290715"/>
              <a:ext cx="1265276" cy="184424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21D3C8-5FE5-434E-8E15-44C2B6E21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98" t="8453" r="15440" b="50811"/>
            <a:stretch/>
          </p:blipFill>
          <p:spPr>
            <a:xfrm>
              <a:off x="5076329" y="2300973"/>
              <a:ext cx="1265274" cy="182372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E86B527-DD8D-47B2-B043-C02E9929F9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87" t="8453" r="48920" b="50811"/>
            <a:stretch/>
          </p:blipFill>
          <p:spPr>
            <a:xfrm>
              <a:off x="3636169" y="2332631"/>
              <a:ext cx="1566589" cy="1823724"/>
            </a:xfrm>
            <a:prstGeom prst="rect">
              <a:avLst/>
            </a:prstGeom>
          </p:spPr>
        </p:pic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34919B56-F73E-4D92-B26C-D09D195948F4}"/>
              </a:ext>
            </a:extLst>
          </p:cNvPr>
          <p:cNvSpPr txBox="1">
            <a:spLocks/>
          </p:cNvSpPr>
          <p:nvPr/>
        </p:nvSpPr>
        <p:spPr bwMode="auto">
          <a:xfrm>
            <a:off x="8460705" y="1869323"/>
            <a:ext cx="3780420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FINISH</a:t>
            </a:r>
            <a:br>
              <a:rPr lang="en-US" altLang="en-US" sz="2800" b="1" dirty="0"/>
            </a:br>
            <a:r>
              <a:rPr lang="en-US" altLang="en-US" sz="2800" b="1" dirty="0"/>
              <a:t>STRONG </a:t>
            </a:r>
            <a:br>
              <a:rPr lang="en-US" altLang="en-US" sz="2800" b="1" dirty="0"/>
            </a:br>
            <a:r>
              <a:rPr lang="en-US" altLang="en-US" sz="2800" b="1" dirty="0"/>
              <a:t>TOGETHER</a:t>
            </a:r>
          </a:p>
        </p:txBody>
      </p:sp>
    </p:spTree>
    <p:extLst>
      <p:ext uri="{BB962C8B-B14F-4D97-AF65-F5344CB8AC3E}">
        <p14:creationId xmlns:p14="http://schemas.microsoft.com/office/powerpoint/2010/main" val="397628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Check Point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0BE5D5-5C30-460F-AC8E-F27922AA1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25" r="72513"/>
          <a:stretch/>
        </p:blipFill>
        <p:spPr>
          <a:xfrm>
            <a:off x="9468817" y="3645024"/>
            <a:ext cx="1570893" cy="1749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1148E7-B1E4-4A0A-AE92-7049AFE9E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945" y="4405180"/>
            <a:ext cx="765235" cy="943285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BB335F15-FE9F-475B-AAC1-56A42A7352F4}"/>
              </a:ext>
            </a:extLst>
          </p:cNvPr>
          <p:cNvSpPr txBox="1">
            <a:spLocks/>
          </p:cNvSpPr>
          <p:nvPr/>
        </p:nvSpPr>
        <p:spPr bwMode="auto">
          <a:xfrm>
            <a:off x="2556049" y="1787190"/>
            <a:ext cx="7272808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600" dirty="0"/>
              <a:t>This is an Individual Task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600" dirty="0"/>
              <a:t>Refreshment of what have been learnt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600" dirty="0"/>
              <a:t>Opportunity to catch up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600" dirty="0"/>
              <a:t>Finish STRONG TOGETHER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6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E4C0D5E-2FBC-4B86-BF10-519EDF01F1F1}"/>
              </a:ext>
            </a:extLst>
          </p:cNvPr>
          <p:cNvSpPr/>
          <p:nvPr/>
        </p:nvSpPr>
        <p:spPr>
          <a:xfrm>
            <a:off x="899865" y="5480368"/>
            <a:ext cx="9937998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4BD89B-3004-4599-B60C-E1327C62A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49" y="4401734"/>
            <a:ext cx="765235" cy="9432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419FD5-DBCD-434B-82F2-D564DB215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68" y="4403826"/>
            <a:ext cx="765235" cy="9432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207AF5-9BF8-4AD9-8B2B-AEDF60D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37" y="4401733"/>
            <a:ext cx="765235" cy="94328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47A1E29-E72F-4976-828D-AE741D84C9F9}"/>
              </a:ext>
            </a:extLst>
          </p:cNvPr>
          <p:cNvSpPr txBox="1">
            <a:spLocks/>
          </p:cNvSpPr>
          <p:nvPr/>
        </p:nvSpPr>
        <p:spPr bwMode="auto">
          <a:xfrm>
            <a:off x="1490444" y="3910674"/>
            <a:ext cx="954406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CP #1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2B99542-CE96-437B-8812-8ECCCCA96941}"/>
              </a:ext>
            </a:extLst>
          </p:cNvPr>
          <p:cNvSpPr txBox="1">
            <a:spLocks/>
          </p:cNvSpPr>
          <p:nvPr/>
        </p:nvSpPr>
        <p:spPr bwMode="auto">
          <a:xfrm>
            <a:off x="3185819" y="3907228"/>
            <a:ext cx="954406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CP #1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E8E67AC-D140-4830-BA5E-2094B7ECDF9A}"/>
              </a:ext>
            </a:extLst>
          </p:cNvPr>
          <p:cNvSpPr txBox="1">
            <a:spLocks/>
          </p:cNvSpPr>
          <p:nvPr/>
        </p:nvSpPr>
        <p:spPr bwMode="auto">
          <a:xfrm>
            <a:off x="4880659" y="3914898"/>
            <a:ext cx="954406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CP #1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EFEFA84-8B14-4D92-A478-1DA3362FCA70}"/>
              </a:ext>
            </a:extLst>
          </p:cNvPr>
          <p:cNvSpPr txBox="1">
            <a:spLocks/>
          </p:cNvSpPr>
          <p:nvPr/>
        </p:nvSpPr>
        <p:spPr bwMode="auto">
          <a:xfrm>
            <a:off x="8532713" y="3914898"/>
            <a:ext cx="954406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CP #10 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309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2444850" y="423863"/>
            <a:ext cx="8393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CP #1 : Preparation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B335F15-FE9F-475B-AAC1-56A42A7352F4}"/>
              </a:ext>
            </a:extLst>
          </p:cNvPr>
          <p:cNvSpPr txBox="1">
            <a:spLocks/>
          </p:cNvSpPr>
          <p:nvPr/>
        </p:nvSpPr>
        <p:spPr bwMode="auto">
          <a:xfrm>
            <a:off x="1187897" y="1851679"/>
            <a:ext cx="9649966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600" b="1" dirty="0"/>
              <a:t>System Check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Python version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Functionality: Simple algebra, print any string</a:t>
            </a:r>
          </a:p>
          <a:p>
            <a:pPr marL="1090613" algn="just">
              <a:spcBef>
                <a:spcPct val="0"/>
              </a:spcBef>
              <a:buNone/>
            </a:pPr>
            <a:endParaRPr lang="en-US" altLang="en-US" sz="1000" dirty="0"/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600" b="1" dirty="0"/>
              <a:t>Library loading</a:t>
            </a:r>
          </a:p>
          <a:p>
            <a:pPr marL="914400">
              <a:spcBef>
                <a:spcPct val="0"/>
              </a:spcBef>
              <a:buNone/>
            </a:pPr>
            <a:r>
              <a:rPr lang="en-US" altLang="en-US" sz="2400" dirty="0"/>
              <a:t>DF operation, data transformation, visualization</a:t>
            </a:r>
          </a:p>
          <a:p>
            <a:pPr marL="1090613" algn="just">
              <a:spcBef>
                <a:spcPct val="0"/>
              </a:spcBef>
              <a:buNone/>
            </a:pPr>
            <a:endParaRPr lang="en-US" altLang="en-US" sz="1000" dirty="0"/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600" b="1" dirty="0"/>
              <a:t>Data Set loading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Load 3 provided datasets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Note: 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- Keep in mind file type and separator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- On Student Data (X1: </a:t>
            </a:r>
            <a:r>
              <a:rPr lang="en-US" altLang="en-US" sz="2400" dirty="0" err="1"/>
              <a:t>Student_ID</a:t>
            </a:r>
            <a:r>
              <a:rPr lang="en-US" altLang="en-US" sz="2400" dirty="0"/>
              <a:t>, X2: First name,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X3: Last Name, X4: Gender, X5: Age, X6: </a:t>
            </a:r>
            <a:r>
              <a:rPr lang="en-US" altLang="en-US" sz="2400" dirty="0" err="1"/>
              <a:t>Dept_ID</a:t>
            </a:r>
            <a:r>
              <a:rPr lang="en-US" altLang="en-US" sz="2400" dirty="0"/>
              <a:t>)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Useful link: </a:t>
            </a:r>
            <a:r>
              <a:rPr lang="en-US" altLang="en-US" sz="2400" b="1" dirty="0" err="1"/>
              <a:t>stackoverflow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tutorialspoint</a:t>
            </a:r>
            <a:endParaRPr lang="en-US" altLang="en-US" sz="2400" b="1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55674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2444850" y="423863"/>
            <a:ext cx="8393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CP #2 : Data Quick look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B335F15-FE9F-475B-AAC1-56A42A7352F4}"/>
              </a:ext>
            </a:extLst>
          </p:cNvPr>
          <p:cNvSpPr txBox="1">
            <a:spLocks/>
          </p:cNvSpPr>
          <p:nvPr/>
        </p:nvSpPr>
        <p:spPr bwMode="auto">
          <a:xfrm>
            <a:off x="1187897" y="1851679"/>
            <a:ext cx="9649966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600" b="1" dirty="0"/>
              <a:t>Quick look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Data View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Dimension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Variable data type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Number of unique value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Statistics Summary for numerical data</a:t>
            </a:r>
          </a:p>
          <a:p>
            <a:pPr marL="1090613" algn="just">
              <a:spcBef>
                <a:spcPct val="0"/>
              </a:spcBef>
              <a:buNone/>
            </a:pPr>
            <a:endParaRPr lang="en-US" altLang="en-US" sz="1000" dirty="0"/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600" b="1" dirty="0"/>
              <a:t>Missing Value &amp; Duplications</a:t>
            </a:r>
          </a:p>
          <a:p>
            <a:pPr marL="914400">
              <a:spcBef>
                <a:spcPct val="0"/>
              </a:spcBef>
              <a:buNone/>
            </a:pPr>
            <a:r>
              <a:rPr lang="en-US" altLang="en-US" sz="2400" dirty="0"/>
              <a:t>Identify and count number of missing value</a:t>
            </a:r>
          </a:p>
          <a:p>
            <a:pPr marL="914400">
              <a:spcBef>
                <a:spcPct val="0"/>
              </a:spcBef>
              <a:buNone/>
            </a:pPr>
            <a:r>
              <a:rPr lang="en-US" altLang="en-US" sz="2400" dirty="0"/>
              <a:t>Identify duplications</a:t>
            </a:r>
          </a:p>
          <a:p>
            <a:pPr marL="1090613" algn="just">
              <a:spcBef>
                <a:spcPct val="0"/>
              </a:spcBef>
              <a:buNone/>
            </a:pPr>
            <a:endParaRPr lang="en-US" altLang="en-US" sz="10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48924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2444850" y="423863"/>
            <a:ext cx="8393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CP #3 : Miscellaneous Handling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B335F15-FE9F-475B-AAC1-56A42A7352F4}"/>
              </a:ext>
            </a:extLst>
          </p:cNvPr>
          <p:cNvSpPr txBox="1">
            <a:spLocks/>
          </p:cNvSpPr>
          <p:nvPr/>
        </p:nvSpPr>
        <p:spPr bwMode="auto">
          <a:xfrm>
            <a:off x="1187897" y="1851679"/>
            <a:ext cx="9649966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600" b="1" dirty="0"/>
              <a:t>Change column names</a:t>
            </a:r>
          </a:p>
          <a:p>
            <a:pPr marL="914400">
              <a:spcBef>
                <a:spcPct val="0"/>
              </a:spcBef>
              <a:buNone/>
            </a:pPr>
            <a:r>
              <a:rPr lang="en-US" altLang="en-US" sz="2400" dirty="0"/>
              <a:t>Change column names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Data (X1: </a:t>
            </a:r>
            <a:r>
              <a:rPr lang="en-US" altLang="en-US" sz="2400" dirty="0" err="1"/>
              <a:t>Student_ID</a:t>
            </a:r>
            <a:r>
              <a:rPr lang="en-US" altLang="en-US" sz="2400" dirty="0"/>
              <a:t>, X2: First name,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X3: Last Name, X4: Gender, X5: Age, X6: </a:t>
            </a:r>
            <a:r>
              <a:rPr lang="en-US" altLang="en-US" sz="2400" dirty="0" err="1"/>
              <a:t>Dept_ID</a:t>
            </a:r>
            <a:r>
              <a:rPr lang="en-US" altLang="en-US" sz="2400" dirty="0"/>
              <a:t>)</a:t>
            </a:r>
          </a:p>
          <a:p>
            <a:pPr marL="914400">
              <a:spcBef>
                <a:spcPct val="0"/>
              </a:spcBef>
              <a:buNone/>
            </a:pPr>
            <a:endParaRPr lang="en-US" altLang="en-US" sz="2400" dirty="0"/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600" b="1" dirty="0"/>
              <a:t>Handling missing &amp; duplicated data</a:t>
            </a:r>
          </a:p>
          <a:p>
            <a:pPr marL="914400">
              <a:spcBef>
                <a:spcPct val="0"/>
              </a:spcBef>
              <a:buNone/>
            </a:pPr>
            <a:r>
              <a:rPr lang="en-US" altLang="en-US" sz="2400" dirty="0"/>
              <a:t>Drop duplications</a:t>
            </a:r>
          </a:p>
          <a:p>
            <a:pPr marL="914400">
              <a:spcBef>
                <a:spcPct val="0"/>
              </a:spcBef>
              <a:buNone/>
            </a:pPr>
            <a:r>
              <a:rPr lang="en-US" altLang="en-US" sz="2400" dirty="0"/>
              <a:t>Drop row (rule = drop row if ‘First name’ is missing)</a:t>
            </a:r>
          </a:p>
          <a:p>
            <a:pPr marL="914400">
              <a:spcBef>
                <a:spcPct val="0"/>
              </a:spcBef>
              <a:buNone/>
            </a:pPr>
            <a:r>
              <a:rPr lang="en-US" altLang="en-US" sz="2400" dirty="0"/>
              <a:t>Replace value (rule = fill missing value with means of age) </a:t>
            </a:r>
          </a:p>
          <a:p>
            <a:pPr marL="914400">
              <a:spcBef>
                <a:spcPct val="0"/>
              </a:spcBef>
              <a:buNone/>
            </a:pPr>
            <a:endParaRPr lang="en-US" altLang="en-US" sz="1000" b="1" dirty="0"/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600" b="1" dirty="0"/>
              <a:t>Data type adjustment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Change to appropriate data type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Challenge: do for multiple columns at once</a:t>
            </a:r>
          </a:p>
          <a:p>
            <a:pPr marL="1090613" algn="just">
              <a:spcBef>
                <a:spcPct val="0"/>
              </a:spcBef>
              <a:buNone/>
            </a:pPr>
            <a:endParaRPr lang="en-US" altLang="en-US" sz="1000" dirty="0"/>
          </a:p>
          <a:p>
            <a:pPr marL="1090613" algn="just">
              <a:spcBef>
                <a:spcPct val="0"/>
              </a:spcBef>
              <a:buNone/>
            </a:pPr>
            <a:endParaRPr lang="en-US" altLang="en-US" sz="10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699097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2444850" y="423863"/>
            <a:ext cx="8393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CP #4 : Selection &amp; Subset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B335F15-FE9F-475B-AAC1-56A42A7352F4}"/>
              </a:ext>
            </a:extLst>
          </p:cNvPr>
          <p:cNvSpPr txBox="1">
            <a:spLocks/>
          </p:cNvSpPr>
          <p:nvPr/>
        </p:nvSpPr>
        <p:spPr bwMode="auto">
          <a:xfrm>
            <a:off x="1187897" y="1851679"/>
            <a:ext cx="9649966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600" b="1" dirty="0"/>
              <a:t>Selection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Row selection</a:t>
            </a:r>
          </a:p>
          <a:p>
            <a:pPr marL="1257300" indent="-342900" algn="just">
              <a:spcBef>
                <a:spcPct val="0"/>
              </a:spcBef>
              <a:buFontTx/>
              <a:buChar char="-"/>
            </a:pPr>
            <a:r>
              <a:rPr lang="en-US" altLang="en-US" sz="2400" dirty="0"/>
              <a:t>Show Female student record</a:t>
            </a:r>
          </a:p>
          <a:p>
            <a:pPr marL="1257300" indent="-342900" algn="just">
              <a:spcBef>
                <a:spcPct val="0"/>
              </a:spcBef>
              <a:buFontTx/>
              <a:buChar char="-"/>
            </a:pPr>
            <a:r>
              <a:rPr lang="en-US" altLang="en-US" sz="2400" dirty="0"/>
              <a:t>Show Male student whose the Age &gt; 20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Column selection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-   Show student DF except </a:t>
            </a:r>
            <a:r>
              <a:rPr lang="en-US" altLang="en-US" sz="2400" dirty="0" err="1"/>
              <a:t>Dept_ID</a:t>
            </a:r>
            <a:endParaRPr lang="en-US" altLang="en-US" sz="2400" dirty="0"/>
          </a:p>
          <a:p>
            <a:pPr marL="1090613" algn="just">
              <a:spcBef>
                <a:spcPct val="0"/>
              </a:spcBef>
              <a:buNone/>
            </a:pPr>
            <a:endParaRPr lang="en-US" altLang="en-US" sz="1000" dirty="0"/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600" b="1" dirty="0"/>
              <a:t>Subset</a:t>
            </a:r>
          </a:p>
          <a:p>
            <a:pPr marL="914400">
              <a:spcBef>
                <a:spcPct val="0"/>
              </a:spcBef>
              <a:buNone/>
            </a:pPr>
            <a:r>
              <a:rPr lang="en-US" altLang="en-US" sz="2400" dirty="0"/>
              <a:t>Create new DF called ‘demography’. It is student DF that contains only columns ‘First name’, ‘Last name’, ‘Gender’ and ‘Age’ </a:t>
            </a:r>
          </a:p>
          <a:p>
            <a:pPr marL="914400">
              <a:spcBef>
                <a:spcPct val="0"/>
              </a:spcBef>
              <a:buNone/>
            </a:pPr>
            <a:r>
              <a:rPr lang="en-US" altLang="en-US" sz="2400" dirty="0"/>
              <a:t> </a:t>
            </a:r>
          </a:p>
          <a:p>
            <a:pPr marL="1090613" algn="just">
              <a:spcBef>
                <a:spcPct val="0"/>
              </a:spcBef>
              <a:buNone/>
            </a:pPr>
            <a:endParaRPr lang="en-US" altLang="en-US" sz="10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79898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2444850" y="423863"/>
            <a:ext cx="8393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CP #5 : Transformation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B335F15-FE9F-475B-AAC1-56A42A7352F4}"/>
              </a:ext>
            </a:extLst>
          </p:cNvPr>
          <p:cNvSpPr txBox="1">
            <a:spLocks/>
          </p:cNvSpPr>
          <p:nvPr/>
        </p:nvSpPr>
        <p:spPr bwMode="auto">
          <a:xfrm>
            <a:off x="1187897" y="1851679"/>
            <a:ext cx="9649966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600" b="1" dirty="0"/>
              <a:t>Conditional Statement </a:t>
            </a:r>
          </a:p>
          <a:p>
            <a:pPr marL="914400">
              <a:spcBef>
                <a:spcPct val="0"/>
              </a:spcBef>
              <a:buNone/>
            </a:pPr>
            <a:r>
              <a:rPr lang="en-US" altLang="en-US" sz="2400" dirty="0"/>
              <a:t>Labeling numeric variables with conditional statement</a:t>
            </a:r>
          </a:p>
          <a:p>
            <a:pPr marL="1257300" indent="-342900">
              <a:spcBef>
                <a:spcPct val="0"/>
              </a:spcBef>
              <a:buFontTx/>
              <a:buChar char="-"/>
            </a:pPr>
            <a:r>
              <a:rPr lang="en-US" altLang="en-US" sz="2400" dirty="0"/>
              <a:t>Labeling ‘Mark’ to ‘Score’</a:t>
            </a:r>
          </a:p>
          <a:p>
            <a:pPr marL="1257300" indent="-342900">
              <a:spcBef>
                <a:spcPct val="0"/>
              </a:spcBef>
              <a:buFontTx/>
              <a:buChar char="-"/>
            </a:pPr>
            <a:r>
              <a:rPr lang="en-US" altLang="en-US" sz="2400" dirty="0"/>
              <a:t>Col name: ‘Score’.</a:t>
            </a:r>
          </a:p>
          <a:p>
            <a:pPr marL="1257300" indent="-342900">
              <a:spcBef>
                <a:spcPct val="0"/>
              </a:spcBef>
              <a:buFontTx/>
              <a:buChar char="-"/>
            </a:pPr>
            <a:r>
              <a:rPr lang="en-US" altLang="en-US" sz="2400" dirty="0"/>
              <a:t>Rule: A=4, AB=3.5, B=3</a:t>
            </a:r>
          </a:p>
          <a:p>
            <a:pPr algn="just">
              <a:spcBef>
                <a:spcPct val="0"/>
              </a:spcBef>
              <a:buNone/>
            </a:pPr>
            <a:endParaRPr lang="en-US" altLang="en-US" sz="1000" b="1" dirty="0"/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600" b="1" dirty="0"/>
              <a:t>Derivative Variable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Create new variable from existing one(s)</a:t>
            </a:r>
          </a:p>
          <a:p>
            <a:pPr marL="1257300" indent="-342900" algn="just">
              <a:spcBef>
                <a:spcPct val="0"/>
              </a:spcBef>
              <a:buFontTx/>
              <a:buChar char="-"/>
            </a:pPr>
            <a:r>
              <a:rPr lang="en-US" altLang="en-US" sz="2400" dirty="0"/>
              <a:t>Col name: ‘Total score’</a:t>
            </a:r>
          </a:p>
          <a:p>
            <a:pPr marL="1257300" indent="-342900" algn="just">
              <a:spcBef>
                <a:spcPct val="0"/>
              </a:spcBef>
              <a:buFontTx/>
              <a:buChar char="-"/>
            </a:pPr>
            <a:r>
              <a:rPr lang="en-US" altLang="en-US" sz="2400" dirty="0"/>
              <a:t>Rule: ‘total score’ = ‘weight’ * ‘score’</a:t>
            </a:r>
          </a:p>
          <a:p>
            <a:pPr marL="914400" algn="just">
              <a:spcBef>
                <a:spcPct val="0"/>
              </a:spcBef>
              <a:buNone/>
            </a:pPr>
            <a:endParaRPr lang="en-US" altLang="en-US" sz="1000" dirty="0"/>
          </a:p>
          <a:p>
            <a:pPr marL="914400" algn="just">
              <a:spcBef>
                <a:spcPct val="0"/>
              </a:spcBef>
              <a:buNone/>
            </a:pPr>
            <a:endParaRPr lang="en-US" altLang="en-US" sz="1000" dirty="0"/>
          </a:p>
          <a:p>
            <a:pPr marL="1090613" algn="just">
              <a:spcBef>
                <a:spcPct val="0"/>
              </a:spcBef>
              <a:buNone/>
            </a:pPr>
            <a:endParaRPr lang="en-US" altLang="en-US" sz="10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07422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>
            <a:extLst>
              <a:ext uri="{FF2B5EF4-FFF2-40B4-BE49-F238E27FC236}">
                <a16:creationId xmlns:a16="http://schemas.microsoft.com/office/drawing/2014/main" id="{FCFBFCA2-6FC3-465D-9043-FAF62DFE4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55"/>
          <a:stretch>
            <a:fillRect/>
          </a:stretch>
        </p:blipFill>
        <p:spPr bwMode="auto">
          <a:xfrm>
            <a:off x="8858250" y="4067175"/>
            <a:ext cx="9239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BAB07D-A2CC-4754-852E-25F365E8B068}"/>
              </a:ext>
            </a:extLst>
          </p:cNvPr>
          <p:cNvSpPr/>
          <p:nvPr/>
        </p:nvSpPr>
        <p:spPr>
          <a:xfrm>
            <a:off x="539750" y="4191000"/>
            <a:ext cx="2151063" cy="3905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949" b="1" dirty="0">
                <a:latin typeface="Gotham Black" panose="02000603040000020004" pitchFamily="2" charset="0"/>
              </a:rPr>
              <a:t>Yunan Putranto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48EA10-7EE3-4F9F-8941-4B5F6AEDEA3A}"/>
              </a:ext>
            </a:extLst>
          </p:cNvPr>
          <p:cNvCxnSpPr>
            <a:cxnSpLocks/>
          </p:cNvCxnSpPr>
          <p:nvPr/>
        </p:nvCxnSpPr>
        <p:spPr>
          <a:xfrm>
            <a:off x="3132138" y="641350"/>
            <a:ext cx="0" cy="5562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1743B10-6B4B-485B-8F65-2B5F5D80D6FC}"/>
              </a:ext>
            </a:extLst>
          </p:cNvPr>
          <p:cNvSpPr/>
          <p:nvPr/>
        </p:nvSpPr>
        <p:spPr>
          <a:xfrm>
            <a:off x="3486150" y="5546725"/>
            <a:ext cx="7658100" cy="5699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59" dirty="0"/>
              <a:t>Email : yunanto.putranto@gmail.com, yunanto@datalabs.id</a:t>
            </a:r>
          </a:p>
          <a:p>
            <a:pPr eaLnBrk="1" hangingPunct="1">
              <a:defRPr/>
            </a:pPr>
            <a:r>
              <a:rPr lang="en-US" sz="1559" dirty="0"/>
              <a:t>LinkedIn : https://www.linkedin.com/in/yunan-putranto-b045943b/</a:t>
            </a:r>
            <a:endParaRPr lang="en-US" sz="1559" dirty="0">
              <a:latin typeface="Gotham" panose="0200050405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B69B08-3ADC-4366-8A0E-FAEE1360E884}"/>
              </a:ext>
            </a:extLst>
          </p:cNvPr>
          <p:cNvSpPr/>
          <p:nvPr/>
        </p:nvSpPr>
        <p:spPr>
          <a:xfrm>
            <a:off x="1981200" y="6345238"/>
            <a:ext cx="3455988" cy="2698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169" dirty="0">
                <a:solidFill>
                  <a:schemeClr val="bg1"/>
                </a:solidFill>
                <a:latin typeface="Gotham" panose="02000504050000020004" pitchFamily="2" charset="0"/>
              </a:rPr>
              <a:t>Proprietary document of IYKRA, 2018</a:t>
            </a:r>
          </a:p>
        </p:txBody>
      </p:sp>
      <p:pic>
        <p:nvPicPr>
          <p:cNvPr id="8199" name="Picture 13">
            <a:extLst>
              <a:ext uri="{FF2B5EF4-FFF2-40B4-BE49-F238E27FC236}">
                <a16:creationId xmlns:a16="http://schemas.microsoft.com/office/drawing/2014/main" id="{DF571A13-6F99-4613-8A82-2524F69A2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2092325"/>
            <a:ext cx="1868488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9DF9C054-ADD1-4754-88CC-D285CFB50934}"/>
              </a:ext>
            </a:extLst>
          </p:cNvPr>
          <p:cNvSpPr/>
          <p:nvPr/>
        </p:nvSpPr>
        <p:spPr>
          <a:xfrm>
            <a:off x="701675" y="2106613"/>
            <a:ext cx="1870075" cy="1868487"/>
          </a:xfrm>
          <a:prstGeom prst="ellipse">
            <a:avLst/>
          </a:prstGeom>
          <a:noFill/>
          <a:ln w="222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339" dirty="0">
              <a:solidFill>
                <a:schemeClr val="tx2"/>
              </a:solidFill>
            </a:endParaRPr>
          </a:p>
        </p:txBody>
      </p:sp>
      <p:pic>
        <p:nvPicPr>
          <p:cNvPr id="8201" name="Picture 18">
            <a:extLst>
              <a:ext uri="{FF2B5EF4-FFF2-40B4-BE49-F238E27FC236}">
                <a16:creationId xmlns:a16="http://schemas.microsoft.com/office/drawing/2014/main" id="{9024AE1E-1612-4526-9E9F-89391FA5C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75" y="3978275"/>
            <a:ext cx="8445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9">
            <a:extLst>
              <a:ext uri="{FF2B5EF4-FFF2-40B4-BE49-F238E27FC236}">
                <a16:creationId xmlns:a16="http://schemas.microsoft.com/office/drawing/2014/main" id="{3E6E181B-81C1-4867-92F6-C3866865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3970338"/>
            <a:ext cx="8032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21">
            <a:extLst>
              <a:ext uri="{FF2B5EF4-FFF2-40B4-BE49-F238E27FC236}">
                <a16:creationId xmlns:a16="http://schemas.microsoft.com/office/drawing/2014/main" id="{11C989E5-9401-454B-BEB8-E2F3D4D29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8" b="33325"/>
          <a:stretch>
            <a:fillRect/>
          </a:stretch>
        </p:blipFill>
        <p:spPr bwMode="auto">
          <a:xfrm>
            <a:off x="5695950" y="4067175"/>
            <a:ext cx="16192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22">
            <a:extLst>
              <a:ext uri="{FF2B5EF4-FFF2-40B4-BE49-F238E27FC236}">
                <a16:creationId xmlns:a16="http://schemas.microsoft.com/office/drawing/2014/main" id="{67D4616D-6920-4677-AC2D-476FACE70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941763"/>
            <a:ext cx="1149350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3">
            <a:extLst>
              <a:ext uri="{FF2B5EF4-FFF2-40B4-BE49-F238E27FC236}">
                <a16:creationId xmlns:a16="http://schemas.microsoft.com/office/drawing/2014/main" id="{FBDE70FE-C435-41DB-8F6D-7F489ED13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3"/>
          <a:stretch>
            <a:fillRect/>
          </a:stretch>
        </p:blipFill>
        <p:spPr bwMode="auto">
          <a:xfrm>
            <a:off x="9807575" y="4011613"/>
            <a:ext cx="750888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6" name="Picture 4">
            <a:extLst>
              <a:ext uri="{FF2B5EF4-FFF2-40B4-BE49-F238E27FC236}">
                <a16:creationId xmlns:a16="http://schemas.microsoft.com/office/drawing/2014/main" id="{D11D50F1-51AA-40F8-B65C-A6F0CFBA6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425" y="4078288"/>
            <a:ext cx="7508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A9D9B71-69C9-4AE4-B8A7-BE6AB108C10A}"/>
              </a:ext>
            </a:extLst>
          </p:cNvPr>
          <p:cNvSpPr txBox="1"/>
          <p:nvPr/>
        </p:nvSpPr>
        <p:spPr>
          <a:xfrm>
            <a:off x="3514725" y="3511550"/>
            <a:ext cx="7875588" cy="301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364" dirty="0">
                <a:solidFill>
                  <a:schemeClr val="bg1">
                    <a:lumMod val="75000"/>
                  </a:schemeClr>
                </a:solidFill>
              </a:rPr>
              <a:t> E D U                                  W O R K                                                       I N T E R E S T</a:t>
            </a:r>
          </a:p>
        </p:txBody>
      </p:sp>
      <p:sp>
        <p:nvSpPr>
          <p:cNvPr id="8208" name="Rectangle 18">
            <a:extLst>
              <a:ext uri="{FF2B5EF4-FFF2-40B4-BE49-F238E27FC236}">
                <a16:creationId xmlns:a16="http://schemas.microsoft.com/office/drawing/2014/main" id="{D33F37AF-74D5-4B9C-9A18-393E70A06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188" y="1381125"/>
            <a:ext cx="758666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Starting professional career in Oil and Gas Industry for a decade.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Extending expertise in Data Technology and its application focusing on but not limited to Big Data, Data Mining and Machine Learning.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Strong believer that education is the top powerful life-changer, and that data driven decision is most of the time the best decision.</a:t>
            </a:r>
            <a:endParaRPr lang="en-US" altLang="en-US" sz="1800" dirty="0">
              <a:latin typeface="Gotha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2444850" y="423863"/>
            <a:ext cx="8393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CP #6: Joining table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B335F15-FE9F-475B-AAC1-56A42A7352F4}"/>
              </a:ext>
            </a:extLst>
          </p:cNvPr>
          <p:cNvSpPr txBox="1">
            <a:spLocks/>
          </p:cNvSpPr>
          <p:nvPr/>
        </p:nvSpPr>
        <p:spPr bwMode="auto">
          <a:xfrm>
            <a:off x="1187897" y="1745458"/>
            <a:ext cx="9649966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600" b="1" dirty="0"/>
              <a:t>Join / Merge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Left join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Right join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Inner join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Full join</a:t>
            </a:r>
          </a:p>
          <a:p>
            <a:pPr marL="914400" algn="just">
              <a:spcBef>
                <a:spcPct val="0"/>
              </a:spcBef>
              <a:buNone/>
            </a:pPr>
            <a:endParaRPr lang="en-US" altLang="en-US" sz="1000" dirty="0"/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600" b="1" dirty="0" err="1"/>
              <a:t>Concat</a:t>
            </a:r>
            <a:endParaRPr lang="en-US" altLang="en-US" sz="2600" b="1" dirty="0"/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By row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By column</a:t>
            </a:r>
          </a:p>
          <a:p>
            <a:pPr marL="914400" algn="just">
              <a:spcBef>
                <a:spcPct val="0"/>
              </a:spcBef>
              <a:buNone/>
            </a:pPr>
            <a:endParaRPr lang="en-US" altLang="en-US" sz="2400" dirty="0"/>
          </a:p>
          <a:p>
            <a:pPr algn="just">
              <a:spcBef>
                <a:spcPct val="0"/>
              </a:spcBef>
              <a:buNone/>
            </a:pPr>
            <a:r>
              <a:rPr lang="en-US" altLang="en-US" sz="2400" b="1" dirty="0"/>
              <a:t>Task</a:t>
            </a:r>
            <a:r>
              <a:rPr lang="en-US" altLang="en-US" sz="2400" dirty="0"/>
              <a:t>: </a:t>
            </a:r>
          </a:p>
          <a:p>
            <a:pPr marL="342900" indent="-342900" algn="just">
              <a:spcBef>
                <a:spcPct val="0"/>
              </a:spcBef>
              <a:buFontTx/>
              <a:buChar char="-"/>
            </a:pPr>
            <a:r>
              <a:rPr lang="en-US" altLang="en-US" sz="2400" dirty="0"/>
              <a:t>Join student, score and department tables</a:t>
            </a:r>
          </a:p>
          <a:p>
            <a:pPr marL="342900" indent="-342900" algn="just">
              <a:spcBef>
                <a:spcPct val="0"/>
              </a:spcBef>
              <a:buFontTx/>
              <a:buChar char="-"/>
            </a:pPr>
            <a:r>
              <a:rPr lang="en-US" altLang="en-US" sz="2400" dirty="0"/>
              <a:t>Keep only student who has score record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2400" dirty="0"/>
              <a:t>	 </a:t>
            </a:r>
          </a:p>
          <a:p>
            <a:pPr marL="914400" algn="just">
              <a:spcBef>
                <a:spcPct val="0"/>
              </a:spcBef>
              <a:buNone/>
            </a:pPr>
            <a:endParaRPr lang="en-US" altLang="en-US" sz="2400" dirty="0"/>
          </a:p>
          <a:p>
            <a:pPr marL="914400" algn="just">
              <a:spcBef>
                <a:spcPct val="0"/>
              </a:spcBef>
              <a:buNone/>
            </a:pPr>
            <a:endParaRPr lang="en-US" altLang="en-US" sz="1000" dirty="0"/>
          </a:p>
          <a:p>
            <a:pPr marL="1090613" algn="just">
              <a:spcBef>
                <a:spcPct val="0"/>
              </a:spcBef>
              <a:buNone/>
            </a:pPr>
            <a:endParaRPr lang="en-US" altLang="en-US" sz="10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B9BF49-C5BB-43C6-9910-1842EB9C0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377" y="1860699"/>
            <a:ext cx="4104456" cy="300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95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2444850" y="423863"/>
            <a:ext cx="8393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CP #7: Aggregation &amp; Sorting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B335F15-FE9F-475B-AAC1-56A42A7352F4}"/>
              </a:ext>
            </a:extLst>
          </p:cNvPr>
          <p:cNvSpPr txBox="1">
            <a:spLocks/>
          </p:cNvSpPr>
          <p:nvPr/>
        </p:nvSpPr>
        <p:spPr bwMode="auto">
          <a:xfrm>
            <a:off x="1187897" y="1851679"/>
            <a:ext cx="9649966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600" b="1" dirty="0"/>
              <a:t>Aggregation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Group by single / multiple columns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Various function: sum, count, mean, </a:t>
            </a:r>
            <a:r>
              <a:rPr lang="en-US" altLang="en-US" sz="2400" dirty="0" err="1"/>
              <a:t>etc</a:t>
            </a:r>
            <a:endParaRPr lang="en-US" altLang="en-US" sz="2400" dirty="0"/>
          </a:p>
          <a:p>
            <a:pPr marL="914400" algn="just">
              <a:spcBef>
                <a:spcPct val="0"/>
              </a:spcBef>
              <a:buNone/>
            </a:pPr>
            <a:endParaRPr lang="en-US" altLang="en-US" sz="1000" dirty="0"/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600" b="1" dirty="0"/>
              <a:t>Sorting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Sorting by single / multiple columns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Ascending / Descending</a:t>
            </a:r>
          </a:p>
          <a:p>
            <a:pPr marL="61913" algn="just">
              <a:spcBef>
                <a:spcPct val="0"/>
              </a:spcBef>
              <a:buNone/>
            </a:pPr>
            <a:endParaRPr lang="en-US" altLang="en-US" sz="2400" dirty="0"/>
          </a:p>
          <a:p>
            <a:pPr marL="61913" algn="just">
              <a:spcBef>
                <a:spcPct val="0"/>
              </a:spcBef>
              <a:buNone/>
            </a:pPr>
            <a:r>
              <a:rPr lang="en-US" altLang="en-US" sz="2400" b="1" dirty="0"/>
              <a:t>Task:</a:t>
            </a:r>
          </a:p>
          <a:p>
            <a:pPr marL="404813" indent="-342900" algn="just">
              <a:spcBef>
                <a:spcPct val="0"/>
              </a:spcBef>
              <a:buFontTx/>
              <a:buChar char="-"/>
            </a:pPr>
            <a:r>
              <a:rPr lang="en-US" altLang="en-US" sz="2400" dirty="0"/>
              <a:t>Aggregate total weight and total score for each student</a:t>
            </a:r>
          </a:p>
          <a:p>
            <a:pPr marL="404813" indent="-342900" algn="just">
              <a:spcBef>
                <a:spcPct val="0"/>
              </a:spcBef>
              <a:buFontTx/>
              <a:buChar char="-"/>
            </a:pPr>
            <a:r>
              <a:rPr lang="en-US" altLang="en-US" sz="2400" dirty="0"/>
              <a:t>Calculate GPA = sum(total score) / sum(Weight) for each student</a:t>
            </a:r>
          </a:p>
          <a:p>
            <a:pPr marL="404813" indent="-342900" algn="just">
              <a:spcBef>
                <a:spcPct val="0"/>
              </a:spcBef>
              <a:buFontTx/>
              <a:buChar char="-"/>
            </a:pPr>
            <a:r>
              <a:rPr lang="en-US" altLang="en-US" sz="2400" dirty="0"/>
              <a:t>GPA with 2 digit decimal</a:t>
            </a:r>
          </a:p>
          <a:p>
            <a:pPr marL="404813" indent="-342900" algn="just">
              <a:spcBef>
                <a:spcPct val="0"/>
              </a:spcBef>
              <a:buFontTx/>
              <a:buChar char="-"/>
            </a:pPr>
            <a:r>
              <a:rPr lang="en-US" altLang="en-US" sz="2400" dirty="0"/>
              <a:t>Sort student from highest GPA</a:t>
            </a:r>
          </a:p>
          <a:p>
            <a:pPr marL="914400" algn="just">
              <a:spcBef>
                <a:spcPct val="0"/>
              </a:spcBef>
              <a:buNone/>
            </a:pPr>
            <a:endParaRPr lang="en-US" altLang="en-US" sz="2400" dirty="0"/>
          </a:p>
          <a:p>
            <a:pPr marL="914400" algn="just">
              <a:spcBef>
                <a:spcPct val="0"/>
              </a:spcBef>
              <a:buNone/>
            </a:pPr>
            <a:endParaRPr lang="en-US" altLang="en-US" sz="1000" dirty="0"/>
          </a:p>
          <a:p>
            <a:pPr marL="1090613" algn="just">
              <a:spcBef>
                <a:spcPct val="0"/>
              </a:spcBef>
              <a:buNone/>
            </a:pPr>
            <a:endParaRPr lang="en-US" altLang="en-US" sz="10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727963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2444850" y="423863"/>
            <a:ext cx="8393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CP #8: Visualization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B335F15-FE9F-475B-AAC1-56A42A7352F4}"/>
              </a:ext>
            </a:extLst>
          </p:cNvPr>
          <p:cNvSpPr txBox="1">
            <a:spLocks/>
          </p:cNvSpPr>
          <p:nvPr/>
        </p:nvSpPr>
        <p:spPr bwMode="auto">
          <a:xfrm>
            <a:off x="1187897" y="1851679"/>
            <a:ext cx="9649966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600" b="1" dirty="0"/>
              <a:t>Viz for Numerical Var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Boxplot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Histogram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Density Plot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Line plot</a:t>
            </a:r>
          </a:p>
          <a:p>
            <a:pPr marL="914400" algn="just">
              <a:spcBef>
                <a:spcPct val="0"/>
              </a:spcBef>
              <a:buNone/>
            </a:pPr>
            <a:endParaRPr lang="en-US" altLang="en-US" sz="1000" dirty="0"/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600" b="1" dirty="0"/>
              <a:t>Viz for Categorical Var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Bar Plot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Pie Chart</a:t>
            </a:r>
          </a:p>
          <a:p>
            <a:pPr marL="914400" algn="just">
              <a:spcBef>
                <a:spcPct val="0"/>
              </a:spcBef>
              <a:buNone/>
            </a:pPr>
            <a:endParaRPr lang="en-US" altLang="en-US" sz="2400" dirty="0"/>
          </a:p>
          <a:p>
            <a:pPr marL="61913" algn="just">
              <a:spcBef>
                <a:spcPct val="0"/>
              </a:spcBef>
              <a:buNone/>
            </a:pPr>
            <a:r>
              <a:rPr lang="en-US" altLang="en-US" sz="2400" b="1" dirty="0"/>
              <a:t>Task:</a:t>
            </a:r>
          </a:p>
          <a:p>
            <a:pPr marL="404813" indent="-342900" algn="just">
              <a:spcBef>
                <a:spcPct val="0"/>
              </a:spcBef>
              <a:buFontTx/>
              <a:buChar char="-"/>
            </a:pPr>
            <a:r>
              <a:rPr lang="en-US" altLang="en-US" sz="2400" dirty="0"/>
              <a:t>Bar plot for GPA vs Student, sorted from highest GPA</a:t>
            </a:r>
          </a:p>
          <a:p>
            <a:pPr marL="404813" indent="-342900" algn="just">
              <a:spcBef>
                <a:spcPct val="0"/>
              </a:spcBef>
              <a:buFontTx/>
              <a:buChar char="-"/>
            </a:pPr>
            <a:r>
              <a:rPr lang="en-US" altLang="en-US" sz="2400" dirty="0"/>
              <a:t>Histogram for age (all student)</a:t>
            </a:r>
          </a:p>
          <a:p>
            <a:pPr marL="404813" indent="-342900" algn="just">
              <a:spcBef>
                <a:spcPct val="0"/>
              </a:spcBef>
              <a:buFontTx/>
              <a:buChar char="-"/>
            </a:pPr>
            <a:endParaRPr lang="en-US" altLang="en-US" sz="2400" dirty="0"/>
          </a:p>
          <a:p>
            <a:pPr marL="61913" algn="just">
              <a:spcBef>
                <a:spcPct val="0"/>
              </a:spcBef>
              <a:buNone/>
            </a:pPr>
            <a:endParaRPr lang="en-US" altLang="en-US" sz="2400" dirty="0"/>
          </a:p>
          <a:p>
            <a:pPr marL="914400" algn="just">
              <a:spcBef>
                <a:spcPct val="0"/>
              </a:spcBef>
              <a:buNone/>
            </a:pPr>
            <a:endParaRPr lang="en-US" altLang="en-US" sz="2400" dirty="0"/>
          </a:p>
          <a:p>
            <a:pPr marL="914400" algn="just">
              <a:spcBef>
                <a:spcPct val="0"/>
              </a:spcBef>
              <a:buNone/>
            </a:pPr>
            <a:endParaRPr lang="en-US" altLang="en-US" sz="1000" dirty="0"/>
          </a:p>
          <a:p>
            <a:pPr marL="1090613" algn="just">
              <a:spcBef>
                <a:spcPct val="0"/>
              </a:spcBef>
              <a:buNone/>
            </a:pPr>
            <a:endParaRPr lang="en-US" altLang="en-US" sz="10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88775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‘Ammunition’ organization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B7AB8A-D33A-4184-8827-067DEAE1F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51"/>
          <a:stretch/>
        </p:blipFill>
        <p:spPr>
          <a:xfrm>
            <a:off x="1187897" y="1855480"/>
            <a:ext cx="3657600" cy="2724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7CDAB7-5AB4-4567-98F5-389976B91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585" y="1855480"/>
            <a:ext cx="36576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03A8A5-21A6-417C-825C-BAA7B93D0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233" y="2234884"/>
            <a:ext cx="1746363" cy="20455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242BFF-4698-4EFB-BE96-6369C49476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93" y="5106058"/>
            <a:ext cx="915230" cy="9152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9DA3CD-AAEF-4849-BF0D-3274388A471A}"/>
              </a:ext>
            </a:extLst>
          </p:cNvPr>
          <p:cNvSpPr txBox="1"/>
          <p:nvPr/>
        </p:nvSpPr>
        <p:spPr>
          <a:xfrm>
            <a:off x="2483748" y="5009675"/>
            <a:ext cx="18004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600" dirty="0">
                <a:latin typeface="Franklin Gothic Heavy" panose="020B0903020102020204" pitchFamily="34" charset="0"/>
              </a:rPr>
              <a:t>60</a:t>
            </a:r>
            <a:r>
              <a:rPr lang="en-ID" sz="3000" b="1" dirty="0">
                <a:latin typeface="Agency FB" panose="020B0503020202020204" pitchFamily="34" charset="0"/>
              </a:rPr>
              <a:t>mins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01330-5233-42E7-B426-271689C04C24}"/>
              </a:ext>
            </a:extLst>
          </p:cNvPr>
          <p:cNvSpPr txBox="1"/>
          <p:nvPr/>
        </p:nvSpPr>
        <p:spPr>
          <a:xfrm>
            <a:off x="8316689" y="4972089"/>
            <a:ext cx="18004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600" dirty="0">
                <a:latin typeface="Franklin Gothic Heavy" panose="020B0903020102020204" pitchFamily="34" charset="0"/>
              </a:rPr>
              <a:t>20</a:t>
            </a:r>
            <a:r>
              <a:rPr lang="en-ID" sz="3000" b="1" dirty="0">
                <a:latin typeface="Agency FB" panose="020B0503020202020204" pitchFamily="34" charset="0"/>
              </a:rPr>
              <a:t>mins</a:t>
            </a:r>
            <a:endParaRPr lang="en-ID" sz="30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195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‘Ammunition’ organization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125AE5-9EFE-424C-9666-4C21D0880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628" y="4804393"/>
            <a:ext cx="1169245" cy="1169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14DB18-E148-42D7-A3A4-E6200E839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401" y="4548389"/>
            <a:ext cx="1584176" cy="1584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58C205-6147-4A53-867A-A21D7FCA4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201" y="1784027"/>
            <a:ext cx="2592280" cy="1846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80EA10-5DCD-49C9-A6CD-C2B9BFC13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7327" y="1784027"/>
            <a:ext cx="2601610" cy="18460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FFA291-0E78-43F2-8B38-A127B531C0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865" y="1815468"/>
            <a:ext cx="2592280" cy="18295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17B174-7CAA-452A-B924-00ED939B55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27" y="4612729"/>
            <a:ext cx="2952750" cy="15525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3EECDA-0E05-4AA2-A5FA-47CAB0A9F211}"/>
              </a:ext>
            </a:extLst>
          </p:cNvPr>
          <p:cNvSpPr txBox="1"/>
          <p:nvPr/>
        </p:nvSpPr>
        <p:spPr>
          <a:xfrm>
            <a:off x="6867434" y="2153062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600" dirty="0">
                <a:latin typeface="Franklin Gothic Heavy" panose="020B0903020102020204" pitchFamily="34" charset="0"/>
              </a:rPr>
              <a:t>+</a:t>
            </a:r>
            <a:endParaRPr lang="en-ID" sz="3000" b="1" dirty="0">
              <a:latin typeface="Agency FB" panose="020B0503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668ADC-F4A4-4657-B1EA-7EE0931E779F}"/>
              </a:ext>
            </a:extLst>
          </p:cNvPr>
          <p:cNvSpPr txBox="1"/>
          <p:nvPr/>
        </p:nvSpPr>
        <p:spPr>
          <a:xfrm>
            <a:off x="4934792" y="480439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600" dirty="0">
                <a:latin typeface="Franklin Gothic Heavy" panose="020B0903020102020204" pitchFamily="34" charset="0"/>
              </a:rPr>
              <a:t>+</a:t>
            </a:r>
            <a:endParaRPr lang="en-ID" sz="3000" b="1" dirty="0">
              <a:latin typeface="Agency FB" panose="020B0503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29E4B0-F69F-4D5E-BE0C-FA71A1E9059F}"/>
              </a:ext>
            </a:extLst>
          </p:cNvPr>
          <p:cNvSpPr txBox="1"/>
          <p:nvPr/>
        </p:nvSpPr>
        <p:spPr>
          <a:xfrm>
            <a:off x="7707100" y="478659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600" dirty="0">
                <a:latin typeface="Franklin Gothic Heavy" panose="020B0903020102020204" pitchFamily="34" charset="0"/>
              </a:rPr>
              <a:t>=</a:t>
            </a:r>
            <a:endParaRPr lang="en-ID" sz="3000" b="1" dirty="0">
              <a:latin typeface="Agency FB" panose="020B0503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2B7E10-8DA1-455A-A72E-CC34A1E05D18}"/>
              </a:ext>
            </a:extLst>
          </p:cNvPr>
          <p:cNvSpPr txBox="1"/>
          <p:nvPr/>
        </p:nvSpPr>
        <p:spPr>
          <a:xfrm>
            <a:off x="1313526" y="369135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Python for 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57E2D2-BE95-4BE0-BCF6-C9E4B2653859}"/>
              </a:ext>
            </a:extLst>
          </p:cNvPr>
          <p:cNvSpPr txBox="1"/>
          <p:nvPr/>
        </p:nvSpPr>
        <p:spPr>
          <a:xfrm>
            <a:off x="4541446" y="369135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Pandas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9A9765-5BA7-47B1-8270-CA8F7A34638E}"/>
              </a:ext>
            </a:extLst>
          </p:cNvPr>
          <p:cNvSpPr txBox="1"/>
          <p:nvPr/>
        </p:nvSpPr>
        <p:spPr>
          <a:xfrm>
            <a:off x="7947327" y="3669243"/>
            <a:ext cx="231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err="1"/>
              <a:t>Scikit</a:t>
            </a:r>
            <a:r>
              <a:rPr lang="en-ID" dirty="0"/>
              <a:t>-Learn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E96763-95AF-4992-B1D8-BB8BC7B32615}"/>
              </a:ext>
            </a:extLst>
          </p:cNvPr>
          <p:cNvSpPr txBox="1"/>
          <p:nvPr/>
        </p:nvSpPr>
        <p:spPr>
          <a:xfrm>
            <a:off x="2333533" y="4786479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600" dirty="0">
                <a:latin typeface="Franklin Gothic Heavy" panose="020B0903020102020204" pitchFamily="34" charset="0"/>
              </a:rPr>
              <a:t>+</a:t>
            </a:r>
            <a:endParaRPr lang="en-ID" sz="3000" b="1" dirty="0">
              <a:latin typeface="Agency FB" panose="020B0503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4E5EF4-4F49-4121-B9EC-3508A3BABBB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5" t="13040" r="11869" b="11513"/>
          <a:stretch/>
        </p:blipFill>
        <p:spPr>
          <a:xfrm>
            <a:off x="846293" y="4689006"/>
            <a:ext cx="1299383" cy="12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04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bject 11">
            <a:extLst>
              <a:ext uri="{FF2B5EF4-FFF2-40B4-BE49-F238E27FC236}">
                <a16:creationId xmlns:a16="http://schemas.microsoft.com/office/drawing/2014/main" id="{2F23ADDB-1948-4F79-9F40-44A227F14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1876088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C26CB2-2284-4213-A7B4-5AD339C988B9}"/>
              </a:ext>
            </a:extLst>
          </p:cNvPr>
          <p:cNvSpPr/>
          <p:nvPr/>
        </p:nvSpPr>
        <p:spPr>
          <a:xfrm>
            <a:off x="7885113" y="0"/>
            <a:ext cx="3990975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68" name="object 11">
            <a:extLst>
              <a:ext uri="{FF2B5EF4-FFF2-40B4-BE49-F238E27FC236}">
                <a16:creationId xmlns:a16="http://schemas.microsoft.com/office/drawing/2014/main" id="{DCD36B73-67C4-4121-BD49-B4B4DB686BD1}"/>
              </a:ext>
            </a:extLst>
          </p:cNvPr>
          <p:cNvSpPr>
            <a:spLocks/>
          </p:cNvSpPr>
          <p:nvPr/>
        </p:nvSpPr>
        <p:spPr bwMode="auto">
          <a:xfrm>
            <a:off x="4763" y="3028950"/>
            <a:ext cx="7880350" cy="1162050"/>
          </a:xfrm>
          <a:custGeom>
            <a:avLst/>
            <a:gdLst>
              <a:gd name="T0" fmla="*/ 0 w 12192000"/>
              <a:gd name="T1" fmla="*/ 1168166 h 1161288"/>
              <a:gd name="T2" fmla="*/ 240055 w 12192000"/>
              <a:gd name="T3" fmla="*/ 1168166 h 1161288"/>
              <a:gd name="T4" fmla="*/ 240055 w 12192000"/>
              <a:gd name="T5" fmla="*/ 0 h 1161288"/>
              <a:gd name="T6" fmla="*/ 0 w 12192000"/>
              <a:gd name="T7" fmla="*/ 0 h 1161288"/>
              <a:gd name="T8" fmla="*/ 0 w 12192000"/>
              <a:gd name="T9" fmla="*/ 1168166 h 1161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192000" h="1161288">
                <a:moveTo>
                  <a:pt x="0" y="1161288"/>
                </a:moveTo>
                <a:lnTo>
                  <a:pt x="12192000" y="1161288"/>
                </a:lnTo>
                <a:lnTo>
                  <a:pt x="12192000" y="0"/>
                </a:lnTo>
                <a:lnTo>
                  <a:pt x="0" y="0"/>
                </a:lnTo>
                <a:lnTo>
                  <a:pt x="0" y="1161288"/>
                </a:lnTo>
                <a:close/>
              </a:path>
            </a:pathLst>
          </a:custGeom>
          <a:solidFill>
            <a:schemeClr val="tx2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827D3732-A23C-4AE0-8333-7644033FCC87}"/>
              </a:ext>
            </a:extLst>
          </p:cNvPr>
          <p:cNvSpPr txBox="1"/>
          <p:nvPr/>
        </p:nvSpPr>
        <p:spPr>
          <a:xfrm>
            <a:off x="0" y="3368675"/>
            <a:ext cx="7885113" cy="4826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L="12700" algn="ctr" eaLnBrk="1" hangingPunct="1">
              <a:lnSpc>
                <a:spcPts val="3704"/>
              </a:lnSpc>
              <a:spcBef>
                <a:spcPts val="185"/>
              </a:spcBef>
              <a:defRPr/>
            </a:pPr>
            <a:r>
              <a:rPr lang="en-US" sz="4000" b="1" spc="-4" dirty="0">
                <a:solidFill>
                  <a:srgbClr val="FFFFFF"/>
                </a:solidFill>
                <a:latin typeface="Open Sans" panose="020B0606030504020204"/>
                <a:cs typeface="Times New Roman"/>
              </a:rPr>
              <a:t>Session 2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1270" name="TextBox 21">
            <a:extLst>
              <a:ext uri="{FF2B5EF4-FFF2-40B4-BE49-F238E27FC236}">
                <a16:creationId xmlns:a16="http://schemas.microsoft.com/office/drawing/2014/main" id="{5DFDF202-8772-468F-AF6C-F4D36ED56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2852936"/>
            <a:ext cx="34861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9 Jul 2018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Operation Case 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GROUP TASK</a:t>
            </a:r>
            <a:endParaRPr lang="id-ID" altLang="en-US" sz="2400" dirty="0">
              <a:latin typeface="Arial" panose="020B0604020202020204" pitchFamily="34" charset="0"/>
            </a:endParaRPr>
          </a:p>
        </p:txBody>
      </p:sp>
      <p:pic>
        <p:nvPicPr>
          <p:cNvPr id="11271" name="Picture 22">
            <a:extLst>
              <a:ext uri="{FF2B5EF4-FFF2-40B4-BE49-F238E27FC236}">
                <a16:creationId xmlns:a16="http://schemas.microsoft.com/office/drawing/2014/main" id="{258B8AE0-9771-4C25-A203-DCAAEEE2A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3073400"/>
            <a:ext cx="15176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765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Case: Forecast Inventory Demand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E5467-C052-45DC-BABE-D1BBB6721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56" y="2102161"/>
            <a:ext cx="2834040" cy="1330535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9854FA5D-E478-4633-B34B-A82473ABD0BF}"/>
              </a:ext>
            </a:extLst>
          </p:cNvPr>
          <p:cNvSpPr txBox="1">
            <a:spLocks/>
          </p:cNvSpPr>
          <p:nvPr/>
        </p:nvSpPr>
        <p:spPr bwMode="auto">
          <a:xfrm>
            <a:off x="2988097" y="2392616"/>
            <a:ext cx="8568952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/>
              <a:t>Food Company in Mexico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3E81CF-255E-41FC-94D9-668C1C9FC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271" y="3717032"/>
            <a:ext cx="9222308" cy="188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48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Goal: Forecast Inventory Demand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854FA5D-E478-4633-B34B-A82473ABD0BF}"/>
              </a:ext>
            </a:extLst>
          </p:cNvPr>
          <p:cNvSpPr txBox="1">
            <a:spLocks/>
          </p:cNvSpPr>
          <p:nvPr/>
        </p:nvSpPr>
        <p:spPr bwMode="auto">
          <a:xfrm>
            <a:off x="1475929" y="1916832"/>
            <a:ext cx="8568952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000" dirty="0"/>
              <a:t>Forecast accurate inventory demand</a:t>
            </a:r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000" dirty="0"/>
              <a:t>Forecast for each product at each shop (client)</a:t>
            </a:r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000" dirty="0"/>
              <a:t>Focusing on 2 town with highest sales (in Pesos)</a:t>
            </a:r>
          </a:p>
          <a:p>
            <a:pPr algn="just">
              <a:spcBef>
                <a:spcPct val="0"/>
              </a:spcBef>
              <a:buNone/>
            </a:pPr>
            <a:endParaRPr lang="en-US" altLang="en-US" sz="3000" dirty="0"/>
          </a:p>
          <a:p>
            <a:pPr algn="just">
              <a:spcBef>
                <a:spcPct val="0"/>
              </a:spcBef>
              <a:buNone/>
            </a:pPr>
            <a:r>
              <a:rPr lang="en-US" altLang="en-US" sz="3000" dirty="0"/>
              <a:t>Business Impact</a:t>
            </a:r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000" dirty="0"/>
              <a:t>Avoid empty shelves</a:t>
            </a:r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000" dirty="0"/>
              <a:t>Minimize return</a:t>
            </a:r>
          </a:p>
        </p:txBody>
      </p:sp>
    </p:spTree>
    <p:extLst>
      <p:ext uri="{BB962C8B-B14F-4D97-AF65-F5344CB8AC3E}">
        <p14:creationId xmlns:p14="http://schemas.microsoft.com/office/powerpoint/2010/main" val="415764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Datasets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556AC1-00F6-46EC-BCEB-4BC2A7CC3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40079"/>
              </p:ext>
            </p:extLst>
          </p:nvPr>
        </p:nvGraphicFramePr>
        <p:xfrm>
          <a:off x="1403796" y="1628800"/>
          <a:ext cx="9001125" cy="243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34288">
                  <a:extLst>
                    <a:ext uri="{9D8B030D-6E8A-4147-A177-3AD203B41FA5}">
                      <a16:colId xmlns:a16="http://schemas.microsoft.com/office/drawing/2014/main" val="1764193660"/>
                    </a:ext>
                  </a:extLst>
                </a:gridCol>
                <a:gridCol w="6766837">
                  <a:extLst>
                    <a:ext uri="{9D8B030D-6E8A-4147-A177-3AD203B41FA5}">
                      <a16:colId xmlns:a16="http://schemas.microsoft.com/office/drawing/2014/main" val="323362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48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0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000" dirty="0"/>
                        <a:t>Training set containing historical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14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0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000" dirty="0"/>
                        <a:t>Testing set (without target)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99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000" dirty="0" err="1"/>
                        <a:t>Cliente_tabla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000" dirty="0"/>
                        <a:t>Client names (joining key to Train/Test on </a:t>
                      </a:r>
                      <a:r>
                        <a:rPr lang="en-ID" sz="2000" dirty="0" err="1"/>
                        <a:t>Cliente_ID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0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000" dirty="0" err="1"/>
                        <a:t>Producto_tabla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000" dirty="0"/>
                        <a:t>Product names (joining key to Train/Test on </a:t>
                      </a:r>
                      <a:r>
                        <a:rPr lang="en-ID" sz="2000" dirty="0" err="1"/>
                        <a:t>Producto_ID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4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000" dirty="0" err="1"/>
                        <a:t>Town_state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000" dirty="0"/>
                        <a:t>Town name (joining key to Train/Test on </a:t>
                      </a:r>
                      <a:r>
                        <a:rPr lang="en-ID" sz="2000" dirty="0" err="1"/>
                        <a:t>Agencia_ID</a:t>
                      </a:r>
                      <a:r>
                        <a:rPr lang="en-ID" sz="2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07404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BD2820B-7F5F-482A-9DF6-776680E8EAB4}"/>
              </a:ext>
            </a:extLst>
          </p:cNvPr>
          <p:cNvSpPr txBox="1">
            <a:spLocks/>
          </p:cNvSpPr>
          <p:nvPr/>
        </p:nvSpPr>
        <p:spPr bwMode="auto">
          <a:xfrm>
            <a:off x="1326335" y="4293096"/>
            <a:ext cx="9511528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8925" indent="-288925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On</a:t>
            </a:r>
            <a:r>
              <a:rPr lang="en-US" altLang="en-US" sz="2200" b="1" dirty="0"/>
              <a:t> </a:t>
            </a:r>
            <a:r>
              <a:rPr lang="en-US" altLang="en-US" sz="2200" b="1" dirty="0" err="1"/>
              <a:t>Cliente_tabla</a:t>
            </a:r>
            <a:r>
              <a:rPr lang="en-US" altLang="en-US" sz="2200" dirty="0"/>
              <a:t>: 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2200" dirty="0"/>
              <a:t>     - </a:t>
            </a:r>
            <a:r>
              <a:rPr lang="en-US" sz="2400" dirty="0"/>
              <a:t>Duplicated </a:t>
            </a:r>
            <a:r>
              <a:rPr lang="en-US" sz="2400" dirty="0" err="1"/>
              <a:t>Cliente_ID</a:t>
            </a:r>
            <a:r>
              <a:rPr lang="en-US" sz="2400" dirty="0"/>
              <a:t> is NOT acceptable</a:t>
            </a:r>
          </a:p>
          <a:p>
            <a:pPr algn="just">
              <a:spcBef>
                <a:spcPct val="0"/>
              </a:spcBef>
              <a:buNone/>
            </a:pPr>
            <a:r>
              <a:rPr lang="en-US" sz="2400" dirty="0"/>
              <a:t>     - </a:t>
            </a:r>
            <a:r>
              <a:rPr lang="en-US" sz="2200" dirty="0" err="1"/>
              <a:t>Multiuple</a:t>
            </a:r>
            <a:r>
              <a:rPr lang="en-US" sz="2200" dirty="0"/>
              <a:t> </a:t>
            </a:r>
            <a:r>
              <a:rPr lang="en-US" sz="2200" dirty="0" err="1"/>
              <a:t>Cliente_ID</a:t>
            </a:r>
            <a:r>
              <a:rPr lang="en-US" sz="2200" dirty="0"/>
              <a:t> can share </a:t>
            </a:r>
            <a:r>
              <a:rPr lang="en-US" sz="2200" dirty="0" err="1"/>
              <a:t>sama</a:t>
            </a:r>
            <a:r>
              <a:rPr lang="en-US" sz="2200" dirty="0"/>
              <a:t> </a:t>
            </a:r>
            <a:r>
              <a:rPr lang="en-US" sz="2200" dirty="0" err="1"/>
              <a:t>NombreCliente</a:t>
            </a:r>
            <a:r>
              <a:rPr lang="en-US" sz="2200" dirty="0"/>
              <a:t> (Nama </a:t>
            </a:r>
            <a:r>
              <a:rPr lang="en-US" sz="2200" dirty="0" err="1"/>
              <a:t>klien</a:t>
            </a:r>
            <a:r>
              <a:rPr lang="en-US" sz="2200" dirty="0"/>
              <a:t>)</a:t>
            </a:r>
          </a:p>
          <a:p>
            <a:pPr marL="288925" indent="-288925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On </a:t>
            </a:r>
            <a:r>
              <a:rPr lang="en-US" altLang="en-US" sz="2200" b="1" dirty="0"/>
              <a:t>Train</a:t>
            </a:r>
            <a:r>
              <a:rPr lang="en-US" altLang="en-US" sz="2200" dirty="0"/>
              <a:t>: </a:t>
            </a:r>
            <a:r>
              <a:rPr lang="en-US" altLang="en-US" sz="2200" dirty="0" err="1"/>
              <a:t>Demanda_uni_equil</a:t>
            </a:r>
            <a:r>
              <a:rPr lang="en-US" altLang="en-US" sz="2200" dirty="0"/>
              <a:t> is always &gt;= 0 (Demand is always 0 or positive)</a:t>
            </a:r>
          </a:p>
        </p:txBody>
      </p:sp>
    </p:spTree>
    <p:extLst>
      <p:ext uri="{BB962C8B-B14F-4D97-AF65-F5344CB8AC3E}">
        <p14:creationId xmlns:p14="http://schemas.microsoft.com/office/powerpoint/2010/main" val="451591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Field description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147FAD-312A-4C93-85FE-08C91BC30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998207"/>
              </p:ext>
            </p:extLst>
          </p:nvPr>
        </p:nvGraphicFramePr>
        <p:xfrm>
          <a:off x="2402567" y="1435926"/>
          <a:ext cx="7776865" cy="5252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70173">
                  <a:extLst>
                    <a:ext uri="{9D8B030D-6E8A-4147-A177-3AD203B41FA5}">
                      <a16:colId xmlns:a16="http://schemas.microsoft.com/office/drawing/2014/main" val="1814238240"/>
                    </a:ext>
                  </a:extLst>
                </a:gridCol>
                <a:gridCol w="4138538">
                  <a:extLst>
                    <a:ext uri="{9D8B030D-6E8A-4147-A177-3AD203B41FA5}">
                      <a16:colId xmlns:a16="http://schemas.microsoft.com/office/drawing/2014/main" val="815648783"/>
                    </a:ext>
                  </a:extLst>
                </a:gridCol>
                <a:gridCol w="1368154">
                  <a:extLst>
                    <a:ext uri="{9D8B030D-6E8A-4147-A177-3AD203B41FA5}">
                      <a16:colId xmlns:a16="http://schemas.microsoft.com/office/drawing/2014/main" val="211834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0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/>
                        <a:t>Description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62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900" dirty="0" err="1"/>
                        <a:t>Semana</a:t>
                      </a:r>
                      <a:endParaRPr lang="en-ID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Week number (THU to WED)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/>
                        <a:t>Agencia_ID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Sales Depot ID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93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/>
                        <a:t>Canal_ID</a:t>
                      </a:r>
                      <a:r>
                        <a:rPr lang="en-US" sz="1800" kern="1200" dirty="0"/>
                        <a:t> 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Sales Channel ID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3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/>
                        <a:t>Ruta_SAK</a:t>
                      </a:r>
                      <a:endParaRPr lang="en-ID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Route ID (Several routes = Sales Depot)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/>
                        <a:t>Cliente_ID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Client ID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0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/>
                        <a:t>NombreCliente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Client name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15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/>
                        <a:t>Producto_ID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Product ID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44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/>
                        <a:t>NombreProducto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Product Name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15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/>
                        <a:t>Venta_uni_hoy</a:t>
                      </a:r>
                      <a:endParaRPr lang="en-ID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Sales unit this week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82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/>
                        <a:t>Venta_hoy</a:t>
                      </a:r>
                      <a:endParaRPr lang="en-ID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Sales this week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In Peso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kern="1200" dirty="0" err="1"/>
                        <a:t>Dev_uni_proxima</a:t>
                      </a:r>
                      <a:r>
                        <a:rPr lang="en-US" sz="1800" kern="1200" dirty="0"/>
                        <a:t> 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Returns unit next week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45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000" kern="1200" dirty="0" err="1"/>
                        <a:t>Dev_proxima</a:t>
                      </a:r>
                      <a:endParaRPr lang="en-ID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Returns next week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In Peso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9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/>
                        <a:t>Demanda_uni_equil</a:t>
                      </a:r>
                      <a:endParaRPr lang="en-ID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Adjusted Demand  (TARGET)</a:t>
                      </a:r>
                      <a:endParaRPr lang="en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605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2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664E386-5106-4946-BFEF-BB963CC0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175" y="428625"/>
            <a:ext cx="9001125" cy="989013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BDE2A1C6-C5E3-4E0A-ADF7-3C2342142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49" y="2520479"/>
            <a:ext cx="10628312" cy="1817042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Session 0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Brief review of past topic ‘Forecasting’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Session 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Machine Learning Checklist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Session 2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Operation Case I (9 Jul 2018)</a:t>
            </a:r>
          </a:p>
          <a:p>
            <a:pPr marL="0" indent="0" algn="ctr"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Session 3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Operation Case II (10 Jul 2018)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Tips: Text processing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80F010-F630-43E3-9A28-214FCC423F0C}"/>
              </a:ext>
            </a:extLst>
          </p:cNvPr>
          <p:cNvSpPr txBox="1">
            <a:spLocks/>
          </p:cNvSpPr>
          <p:nvPr/>
        </p:nvSpPr>
        <p:spPr bwMode="auto">
          <a:xfrm>
            <a:off x="827857" y="1745458"/>
            <a:ext cx="8568952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altLang="en-US" sz="2800" dirty="0"/>
              <a:t>Note: This will be useful for </a:t>
            </a:r>
            <a:r>
              <a:rPr lang="en-US" altLang="en-US" sz="2800" i="1" dirty="0" err="1"/>
              <a:t>cliente_tabla</a:t>
            </a:r>
            <a:r>
              <a:rPr lang="en-US" altLang="en-US" sz="2800" dirty="0"/>
              <a:t> processing.</a:t>
            </a:r>
          </a:p>
          <a:p>
            <a:pPr algn="just">
              <a:spcBef>
                <a:spcPct val="0"/>
              </a:spcBef>
              <a:buNone/>
            </a:pPr>
            <a:endParaRPr lang="en-US" altLang="en-US" sz="2800" dirty="0"/>
          </a:p>
          <a:p>
            <a:pPr marL="228600" indent="-228600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/>
              <a:t>Pandas lib has built in method for string processing</a:t>
            </a:r>
          </a:p>
          <a:p>
            <a:pPr marL="228600" indent="-228600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i="1" dirty="0" err="1"/>
              <a:t>Series</a:t>
            </a:r>
            <a:r>
              <a:rPr lang="en-US" altLang="en-US" sz="2400" dirty="0" err="1"/>
              <a:t>.str</a:t>
            </a:r>
            <a:r>
              <a:rPr lang="en-US" altLang="en-US" sz="2400" dirty="0"/>
              <a:t>.&lt;function&gt;</a:t>
            </a:r>
          </a:p>
          <a:p>
            <a:pPr marL="228600" indent="-228600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Series.str.split</a:t>
            </a:r>
            <a:r>
              <a:rPr lang="en-US" altLang="en-US" sz="2400" dirty="0"/>
              <a:t>() 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Split strings around given separator/delimiter</a:t>
            </a:r>
          </a:p>
          <a:p>
            <a:pPr marL="228600" indent="-228600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Series.str.join</a:t>
            </a:r>
            <a:r>
              <a:rPr lang="en-US" altLang="en-US" sz="2400" dirty="0"/>
              <a:t>(</a:t>
            </a:r>
            <a:r>
              <a:rPr lang="en-US" altLang="en-US" sz="2400" dirty="0" err="1"/>
              <a:t>sep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Join lists contained as elements in the Series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4945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Tips: Text processing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559F05-4B76-4E4D-A978-DA3120826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65" y="2115190"/>
            <a:ext cx="4055889" cy="1786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4E7B40-0AC0-40FC-BD23-4FEB1829E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409" y="2672038"/>
            <a:ext cx="5040560" cy="11951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F5B7F33-5B8E-4E07-BF20-2F1C97CAB88B}"/>
              </a:ext>
            </a:extLst>
          </p:cNvPr>
          <p:cNvSpPr txBox="1">
            <a:spLocks/>
          </p:cNvSpPr>
          <p:nvPr/>
        </p:nvSpPr>
        <p:spPr bwMode="auto">
          <a:xfrm>
            <a:off x="1403921" y="4014614"/>
            <a:ext cx="2736304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200" b="1" dirty="0"/>
              <a:t>Pandas Data Frame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8A35BC-9351-4DF9-9DB9-23C70964E8A2}"/>
              </a:ext>
            </a:extLst>
          </p:cNvPr>
          <p:cNvSpPr txBox="1">
            <a:spLocks/>
          </p:cNvSpPr>
          <p:nvPr/>
        </p:nvSpPr>
        <p:spPr bwMode="auto">
          <a:xfrm>
            <a:off x="7272573" y="4014614"/>
            <a:ext cx="2088232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200" b="1" dirty="0"/>
              <a:t>Pandas Series</a:t>
            </a:r>
          </a:p>
        </p:txBody>
      </p:sp>
    </p:spTree>
    <p:extLst>
      <p:ext uri="{BB962C8B-B14F-4D97-AF65-F5344CB8AC3E}">
        <p14:creationId xmlns:p14="http://schemas.microsoft.com/office/powerpoint/2010/main" val="709468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Tips: Text processing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5B7F33-5B8E-4E07-BF20-2F1C97CAB88B}"/>
              </a:ext>
            </a:extLst>
          </p:cNvPr>
          <p:cNvSpPr txBox="1">
            <a:spLocks/>
          </p:cNvSpPr>
          <p:nvPr/>
        </p:nvSpPr>
        <p:spPr bwMode="auto">
          <a:xfrm>
            <a:off x="1497966" y="4014614"/>
            <a:ext cx="2736304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200" b="1" dirty="0" err="1"/>
              <a:t>Str.split</a:t>
            </a:r>
            <a:endParaRPr lang="en-US" altLang="en-US" sz="2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B1F72-EA01-4C92-9DD4-BEE1AD4AA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70" y="2583357"/>
            <a:ext cx="4946515" cy="1329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CC1A83-D63B-4C1C-9BB0-3DB2BFD41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449" y="2551456"/>
            <a:ext cx="4535115" cy="132978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E61AAD7-FC6B-4B0B-BF52-20B04B713151}"/>
              </a:ext>
            </a:extLst>
          </p:cNvPr>
          <p:cNvSpPr txBox="1">
            <a:spLocks/>
          </p:cNvSpPr>
          <p:nvPr/>
        </p:nvSpPr>
        <p:spPr bwMode="auto">
          <a:xfrm>
            <a:off x="6156448" y="4014614"/>
            <a:ext cx="4535115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200" b="1" dirty="0" err="1"/>
              <a:t>Str.join</a:t>
            </a:r>
            <a:endParaRPr lang="en-US" altLang="en-US" sz="2200" b="1" dirty="0"/>
          </a:p>
          <a:p>
            <a:pPr algn="ctr">
              <a:spcBef>
                <a:spcPct val="0"/>
              </a:spcBef>
              <a:buNone/>
            </a:pPr>
            <a:r>
              <a:rPr lang="en-US" altLang="en-US" sz="2200" b="1" dirty="0"/>
              <a:t>(Multiple spaces are removed)</a:t>
            </a:r>
          </a:p>
        </p:txBody>
      </p:sp>
    </p:spTree>
    <p:extLst>
      <p:ext uri="{BB962C8B-B14F-4D97-AF65-F5344CB8AC3E}">
        <p14:creationId xmlns:p14="http://schemas.microsoft.com/office/powerpoint/2010/main" val="2016535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Deliverables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35C952-6762-41F3-8364-01C4B3B15605}"/>
              </a:ext>
            </a:extLst>
          </p:cNvPr>
          <p:cNvSpPr txBox="1">
            <a:spLocks/>
          </p:cNvSpPr>
          <p:nvPr/>
        </p:nvSpPr>
        <p:spPr bwMode="auto">
          <a:xfrm>
            <a:off x="1115889" y="1854018"/>
            <a:ext cx="9505056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600" b="1" dirty="0"/>
              <a:t>Presentation</a:t>
            </a:r>
            <a:r>
              <a:rPr lang="en-US" altLang="en-US" sz="2600" dirty="0"/>
              <a:t>: 15 minutes show time with 10 slides max</a:t>
            </a:r>
          </a:p>
          <a:p>
            <a:pPr marL="463550" algn="just">
              <a:spcBef>
                <a:spcPct val="0"/>
              </a:spcBef>
              <a:buNone/>
            </a:pPr>
            <a:r>
              <a:rPr lang="en-US" altLang="en-US" sz="2600" dirty="0"/>
              <a:t>Key components for presentation</a:t>
            </a:r>
          </a:p>
          <a:p>
            <a:pPr marL="463550" algn="just">
              <a:spcBef>
                <a:spcPct val="0"/>
              </a:spcBef>
              <a:buNone/>
            </a:pPr>
            <a:r>
              <a:rPr lang="en-US" altLang="en-US" sz="2600" dirty="0"/>
              <a:t>	- Problem statement </a:t>
            </a:r>
          </a:p>
          <a:p>
            <a:pPr marL="463550" algn="just">
              <a:spcBef>
                <a:spcPct val="0"/>
              </a:spcBef>
              <a:buNone/>
            </a:pPr>
            <a:r>
              <a:rPr lang="en-US" altLang="en-US" sz="2600" dirty="0"/>
              <a:t>	- Table pre-processing, joining design</a:t>
            </a:r>
          </a:p>
          <a:p>
            <a:pPr marL="463550" algn="just">
              <a:spcBef>
                <a:spcPct val="0"/>
              </a:spcBef>
              <a:buNone/>
            </a:pPr>
            <a:r>
              <a:rPr lang="en-US" altLang="en-US" sz="2600" dirty="0"/>
              <a:t>	- EDA </a:t>
            </a:r>
          </a:p>
          <a:p>
            <a:pPr marL="463550" algn="just">
              <a:spcBef>
                <a:spcPct val="0"/>
              </a:spcBef>
              <a:buNone/>
            </a:pPr>
            <a:r>
              <a:rPr lang="en-US" altLang="en-US" sz="2600" dirty="0"/>
              <a:t>	- 3 insights at minimum, more will be much appreciated</a:t>
            </a:r>
          </a:p>
          <a:p>
            <a:pPr marL="463550" algn="just">
              <a:spcBef>
                <a:spcPct val="0"/>
              </a:spcBef>
              <a:buNone/>
            </a:pPr>
            <a:r>
              <a:rPr lang="en-US" altLang="en-US" sz="2600" dirty="0"/>
              <a:t>	- Forecasting method, more than 1 is acceptable</a:t>
            </a:r>
          </a:p>
          <a:p>
            <a:pPr marL="463550">
              <a:spcBef>
                <a:spcPct val="0"/>
              </a:spcBef>
              <a:buNone/>
            </a:pPr>
            <a:r>
              <a:rPr lang="en-US" altLang="en-US" sz="2600" dirty="0"/>
              <a:t>	- Model evaluation</a:t>
            </a:r>
          </a:p>
          <a:p>
            <a:pPr>
              <a:spcBef>
                <a:spcPct val="0"/>
              </a:spcBef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None/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23313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Team Score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35C952-6762-41F3-8364-01C4B3B15605}"/>
              </a:ext>
            </a:extLst>
          </p:cNvPr>
          <p:cNvSpPr txBox="1">
            <a:spLocks/>
          </p:cNvSpPr>
          <p:nvPr/>
        </p:nvSpPr>
        <p:spPr bwMode="auto">
          <a:xfrm>
            <a:off x="1115889" y="1854018"/>
            <a:ext cx="9505056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b="1" dirty="0"/>
              <a:t>Team member contribution </a:t>
            </a:r>
            <a:r>
              <a:rPr lang="en-US" altLang="en-US" sz="2400" dirty="0"/>
              <a:t>(evaluated by TA)</a:t>
            </a:r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/>
              <a:t>Deliverable components (evaluated by TA and other Team)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2400" dirty="0"/>
              <a:t>	- Table pre-processing &amp; joining design (20)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2400" dirty="0"/>
              <a:t>	- EDA (20)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2400" dirty="0"/>
              <a:t>	- Insight (20) 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2400" dirty="0"/>
              <a:t>	- Overall Visualization (20)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2400" dirty="0"/>
              <a:t>	- Forecasting method and Performance Measure (20)</a:t>
            </a:r>
          </a:p>
          <a:p>
            <a:pPr>
              <a:spcBef>
                <a:spcPct val="0"/>
              </a:spcBef>
              <a:buNone/>
            </a:pPr>
            <a:endParaRPr lang="en-US" altLang="en-US" sz="2600" dirty="0"/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600" dirty="0"/>
              <a:t>Max Score 500 (100x3team + 100x2TA)</a:t>
            </a:r>
          </a:p>
        </p:txBody>
      </p:sp>
    </p:spTree>
    <p:extLst>
      <p:ext uri="{BB962C8B-B14F-4D97-AF65-F5344CB8AC3E}">
        <p14:creationId xmlns:p14="http://schemas.microsoft.com/office/powerpoint/2010/main" val="846404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bject 11">
            <a:extLst>
              <a:ext uri="{FF2B5EF4-FFF2-40B4-BE49-F238E27FC236}">
                <a16:creationId xmlns:a16="http://schemas.microsoft.com/office/drawing/2014/main" id="{2F23ADDB-1948-4F79-9F40-44A227F14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1876088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C26CB2-2284-4213-A7B4-5AD339C988B9}"/>
              </a:ext>
            </a:extLst>
          </p:cNvPr>
          <p:cNvSpPr/>
          <p:nvPr/>
        </p:nvSpPr>
        <p:spPr>
          <a:xfrm>
            <a:off x="7885113" y="0"/>
            <a:ext cx="3990975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68" name="object 11">
            <a:extLst>
              <a:ext uri="{FF2B5EF4-FFF2-40B4-BE49-F238E27FC236}">
                <a16:creationId xmlns:a16="http://schemas.microsoft.com/office/drawing/2014/main" id="{DCD36B73-67C4-4121-BD49-B4B4DB686BD1}"/>
              </a:ext>
            </a:extLst>
          </p:cNvPr>
          <p:cNvSpPr>
            <a:spLocks/>
          </p:cNvSpPr>
          <p:nvPr/>
        </p:nvSpPr>
        <p:spPr bwMode="auto">
          <a:xfrm>
            <a:off x="4763" y="3028950"/>
            <a:ext cx="7880350" cy="1162050"/>
          </a:xfrm>
          <a:custGeom>
            <a:avLst/>
            <a:gdLst>
              <a:gd name="T0" fmla="*/ 0 w 12192000"/>
              <a:gd name="T1" fmla="*/ 1168166 h 1161288"/>
              <a:gd name="T2" fmla="*/ 240055 w 12192000"/>
              <a:gd name="T3" fmla="*/ 1168166 h 1161288"/>
              <a:gd name="T4" fmla="*/ 240055 w 12192000"/>
              <a:gd name="T5" fmla="*/ 0 h 1161288"/>
              <a:gd name="T6" fmla="*/ 0 w 12192000"/>
              <a:gd name="T7" fmla="*/ 0 h 1161288"/>
              <a:gd name="T8" fmla="*/ 0 w 12192000"/>
              <a:gd name="T9" fmla="*/ 1168166 h 1161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192000" h="1161288">
                <a:moveTo>
                  <a:pt x="0" y="1161288"/>
                </a:moveTo>
                <a:lnTo>
                  <a:pt x="12192000" y="1161288"/>
                </a:lnTo>
                <a:lnTo>
                  <a:pt x="12192000" y="0"/>
                </a:lnTo>
                <a:lnTo>
                  <a:pt x="0" y="0"/>
                </a:lnTo>
                <a:lnTo>
                  <a:pt x="0" y="1161288"/>
                </a:lnTo>
                <a:close/>
              </a:path>
            </a:pathLst>
          </a:custGeom>
          <a:solidFill>
            <a:schemeClr val="tx2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827D3732-A23C-4AE0-8333-7644033FCC87}"/>
              </a:ext>
            </a:extLst>
          </p:cNvPr>
          <p:cNvSpPr txBox="1"/>
          <p:nvPr/>
        </p:nvSpPr>
        <p:spPr>
          <a:xfrm>
            <a:off x="0" y="3368675"/>
            <a:ext cx="7885113" cy="4826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L="12700" algn="ctr" eaLnBrk="1" hangingPunct="1">
              <a:lnSpc>
                <a:spcPts val="3704"/>
              </a:lnSpc>
              <a:spcBef>
                <a:spcPts val="185"/>
              </a:spcBef>
              <a:defRPr/>
            </a:pPr>
            <a:r>
              <a:rPr lang="en-US" sz="4000" b="1" spc="-4" dirty="0">
                <a:solidFill>
                  <a:srgbClr val="FFFFFF"/>
                </a:solidFill>
                <a:latin typeface="Open Sans" panose="020B0606030504020204"/>
                <a:cs typeface="Times New Roman"/>
              </a:rPr>
              <a:t>Session 2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1270" name="TextBox 21">
            <a:extLst>
              <a:ext uri="{FF2B5EF4-FFF2-40B4-BE49-F238E27FC236}">
                <a16:creationId xmlns:a16="http://schemas.microsoft.com/office/drawing/2014/main" id="{5DFDF202-8772-468F-AF6C-F4D36ED56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8657" y="2930168"/>
            <a:ext cx="34861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10 Jul 2018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Operation Case II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GROUP TASK</a:t>
            </a:r>
            <a:endParaRPr lang="id-ID" altLang="en-US" sz="240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id-ID" altLang="en-US" sz="2400" dirty="0">
              <a:latin typeface="Arial" panose="020B0604020202020204" pitchFamily="34" charset="0"/>
            </a:endParaRPr>
          </a:p>
        </p:txBody>
      </p:sp>
      <p:pic>
        <p:nvPicPr>
          <p:cNvPr id="11271" name="Picture 22">
            <a:extLst>
              <a:ext uri="{FF2B5EF4-FFF2-40B4-BE49-F238E27FC236}">
                <a16:creationId xmlns:a16="http://schemas.microsoft.com/office/drawing/2014/main" id="{258B8AE0-9771-4C25-A203-DCAAEEE2A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3073400"/>
            <a:ext cx="15176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50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Learning from OC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AB40F-3858-48AA-9F95-AEA06A2994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62" t="57749" r="13488" b="10751"/>
          <a:stretch/>
        </p:blipFill>
        <p:spPr>
          <a:xfrm>
            <a:off x="2988097" y="4860960"/>
            <a:ext cx="1080120" cy="12961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6062CA-3903-44D6-AEB4-95C5E9F940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2" t="10500" r="60368" b="58000"/>
          <a:stretch/>
        </p:blipFill>
        <p:spPr>
          <a:xfrm>
            <a:off x="8100665" y="4799047"/>
            <a:ext cx="1080120" cy="1296144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49108C62-FBD8-4F0B-9E9D-A0CF7F1057B9}"/>
              </a:ext>
            </a:extLst>
          </p:cNvPr>
          <p:cNvSpPr txBox="1">
            <a:spLocks/>
          </p:cNvSpPr>
          <p:nvPr/>
        </p:nvSpPr>
        <p:spPr bwMode="auto">
          <a:xfrm>
            <a:off x="1475929" y="1989223"/>
            <a:ext cx="3960440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n-US" altLang="en-US" sz="3600" dirty="0">
                <a:solidFill>
                  <a:srgbClr val="00B05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Go Extra Miles</a:t>
            </a: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n-US" altLang="en-US" sz="3600" dirty="0">
                <a:solidFill>
                  <a:srgbClr val="00B05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Genuine Idea</a:t>
            </a: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n-US" altLang="en-US" sz="3600" dirty="0">
                <a:solidFill>
                  <a:srgbClr val="00B05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Mastering Topics</a:t>
            </a: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n-US" altLang="en-US" sz="3600" dirty="0">
                <a:solidFill>
                  <a:srgbClr val="00B05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Creative Viz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B2E634-B623-4335-8FDB-B9E742E79059}"/>
              </a:ext>
            </a:extLst>
          </p:cNvPr>
          <p:cNvSpPr txBox="1">
            <a:spLocks/>
          </p:cNvSpPr>
          <p:nvPr/>
        </p:nvSpPr>
        <p:spPr bwMode="auto">
          <a:xfrm>
            <a:off x="5940425" y="1989223"/>
            <a:ext cx="5058115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n-US" altLang="en-US" sz="3600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Timing</a:t>
            </a: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n-US" altLang="en-US" sz="3600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Dependency</a:t>
            </a: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n-US" altLang="en-US" sz="3600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613916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Score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7E9544-B4E0-46F9-81E2-7CD2D0BC0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576429"/>
              </p:ext>
            </p:extLst>
          </p:nvPr>
        </p:nvGraphicFramePr>
        <p:xfrm>
          <a:off x="899865" y="2320181"/>
          <a:ext cx="10297144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000">
                  <a:extLst>
                    <a:ext uri="{9D8B030D-6E8A-4147-A177-3AD203B41FA5}">
                      <a16:colId xmlns:a16="http://schemas.microsoft.com/office/drawing/2014/main" val="294772308"/>
                    </a:ext>
                  </a:extLst>
                </a:gridCol>
                <a:gridCol w="1650360">
                  <a:extLst>
                    <a:ext uri="{9D8B030D-6E8A-4147-A177-3AD203B41FA5}">
                      <a16:colId xmlns:a16="http://schemas.microsoft.com/office/drawing/2014/main" val="386737418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553800267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08218494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0742198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67333712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30543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D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Pre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Insight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Viz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Forecast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5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62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83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Group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6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Group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99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435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Viz Tips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41E778-8B3B-4367-89A0-172EE94E6027}"/>
              </a:ext>
            </a:extLst>
          </p:cNvPr>
          <p:cNvSpPr txBox="1"/>
          <p:nvPr/>
        </p:nvSpPr>
        <p:spPr>
          <a:xfrm>
            <a:off x="395809" y="6309320"/>
            <a:ext cx="757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Rubrik Business Analytics </a:t>
            </a:r>
            <a:r>
              <a:rPr lang="en-ID" sz="14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Majalah</a:t>
            </a:r>
            <a:r>
              <a:rPr lang="en-ID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Info </a:t>
            </a:r>
            <a:r>
              <a:rPr lang="en-ID" sz="14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Komputer</a:t>
            </a:r>
            <a:r>
              <a:rPr lang="en-ID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ID" sz="14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edisi</a:t>
            </a:r>
            <a:r>
              <a:rPr lang="en-ID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Mei 2018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95864D-58A7-4CE5-87D5-ED655F62723E}"/>
              </a:ext>
            </a:extLst>
          </p:cNvPr>
          <p:cNvSpPr txBox="1">
            <a:spLocks/>
          </p:cNvSpPr>
          <p:nvPr/>
        </p:nvSpPr>
        <p:spPr bwMode="auto">
          <a:xfrm>
            <a:off x="683841" y="1744892"/>
            <a:ext cx="8352928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800"/>
              </a:spcAft>
              <a:buNone/>
            </a:pPr>
            <a:r>
              <a:rPr lang="en-US" altLang="en-US" sz="28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Sebelum</a:t>
            </a:r>
            <a:r>
              <a:rPr lang="en-US" alt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en-US" sz="28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meramu</a:t>
            </a:r>
            <a:r>
              <a:rPr lang="en-US" alt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Viz, </a:t>
            </a:r>
            <a:r>
              <a:rPr lang="en-US" altLang="en-US" sz="28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lakukan</a:t>
            </a:r>
            <a:r>
              <a:rPr lang="en-US" alt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en-US" sz="2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Story-Boarding </a:t>
            </a:r>
          </a:p>
          <a:p>
            <a:pPr algn="just">
              <a:spcBef>
                <a:spcPct val="0"/>
              </a:spcBef>
              <a:spcAft>
                <a:spcPts val="800"/>
              </a:spcAft>
              <a:buNone/>
            </a:pPr>
            <a:r>
              <a:rPr lang="en-US" altLang="en-US" sz="2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5 tips</a:t>
            </a:r>
            <a:r>
              <a:rPr lang="en-US" alt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en-US" sz="28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visualisasi</a:t>
            </a:r>
            <a:r>
              <a:rPr lang="en-US" alt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en-US" sz="28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untuk</a:t>
            </a:r>
            <a:r>
              <a:rPr lang="en-US" alt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data Story-Telling</a:t>
            </a:r>
          </a:p>
          <a:p>
            <a:pPr algn="just">
              <a:spcBef>
                <a:spcPct val="0"/>
              </a:spcBef>
              <a:spcAft>
                <a:spcPts val="800"/>
              </a:spcAft>
              <a:buNone/>
            </a:pPr>
            <a:endParaRPr lang="en-US" altLang="en-US" sz="1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84213" indent="-457200" algn="just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altLang="en-US" sz="2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Manfaatkan</a:t>
            </a:r>
            <a:r>
              <a:rPr lang="en-US" altLang="en-US" sz="2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en-US" sz="2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kekuatan</a:t>
            </a:r>
            <a:r>
              <a:rPr lang="en-US" altLang="en-US" sz="2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en-US" sz="2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judul</a:t>
            </a:r>
            <a:endParaRPr lang="en-US" altLang="en-US" sz="2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84213" algn="just">
              <a:spcBef>
                <a:spcPct val="0"/>
              </a:spcBef>
              <a:spcAft>
                <a:spcPts val="800"/>
              </a:spcAft>
              <a:buNone/>
            </a:pPr>
            <a:r>
              <a:rPr lang="en-US" altLang="en-US" sz="22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“</a:t>
            </a:r>
            <a:r>
              <a:rPr lang="en-US" altLang="en-US" sz="2200" i="1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Penjualan</a:t>
            </a:r>
            <a:r>
              <a:rPr lang="en-US" altLang="en-US" sz="22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en-US" sz="2200" i="1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Kuartal</a:t>
            </a:r>
            <a:r>
              <a:rPr lang="en-US" altLang="en-US" sz="22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2”</a:t>
            </a:r>
            <a:r>
              <a:rPr lang="en-US" altLang="en-US"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VS </a:t>
            </a:r>
            <a:r>
              <a:rPr lang="en-US" altLang="en-US" sz="22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“</a:t>
            </a:r>
            <a:r>
              <a:rPr lang="en-US" altLang="en-US" sz="2200" i="1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Penjualan</a:t>
            </a:r>
            <a:r>
              <a:rPr lang="en-US" altLang="en-US" sz="22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en-US" sz="2200" i="1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turun</a:t>
            </a:r>
            <a:r>
              <a:rPr lang="en-US" altLang="en-US" sz="22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25%”</a:t>
            </a:r>
          </a:p>
          <a:p>
            <a:pPr marL="684213" indent="-457200" algn="just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altLang="en-US" sz="2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Pilih</a:t>
            </a:r>
            <a:r>
              <a:rPr lang="en-US" altLang="en-US" sz="2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en-US" sz="2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teknik</a:t>
            </a:r>
            <a:r>
              <a:rPr lang="en-US" altLang="en-US" sz="2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Viz yang </a:t>
            </a:r>
            <a:r>
              <a:rPr lang="en-US" altLang="en-US" sz="2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efefktif</a:t>
            </a:r>
            <a:endParaRPr lang="en-US" altLang="en-US" sz="2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84213" indent="-457200" algn="just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altLang="en-US" sz="2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Arahkan</a:t>
            </a:r>
            <a:r>
              <a:rPr lang="en-US" altLang="en-US" sz="2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en-US" sz="2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perhatian</a:t>
            </a:r>
            <a:r>
              <a:rPr lang="en-US" altLang="en-US" sz="2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en-US" sz="26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audience</a:t>
            </a:r>
          </a:p>
          <a:p>
            <a:pPr marL="684213" indent="-457200" algn="just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altLang="en-US" sz="2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Jika</a:t>
            </a:r>
            <a:r>
              <a:rPr lang="en-US" altLang="en-US" sz="2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en-US" sz="2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perlu</a:t>
            </a:r>
            <a:r>
              <a:rPr lang="en-US" altLang="en-US" sz="2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altLang="en-US" sz="2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tambahkan</a:t>
            </a:r>
            <a:r>
              <a:rPr lang="en-US" altLang="en-US" sz="2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text</a:t>
            </a:r>
          </a:p>
          <a:p>
            <a:pPr marL="684213" indent="-457200" algn="just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altLang="en-US" sz="2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Atur</a:t>
            </a:r>
            <a:r>
              <a:rPr lang="en-US" altLang="en-US" sz="2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en-US" sz="2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strategi</a:t>
            </a:r>
            <a:r>
              <a:rPr lang="en-US" altLang="en-US" sz="2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en-US" sz="2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warna</a:t>
            </a:r>
            <a:endParaRPr lang="en-US" altLang="en-US" sz="2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54CBB-7D96-47C2-A728-9255D1303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368" y="2849226"/>
            <a:ext cx="2790913" cy="26768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BE77EB-4836-40B9-805F-7FD51880786E}"/>
              </a:ext>
            </a:extLst>
          </p:cNvPr>
          <p:cNvSpPr txBox="1"/>
          <p:nvPr/>
        </p:nvSpPr>
        <p:spPr>
          <a:xfrm>
            <a:off x="8748737" y="5526087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Story-Boarding</a:t>
            </a:r>
          </a:p>
        </p:txBody>
      </p:sp>
    </p:spTree>
    <p:extLst>
      <p:ext uri="{BB962C8B-B14F-4D97-AF65-F5344CB8AC3E}">
        <p14:creationId xmlns:p14="http://schemas.microsoft.com/office/powerpoint/2010/main" val="731448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Viz Tips: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53BDD-81AF-4571-9E7F-23A0744383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65076" y="2190469"/>
            <a:ext cx="3600400" cy="941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12F366-EB42-46BF-979F-94EF2567B9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56449" y="1556792"/>
            <a:ext cx="3600400" cy="2257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1DDAC-A560-4A15-BF35-3AF07787873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75929" y="4077072"/>
            <a:ext cx="3888432" cy="23236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8291A2-7CED-4986-B324-4B95270D69B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27471" y="4163585"/>
            <a:ext cx="3258355" cy="24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3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32F75B0-93E6-4C87-83A4-24C2CBB3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175" y="428625"/>
            <a:ext cx="9001125" cy="989013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</a:rPr>
              <a:t>Objective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97C4CE80-34FC-4DA0-8428-9F6B6586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2492896"/>
            <a:ext cx="10628313" cy="2179638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Exposed to real case with real data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Implement ML process end-to-end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Refreshment of machine learning topics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Get familiar to online resources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Check Point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0BE5D5-5C30-460F-AC8E-F27922AA1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25" r="72513"/>
          <a:stretch/>
        </p:blipFill>
        <p:spPr>
          <a:xfrm>
            <a:off x="9482100" y="3852193"/>
            <a:ext cx="1570893" cy="1749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1148E7-B1E4-4A0A-AE92-7049AFE9E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28" y="4612349"/>
            <a:ext cx="765235" cy="943285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BB335F15-FE9F-475B-AAC1-56A42A7352F4}"/>
              </a:ext>
            </a:extLst>
          </p:cNvPr>
          <p:cNvSpPr txBox="1">
            <a:spLocks/>
          </p:cNvSpPr>
          <p:nvPr/>
        </p:nvSpPr>
        <p:spPr bwMode="auto">
          <a:xfrm>
            <a:off x="2628057" y="1710358"/>
            <a:ext cx="7272808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3000" dirty="0"/>
              <a:t>This is an Individual Task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000" dirty="0"/>
              <a:t>Refreshment of what have been learnt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000" dirty="0"/>
              <a:t>Opportunity to catch up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000" dirty="0"/>
              <a:t>Finish STRONG TOGETHER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6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E4C0D5E-2FBC-4B86-BF10-519EDF01F1F1}"/>
              </a:ext>
            </a:extLst>
          </p:cNvPr>
          <p:cNvSpPr/>
          <p:nvPr/>
        </p:nvSpPr>
        <p:spPr>
          <a:xfrm>
            <a:off x="913148" y="5687537"/>
            <a:ext cx="9937998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4BD89B-3004-4599-B60C-E1327C62A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32" y="4608903"/>
            <a:ext cx="765235" cy="9432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419FD5-DBCD-434B-82F2-D564DB215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751" y="4610995"/>
            <a:ext cx="765235" cy="9432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207AF5-9BF8-4AD9-8B2B-AEDF60D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620" y="4608902"/>
            <a:ext cx="765235" cy="94328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47A1E29-E72F-4976-828D-AE741D84C9F9}"/>
              </a:ext>
            </a:extLst>
          </p:cNvPr>
          <p:cNvSpPr txBox="1">
            <a:spLocks/>
          </p:cNvSpPr>
          <p:nvPr/>
        </p:nvSpPr>
        <p:spPr bwMode="auto">
          <a:xfrm>
            <a:off x="1503727" y="4117843"/>
            <a:ext cx="954406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CP #1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2B99542-CE96-437B-8812-8ECCCCA96941}"/>
              </a:ext>
            </a:extLst>
          </p:cNvPr>
          <p:cNvSpPr txBox="1">
            <a:spLocks/>
          </p:cNvSpPr>
          <p:nvPr/>
        </p:nvSpPr>
        <p:spPr bwMode="auto">
          <a:xfrm>
            <a:off x="3199102" y="4114397"/>
            <a:ext cx="954406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CP #1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E8E67AC-D140-4830-BA5E-2094B7ECDF9A}"/>
              </a:ext>
            </a:extLst>
          </p:cNvPr>
          <p:cNvSpPr txBox="1">
            <a:spLocks/>
          </p:cNvSpPr>
          <p:nvPr/>
        </p:nvSpPr>
        <p:spPr bwMode="auto">
          <a:xfrm>
            <a:off x="4893942" y="4122067"/>
            <a:ext cx="954406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CP #1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EFEFA84-8B14-4D92-A478-1DA3362FCA70}"/>
              </a:ext>
            </a:extLst>
          </p:cNvPr>
          <p:cNvSpPr txBox="1">
            <a:spLocks/>
          </p:cNvSpPr>
          <p:nvPr/>
        </p:nvSpPr>
        <p:spPr bwMode="auto">
          <a:xfrm>
            <a:off x="8545996" y="4122067"/>
            <a:ext cx="954406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CP #10 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974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2444850" y="423863"/>
            <a:ext cx="8393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CP #1: Inspect Target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B335F15-FE9F-475B-AAC1-56A42A7352F4}"/>
              </a:ext>
            </a:extLst>
          </p:cNvPr>
          <p:cNvSpPr txBox="1">
            <a:spLocks/>
          </p:cNvSpPr>
          <p:nvPr/>
        </p:nvSpPr>
        <p:spPr bwMode="auto">
          <a:xfrm>
            <a:off x="1115442" y="1836794"/>
            <a:ext cx="9649966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altLang="en-US" sz="2800" dirty="0"/>
              <a:t>Target exist? (</a:t>
            </a:r>
            <a:r>
              <a:rPr lang="en-US" altLang="en-US" sz="2800" dirty="0" err="1"/>
              <a:t>Supv</a:t>
            </a:r>
            <a:r>
              <a:rPr lang="en-US" altLang="en-US" sz="2800" dirty="0"/>
              <a:t> or un-</a:t>
            </a:r>
            <a:r>
              <a:rPr lang="en-US" altLang="en-US" sz="2800" dirty="0" err="1"/>
              <a:t>Supv</a:t>
            </a:r>
            <a:r>
              <a:rPr lang="en-US" altLang="en-US" sz="2800" dirty="0"/>
              <a:t> case)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2800" dirty="0"/>
              <a:t>Target data type (Classification or Reg case)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2800" dirty="0"/>
              <a:t>Categorical target: How many classes, how’s the proportion</a:t>
            </a:r>
          </a:p>
          <a:p>
            <a:pPr marL="1090613" algn="just">
              <a:spcBef>
                <a:spcPct val="0"/>
              </a:spcBef>
              <a:buNone/>
            </a:pPr>
            <a:endParaRPr lang="en-US" altLang="en-US" sz="1600" dirty="0"/>
          </a:p>
          <a:p>
            <a:pPr algn="just">
              <a:spcBef>
                <a:spcPct val="0"/>
              </a:spcBef>
              <a:buNone/>
            </a:pPr>
            <a:r>
              <a:rPr lang="en-US" altLang="en-US" sz="2800" b="1" dirty="0"/>
              <a:t>TASK</a:t>
            </a:r>
          </a:p>
          <a:p>
            <a:pPr marL="628650" indent="-3429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800" dirty="0"/>
              <a:t>Load Dataset-1 (google ‘kyphosis data description’)</a:t>
            </a:r>
          </a:p>
          <a:p>
            <a:pPr marL="628650" indent="-3429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800" dirty="0"/>
              <a:t>Categorical target: Count per class, Class proportion</a:t>
            </a:r>
          </a:p>
          <a:p>
            <a:pPr marL="628650" indent="-3429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800" dirty="0"/>
              <a:t>Visualize target proportion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83377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2444850" y="423863"/>
            <a:ext cx="8393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CP #2: EDA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B335F15-FE9F-475B-AAC1-56A42A7352F4}"/>
              </a:ext>
            </a:extLst>
          </p:cNvPr>
          <p:cNvSpPr txBox="1">
            <a:spLocks/>
          </p:cNvSpPr>
          <p:nvPr/>
        </p:nvSpPr>
        <p:spPr bwMode="auto">
          <a:xfrm>
            <a:off x="1115442" y="1836794"/>
            <a:ext cx="9649966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altLang="en-US" sz="2800" dirty="0"/>
              <a:t>Get the sense of the data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2800" dirty="0"/>
              <a:t>Get the idea of features predictive-power</a:t>
            </a:r>
          </a:p>
          <a:p>
            <a:pPr marL="1090613" algn="just">
              <a:spcBef>
                <a:spcPct val="0"/>
              </a:spcBef>
              <a:buNone/>
            </a:pPr>
            <a:endParaRPr lang="en-US" altLang="en-US" sz="1600" dirty="0"/>
          </a:p>
          <a:p>
            <a:pPr algn="just">
              <a:spcBef>
                <a:spcPct val="0"/>
              </a:spcBef>
              <a:buNone/>
            </a:pPr>
            <a:r>
              <a:rPr lang="en-US" altLang="en-US" sz="2800" b="1" dirty="0"/>
              <a:t>TASK</a:t>
            </a:r>
          </a:p>
          <a:p>
            <a:pPr marL="628650" indent="-3429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800" dirty="0"/>
              <a:t>Explore features (</a:t>
            </a:r>
            <a:r>
              <a:rPr lang="en-US" altLang="en-US" sz="2800" dirty="0" err="1"/>
              <a:t>eg.</a:t>
            </a:r>
            <a:r>
              <a:rPr lang="en-US" altLang="en-US" sz="2800" dirty="0"/>
              <a:t> distribution, summary statistics, </a:t>
            </a:r>
            <a:r>
              <a:rPr lang="en-US" altLang="en-US" sz="2800" dirty="0" err="1"/>
              <a:t>corr</a:t>
            </a:r>
            <a:r>
              <a:rPr lang="en-US" altLang="en-US" sz="2800" dirty="0"/>
              <a:t>)</a:t>
            </a:r>
          </a:p>
          <a:p>
            <a:pPr marL="628650" indent="-3429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800" dirty="0"/>
              <a:t>Explore features r VS target </a:t>
            </a:r>
          </a:p>
          <a:p>
            <a:pPr marL="628650" indent="-3429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800" dirty="0"/>
              <a:t>Identify potential features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000819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2444850" y="423863"/>
            <a:ext cx="8393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CP #3: Feature Engineering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B335F15-FE9F-475B-AAC1-56A42A7352F4}"/>
              </a:ext>
            </a:extLst>
          </p:cNvPr>
          <p:cNvSpPr txBox="1">
            <a:spLocks/>
          </p:cNvSpPr>
          <p:nvPr/>
        </p:nvSpPr>
        <p:spPr bwMode="auto">
          <a:xfrm>
            <a:off x="1115441" y="1836794"/>
            <a:ext cx="10297592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altLang="en-US" sz="2800" dirty="0"/>
              <a:t>Create features that make ML algorithm works.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2800" dirty="0"/>
              <a:t>Features modification/manipulation to improve model performance.</a:t>
            </a:r>
          </a:p>
          <a:p>
            <a:pPr marL="1090613" algn="just">
              <a:spcBef>
                <a:spcPct val="0"/>
              </a:spcBef>
              <a:buNone/>
            </a:pPr>
            <a:endParaRPr lang="en-US" altLang="en-US" sz="1600" dirty="0"/>
          </a:p>
          <a:p>
            <a:pPr algn="just">
              <a:spcBef>
                <a:spcPct val="0"/>
              </a:spcBef>
              <a:buNone/>
            </a:pPr>
            <a:r>
              <a:rPr lang="en-US" altLang="en-US" sz="2800" b="1" dirty="0"/>
              <a:t>TASK</a:t>
            </a:r>
          </a:p>
          <a:p>
            <a:pPr marL="628650" indent="-3429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800" dirty="0"/>
              <a:t>Convert feature ‘Age’ to year-unit (replacing original one)</a:t>
            </a:r>
          </a:p>
          <a:p>
            <a:pPr marL="628650" indent="-3429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800" dirty="0"/>
              <a:t>Create Age-group in year-unit (‘</a:t>
            </a:r>
            <a:r>
              <a:rPr lang="en-US" altLang="en-US" sz="2800" dirty="0" err="1"/>
              <a:t>yr</a:t>
            </a:r>
            <a:r>
              <a:rPr lang="en-US" altLang="en-US" sz="2800" dirty="0"/>
              <a:t> &lt;=1’, ‘1 &lt; </a:t>
            </a:r>
            <a:r>
              <a:rPr lang="en-US" altLang="en-US" sz="2800" dirty="0" err="1"/>
              <a:t>yr</a:t>
            </a:r>
            <a:r>
              <a:rPr lang="en-US" altLang="en-US" sz="2800" dirty="0"/>
              <a:t> &lt; 5’, ‘</a:t>
            </a:r>
            <a:r>
              <a:rPr lang="en-US" altLang="en-US" sz="2800" dirty="0" err="1"/>
              <a:t>yr</a:t>
            </a:r>
            <a:r>
              <a:rPr lang="en-US" altLang="en-US" sz="2800" dirty="0"/>
              <a:t> &gt;= 5’)</a:t>
            </a:r>
          </a:p>
          <a:p>
            <a:pPr marL="628650" indent="-3429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800" dirty="0"/>
              <a:t>Create Number-group (find the best split)</a:t>
            </a:r>
          </a:p>
          <a:p>
            <a:pPr marL="628650" indent="-3429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altLang="en-US" sz="28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7380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2444850" y="423863"/>
            <a:ext cx="8393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CP #4: Prepare data for modeling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B335F15-FE9F-475B-AAC1-56A42A7352F4}"/>
              </a:ext>
            </a:extLst>
          </p:cNvPr>
          <p:cNvSpPr txBox="1">
            <a:spLocks/>
          </p:cNvSpPr>
          <p:nvPr/>
        </p:nvSpPr>
        <p:spPr bwMode="auto">
          <a:xfrm>
            <a:off x="1115441" y="1836794"/>
            <a:ext cx="10297592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altLang="en-US" sz="2800" dirty="0"/>
              <a:t>ML algorithm accept numerical value.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2800" dirty="0"/>
              <a:t>Encode categorical features / create dummy variable.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2800" dirty="0"/>
              <a:t>Split data to train-test set</a:t>
            </a:r>
          </a:p>
          <a:p>
            <a:pPr marL="1090613" algn="just">
              <a:spcBef>
                <a:spcPct val="0"/>
              </a:spcBef>
              <a:buNone/>
            </a:pPr>
            <a:endParaRPr lang="en-US" altLang="en-US" sz="1600" dirty="0"/>
          </a:p>
          <a:p>
            <a:pPr algn="just">
              <a:spcBef>
                <a:spcPct val="0"/>
              </a:spcBef>
              <a:buNone/>
            </a:pPr>
            <a:r>
              <a:rPr lang="en-US" altLang="en-US" sz="2800" b="1" dirty="0"/>
              <a:t>TASK</a:t>
            </a:r>
          </a:p>
          <a:p>
            <a:pPr marL="628650" indent="-3429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800" dirty="0"/>
              <a:t>Encode categorical features</a:t>
            </a:r>
          </a:p>
          <a:p>
            <a:pPr marL="628650" indent="-3429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800" dirty="0"/>
              <a:t>Prepare data-frame for modeling (all features including dummy variable and target)</a:t>
            </a:r>
          </a:p>
          <a:p>
            <a:pPr marL="628650" indent="-3429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800" dirty="0"/>
              <a:t>Split data to train-test set (train/test = 70/30)</a:t>
            </a:r>
          </a:p>
          <a:p>
            <a:pPr marL="628650" indent="-3429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altLang="en-US" sz="28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3604270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2444850" y="423863"/>
            <a:ext cx="8393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CP #5: Prepare data for modeling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B335F15-FE9F-475B-AAC1-56A42A7352F4}"/>
              </a:ext>
            </a:extLst>
          </p:cNvPr>
          <p:cNvSpPr txBox="1">
            <a:spLocks/>
          </p:cNvSpPr>
          <p:nvPr/>
        </p:nvSpPr>
        <p:spPr bwMode="auto">
          <a:xfrm>
            <a:off x="1115441" y="1836794"/>
            <a:ext cx="10297592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altLang="en-US" sz="2800" dirty="0"/>
              <a:t>ML algorithm accept numerical value.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2800" dirty="0"/>
              <a:t>Encode categorical features / create dummy variable.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2800" dirty="0"/>
              <a:t>Split data to train-test set</a:t>
            </a:r>
          </a:p>
          <a:p>
            <a:pPr marL="1090613" algn="just">
              <a:spcBef>
                <a:spcPct val="0"/>
              </a:spcBef>
              <a:buNone/>
            </a:pPr>
            <a:endParaRPr lang="en-US" altLang="en-US" sz="1600" dirty="0"/>
          </a:p>
          <a:p>
            <a:pPr algn="just">
              <a:spcBef>
                <a:spcPct val="0"/>
              </a:spcBef>
              <a:buNone/>
            </a:pPr>
            <a:r>
              <a:rPr lang="en-US" altLang="en-US" sz="2800" b="1" dirty="0"/>
              <a:t>TASK</a:t>
            </a:r>
          </a:p>
          <a:p>
            <a:pPr marL="628650" indent="-3429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800" dirty="0"/>
              <a:t>Encode categorical features</a:t>
            </a:r>
          </a:p>
          <a:p>
            <a:pPr marL="628650" indent="-3429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800" dirty="0"/>
              <a:t>Prepare data-frame for modeling (all features including dummy variable and target)</a:t>
            </a:r>
          </a:p>
          <a:p>
            <a:pPr marL="628650" indent="-3429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800" dirty="0"/>
              <a:t>Split data to train-test set (train/test = 70/30)</a:t>
            </a:r>
          </a:p>
          <a:p>
            <a:pPr marL="628650" indent="-3429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altLang="en-US" sz="28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60950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2444850" y="423863"/>
            <a:ext cx="8393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CP #5: Modeling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B335F15-FE9F-475B-AAC1-56A42A7352F4}"/>
              </a:ext>
            </a:extLst>
          </p:cNvPr>
          <p:cNvSpPr txBox="1">
            <a:spLocks/>
          </p:cNvSpPr>
          <p:nvPr/>
        </p:nvSpPr>
        <p:spPr bwMode="auto">
          <a:xfrm>
            <a:off x="1115441" y="1836793"/>
            <a:ext cx="10297592" cy="51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altLang="en-US" sz="2800" dirty="0"/>
              <a:t>Predict target of test-data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2800" dirty="0"/>
              <a:t>Use either Logistic Regression or Decision Tree</a:t>
            </a:r>
          </a:p>
          <a:p>
            <a:pPr marL="1090613" algn="just">
              <a:spcBef>
                <a:spcPct val="0"/>
              </a:spcBef>
              <a:buNone/>
            </a:pPr>
            <a:endParaRPr lang="en-US" altLang="en-US" sz="1600" dirty="0"/>
          </a:p>
          <a:p>
            <a:pPr algn="just">
              <a:spcBef>
                <a:spcPct val="0"/>
              </a:spcBef>
              <a:buNone/>
            </a:pPr>
            <a:r>
              <a:rPr lang="en-US" altLang="en-US" sz="2800" b="1" dirty="0"/>
              <a:t>TASK</a:t>
            </a:r>
          </a:p>
          <a:p>
            <a:pPr marL="628650" indent="-3429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800" dirty="0"/>
              <a:t>Modeling</a:t>
            </a:r>
          </a:p>
          <a:p>
            <a:pPr marL="628650" indent="-3429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800" dirty="0"/>
              <a:t>Predict target of test-data</a:t>
            </a:r>
          </a:p>
          <a:p>
            <a:pPr marL="628650" indent="-3429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altLang="en-US" sz="28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32896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2444850" y="423863"/>
            <a:ext cx="8393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CP #7: Model Evaluation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B335F15-FE9F-475B-AAC1-56A42A7352F4}"/>
              </a:ext>
            </a:extLst>
          </p:cNvPr>
          <p:cNvSpPr txBox="1">
            <a:spLocks/>
          </p:cNvSpPr>
          <p:nvPr/>
        </p:nvSpPr>
        <p:spPr bwMode="auto">
          <a:xfrm>
            <a:off x="1115441" y="1836793"/>
            <a:ext cx="10297592" cy="51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800" dirty="0"/>
              <a:t>Use different types of model performance metrics.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800" dirty="0"/>
              <a:t>Accuracy, Sensitivity, Specificity, ROC, </a:t>
            </a:r>
            <a:r>
              <a:rPr lang="en-US" altLang="en-US" sz="2800" dirty="0" err="1"/>
              <a:t>etc</a:t>
            </a:r>
            <a:endParaRPr lang="en-US" altLang="en-US" sz="2800" dirty="0"/>
          </a:p>
          <a:p>
            <a:pPr marL="1090613">
              <a:spcBef>
                <a:spcPct val="0"/>
              </a:spcBef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None/>
            </a:pPr>
            <a:r>
              <a:rPr lang="en-US" altLang="en-US" sz="2800" b="1" dirty="0"/>
              <a:t>TASK</a:t>
            </a:r>
          </a:p>
          <a:p>
            <a:pPr marL="628650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800" dirty="0"/>
              <a:t>Modeling</a:t>
            </a:r>
          </a:p>
          <a:p>
            <a:pPr marL="628650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800" dirty="0"/>
              <a:t>Create Confusion Matrix</a:t>
            </a:r>
          </a:p>
          <a:p>
            <a:pPr marL="628650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800" dirty="0"/>
              <a:t>Create User Defined Function to automatically calculate confusion-matrix based performance metrics</a:t>
            </a:r>
          </a:p>
          <a:p>
            <a:pPr marL="628650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800" dirty="0"/>
              <a:t>Plot ROC</a:t>
            </a:r>
          </a:p>
          <a:p>
            <a:pPr marL="628650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altLang="en-US" sz="2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34705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Case: Home Credit Default Risk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854FA5D-E478-4633-B34B-A82473ABD0BF}"/>
              </a:ext>
            </a:extLst>
          </p:cNvPr>
          <p:cNvSpPr txBox="1">
            <a:spLocks/>
          </p:cNvSpPr>
          <p:nvPr/>
        </p:nvSpPr>
        <p:spPr bwMode="auto">
          <a:xfrm>
            <a:off x="2988097" y="2239964"/>
            <a:ext cx="7632848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/>
              <a:t>International Consumer Finance Provider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1155C-9B95-4D7B-8B22-115059EF7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3" y="2128474"/>
            <a:ext cx="1907462" cy="1014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C64932-98F5-470D-9100-1E306A4D7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745" y="3898836"/>
            <a:ext cx="2552700" cy="866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988F2-CD68-45D3-9CBD-13EA3C212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145" y="4929484"/>
            <a:ext cx="2854704" cy="866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A829C6-B78E-42D4-B330-6DABF488A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748" y="3898835"/>
            <a:ext cx="2267549" cy="8667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C19523-5045-4121-9C0C-F01C528DB5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364" y="4929484"/>
            <a:ext cx="2267549" cy="8742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B29254-1D8C-4E1A-90BE-AE1F8009B2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4518" y="3861048"/>
            <a:ext cx="14382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523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Goal: Predict Repayment Abilities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854FA5D-E478-4633-B34B-A82473ABD0BF}"/>
              </a:ext>
            </a:extLst>
          </p:cNvPr>
          <p:cNvSpPr txBox="1">
            <a:spLocks/>
          </p:cNvSpPr>
          <p:nvPr/>
        </p:nvSpPr>
        <p:spPr bwMode="auto">
          <a:xfrm>
            <a:off x="1475929" y="2239964"/>
            <a:ext cx="8568952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/>
              <a:t>Predict those with payment difficulties</a:t>
            </a:r>
          </a:p>
          <a:p>
            <a:pPr algn="just">
              <a:spcBef>
                <a:spcPct val="0"/>
              </a:spcBef>
              <a:buNone/>
            </a:pPr>
            <a:endParaRPr lang="en-US" altLang="en-US" sz="2800" dirty="0"/>
          </a:p>
          <a:p>
            <a:pPr algn="just">
              <a:spcBef>
                <a:spcPct val="0"/>
              </a:spcBef>
              <a:buNone/>
            </a:pPr>
            <a:r>
              <a:rPr lang="en-US" altLang="en-US" sz="2800" dirty="0"/>
              <a:t>Business Impact</a:t>
            </a:r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/>
              <a:t>Broaden financial inclusion to unbanked population</a:t>
            </a:r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/>
              <a:t>Minimize case of repayment failure</a:t>
            </a:r>
          </a:p>
        </p:txBody>
      </p:sp>
    </p:spTree>
    <p:extLst>
      <p:ext uri="{BB962C8B-B14F-4D97-AF65-F5344CB8AC3E}">
        <p14:creationId xmlns:p14="http://schemas.microsoft.com/office/powerpoint/2010/main" val="131089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bject 11">
            <a:extLst>
              <a:ext uri="{FF2B5EF4-FFF2-40B4-BE49-F238E27FC236}">
                <a16:creationId xmlns:a16="http://schemas.microsoft.com/office/drawing/2014/main" id="{2F23ADDB-1948-4F79-9F40-44A227F14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1876088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C26CB2-2284-4213-A7B4-5AD339C988B9}"/>
              </a:ext>
            </a:extLst>
          </p:cNvPr>
          <p:cNvSpPr/>
          <p:nvPr/>
        </p:nvSpPr>
        <p:spPr>
          <a:xfrm>
            <a:off x="7885113" y="0"/>
            <a:ext cx="3990975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68" name="object 11">
            <a:extLst>
              <a:ext uri="{FF2B5EF4-FFF2-40B4-BE49-F238E27FC236}">
                <a16:creationId xmlns:a16="http://schemas.microsoft.com/office/drawing/2014/main" id="{DCD36B73-67C4-4121-BD49-B4B4DB686BD1}"/>
              </a:ext>
            </a:extLst>
          </p:cNvPr>
          <p:cNvSpPr>
            <a:spLocks/>
          </p:cNvSpPr>
          <p:nvPr/>
        </p:nvSpPr>
        <p:spPr bwMode="auto">
          <a:xfrm>
            <a:off x="4763" y="3028950"/>
            <a:ext cx="7880350" cy="1162050"/>
          </a:xfrm>
          <a:custGeom>
            <a:avLst/>
            <a:gdLst>
              <a:gd name="T0" fmla="*/ 0 w 12192000"/>
              <a:gd name="T1" fmla="*/ 1168166 h 1161288"/>
              <a:gd name="T2" fmla="*/ 240055 w 12192000"/>
              <a:gd name="T3" fmla="*/ 1168166 h 1161288"/>
              <a:gd name="T4" fmla="*/ 240055 w 12192000"/>
              <a:gd name="T5" fmla="*/ 0 h 1161288"/>
              <a:gd name="T6" fmla="*/ 0 w 12192000"/>
              <a:gd name="T7" fmla="*/ 0 h 1161288"/>
              <a:gd name="T8" fmla="*/ 0 w 12192000"/>
              <a:gd name="T9" fmla="*/ 1168166 h 1161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192000" h="1161288">
                <a:moveTo>
                  <a:pt x="0" y="1161288"/>
                </a:moveTo>
                <a:lnTo>
                  <a:pt x="12192000" y="1161288"/>
                </a:lnTo>
                <a:lnTo>
                  <a:pt x="12192000" y="0"/>
                </a:lnTo>
                <a:lnTo>
                  <a:pt x="0" y="0"/>
                </a:lnTo>
                <a:lnTo>
                  <a:pt x="0" y="1161288"/>
                </a:lnTo>
                <a:close/>
              </a:path>
            </a:pathLst>
          </a:custGeom>
          <a:solidFill>
            <a:schemeClr val="tx2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827D3732-A23C-4AE0-8333-7644033FCC87}"/>
              </a:ext>
            </a:extLst>
          </p:cNvPr>
          <p:cNvSpPr txBox="1"/>
          <p:nvPr/>
        </p:nvSpPr>
        <p:spPr>
          <a:xfrm>
            <a:off x="0" y="3368675"/>
            <a:ext cx="7885113" cy="4826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L="12700" algn="ctr" eaLnBrk="1" hangingPunct="1">
              <a:lnSpc>
                <a:spcPts val="3704"/>
              </a:lnSpc>
              <a:spcBef>
                <a:spcPts val="185"/>
              </a:spcBef>
              <a:defRPr/>
            </a:pPr>
            <a:r>
              <a:rPr lang="en-US" sz="4000" b="1" spc="-4" dirty="0">
                <a:solidFill>
                  <a:srgbClr val="FFFFFF"/>
                </a:solidFill>
                <a:latin typeface="Open Sans" panose="020B0606030504020204"/>
                <a:cs typeface="Times New Roman"/>
              </a:rPr>
              <a:t>Session 0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1270" name="TextBox 21">
            <a:extLst>
              <a:ext uri="{FF2B5EF4-FFF2-40B4-BE49-F238E27FC236}">
                <a16:creationId xmlns:a16="http://schemas.microsoft.com/office/drawing/2014/main" id="{5DFDF202-8772-468F-AF6C-F4D36ED56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3068960"/>
            <a:ext cx="34861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Previous Topic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Forecasting</a:t>
            </a:r>
            <a:endParaRPr lang="id-ID" altLang="en-US" sz="2400" dirty="0">
              <a:latin typeface="Arial" panose="020B0604020202020204" pitchFamily="34" charset="0"/>
            </a:endParaRPr>
          </a:p>
        </p:txBody>
      </p:sp>
      <p:pic>
        <p:nvPicPr>
          <p:cNvPr id="11271" name="Picture 22">
            <a:extLst>
              <a:ext uri="{FF2B5EF4-FFF2-40B4-BE49-F238E27FC236}">
                <a16:creationId xmlns:a16="http://schemas.microsoft.com/office/drawing/2014/main" id="{258B8AE0-9771-4C25-A203-DCAAEEE2A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3073400"/>
            <a:ext cx="15176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4367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Datasets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556AC1-00F6-46EC-BCEB-4BC2A7CC3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34645"/>
              </p:ext>
            </p:extLst>
          </p:nvPr>
        </p:nvGraphicFramePr>
        <p:xfrm>
          <a:off x="1115889" y="1700808"/>
          <a:ext cx="10009112" cy="432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56284">
                  <a:extLst>
                    <a:ext uri="{9D8B030D-6E8A-4147-A177-3AD203B41FA5}">
                      <a16:colId xmlns:a16="http://schemas.microsoft.com/office/drawing/2014/main" val="1764193660"/>
                    </a:ext>
                  </a:extLst>
                </a:gridCol>
                <a:gridCol w="7452828">
                  <a:extLst>
                    <a:ext uri="{9D8B030D-6E8A-4147-A177-3AD203B41FA5}">
                      <a16:colId xmlns:a16="http://schemas.microsoft.com/office/drawing/2014/main" val="323362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200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48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000" dirty="0" err="1"/>
                        <a:t>Application_train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/>
                        <a:t>Main table, static data for all applicants, with 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14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000" dirty="0" err="1"/>
                        <a:t>Application_test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/>
                        <a:t>Main table, static data for all applicants, without 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99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000" dirty="0"/>
                        <a:t>Bureau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/>
                        <a:t>Client’s previous credit by other financial institution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0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000" dirty="0" err="1"/>
                        <a:t>Bureau_balance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/>
                        <a:t>Monthly balances of previous credit in Credit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4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000" dirty="0" err="1"/>
                        <a:t>Credit_card_balance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dirty="0"/>
                        <a:t>Monthly balance snapshot of previous credit cards with Home 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07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000" dirty="0" err="1"/>
                        <a:t>POS_CASH_balance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Monthly balance snapshots of previous POS (point of sales) and cash loans that the applicant had with Home Credit</a:t>
                      </a:r>
                      <a:endParaRPr lang="en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26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000" dirty="0" err="1"/>
                        <a:t>Previous_application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 applications for Home Credit loans of clients who have loans in our sample</a:t>
                      </a:r>
                      <a:endParaRPr lang="en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72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000" dirty="0" err="1"/>
                        <a:t>Installment_payments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Repayment history for the previously disbursed credits in Home Credit related to the loans in our sample.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48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1080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Field Description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5282BB-DDCC-4AF3-B049-0162D74A1BF6}"/>
              </a:ext>
            </a:extLst>
          </p:cNvPr>
          <p:cNvSpPr txBox="1">
            <a:spLocks/>
          </p:cNvSpPr>
          <p:nvPr/>
        </p:nvSpPr>
        <p:spPr bwMode="auto">
          <a:xfrm>
            <a:off x="1475929" y="2239964"/>
            <a:ext cx="8568952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altLang="en-US" sz="2800" dirty="0"/>
              <a:t>Field description is provided in csv file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HomeCredit_columns_description.csv</a:t>
            </a:r>
          </a:p>
          <a:p>
            <a:pPr algn="just">
              <a:spcBef>
                <a:spcPct val="0"/>
              </a:spcBef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41975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Deliverables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35C952-6762-41F3-8364-01C4B3B15605}"/>
              </a:ext>
            </a:extLst>
          </p:cNvPr>
          <p:cNvSpPr txBox="1">
            <a:spLocks/>
          </p:cNvSpPr>
          <p:nvPr/>
        </p:nvSpPr>
        <p:spPr bwMode="auto">
          <a:xfrm>
            <a:off x="1115889" y="1854018"/>
            <a:ext cx="9505056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altLang="en-US" sz="2600" b="1" dirty="0"/>
              <a:t>Presentation</a:t>
            </a:r>
            <a:r>
              <a:rPr lang="en-US" altLang="en-US" sz="2600" dirty="0"/>
              <a:t>: 15 minutes show time with 10 slides max</a:t>
            </a:r>
          </a:p>
          <a:p>
            <a:pPr marL="463550" algn="just">
              <a:spcBef>
                <a:spcPct val="0"/>
              </a:spcBef>
              <a:buNone/>
            </a:pPr>
            <a:r>
              <a:rPr lang="en-US" altLang="en-US" sz="2600" dirty="0"/>
              <a:t>Key components for presentation</a:t>
            </a:r>
          </a:p>
          <a:p>
            <a:pPr marL="463550" algn="just">
              <a:spcBef>
                <a:spcPct val="0"/>
              </a:spcBef>
              <a:buNone/>
            </a:pPr>
            <a:r>
              <a:rPr lang="en-US" altLang="en-US" sz="2600" dirty="0"/>
              <a:t>	- EDA (show only important viz)</a:t>
            </a:r>
          </a:p>
          <a:p>
            <a:pPr marL="463550" algn="just">
              <a:spcBef>
                <a:spcPct val="0"/>
              </a:spcBef>
              <a:buNone/>
            </a:pPr>
            <a:r>
              <a:rPr lang="en-US" altLang="en-US" sz="2600" dirty="0"/>
              <a:t>	- 3 insights at minimum</a:t>
            </a:r>
          </a:p>
          <a:p>
            <a:pPr marL="463550" algn="just">
              <a:spcBef>
                <a:spcPct val="0"/>
              </a:spcBef>
              <a:buNone/>
            </a:pPr>
            <a:r>
              <a:rPr lang="en-US" altLang="en-US" sz="2600" dirty="0"/>
              <a:t>	- Model/algorithm selection, more than 1 is accepted</a:t>
            </a:r>
          </a:p>
          <a:p>
            <a:pPr marL="463550">
              <a:spcBef>
                <a:spcPct val="0"/>
              </a:spcBef>
              <a:buNone/>
            </a:pPr>
            <a:r>
              <a:rPr lang="en-US" altLang="en-US" sz="2600" dirty="0"/>
              <a:t>	- Model evaluation (ROC, Confusion Matrix)</a:t>
            </a:r>
          </a:p>
          <a:p>
            <a:pPr marL="463550">
              <a:spcBef>
                <a:spcPct val="0"/>
              </a:spcBef>
              <a:buNone/>
            </a:pPr>
            <a:r>
              <a:rPr lang="en-US" altLang="en-US" sz="2600" dirty="0"/>
              <a:t>	- Variable Importance</a:t>
            </a:r>
          </a:p>
          <a:p>
            <a:pPr marL="463550">
              <a:spcBef>
                <a:spcPct val="0"/>
              </a:spcBef>
              <a:buNone/>
            </a:pPr>
            <a:r>
              <a:rPr lang="en-US" altLang="en-US" sz="2600" dirty="0"/>
              <a:t>	- Recommendation</a:t>
            </a:r>
          </a:p>
          <a:p>
            <a:pPr>
              <a:spcBef>
                <a:spcPct val="0"/>
              </a:spcBef>
              <a:buNone/>
            </a:pPr>
            <a:endParaRPr lang="en-US" altLang="en-US" sz="1000" dirty="0"/>
          </a:p>
          <a:p>
            <a:pPr algn="just">
              <a:spcBef>
                <a:spcPct val="0"/>
              </a:spcBef>
              <a:buNone/>
            </a:pPr>
            <a:r>
              <a:rPr lang="en-US" altLang="en-US" sz="2600" b="1" dirty="0"/>
              <a:t>Extra point</a:t>
            </a:r>
            <a:r>
              <a:rPr lang="en-US" altLang="en-US" sz="2600" dirty="0"/>
              <a:t>: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2600" dirty="0"/>
              <a:t>Feature Engineering, </a:t>
            </a:r>
            <a:r>
              <a:rPr lang="en-US" altLang="en-US" sz="2600" dirty="0" err="1"/>
              <a:t>HyperParameter</a:t>
            </a:r>
            <a:r>
              <a:rPr lang="en-US" altLang="en-US" sz="2600" dirty="0"/>
              <a:t> Tuning, Resampling</a:t>
            </a:r>
          </a:p>
        </p:txBody>
      </p:sp>
    </p:spTree>
    <p:extLst>
      <p:ext uri="{BB962C8B-B14F-4D97-AF65-F5344CB8AC3E}">
        <p14:creationId xmlns:p14="http://schemas.microsoft.com/office/powerpoint/2010/main" val="21433039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2F26974A-47F9-4341-A2EB-CC4B4E4BD70E}"/>
              </a:ext>
            </a:extLst>
          </p:cNvPr>
          <p:cNvSpPr txBox="1">
            <a:spLocks/>
          </p:cNvSpPr>
          <p:nvPr/>
        </p:nvSpPr>
        <p:spPr>
          <a:xfrm>
            <a:off x="779463" y="2884488"/>
            <a:ext cx="10247312" cy="923925"/>
          </a:xfrm>
          <a:prstGeom prst="rect">
            <a:avLst/>
          </a:prstGeom>
        </p:spPr>
        <p:txBody>
          <a:bodyPr lIns="89106" tIns="44553" rIns="89106" bIns="4455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288" b="1" dirty="0">
                <a:latin typeface="Open Sans" panose="020B0606030504020204"/>
              </a:rPr>
              <a:t>Thank you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07E8182-9BBF-4BD9-A508-E5AC07F4706E}"/>
              </a:ext>
            </a:extLst>
          </p:cNvPr>
          <p:cNvSpPr txBox="1">
            <a:spLocks/>
          </p:cNvSpPr>
          <p:nvPr/>
        </p:nvSpPr>
        <p:spPr>
          <a:xfrm>
            <a:off x="6200775" y="1646238"/>
            <a:ext cx="4906963" cy="3595687"/>
          </a:xfrm>
          <a:prstGeom prst="rect">
            <a:avLst/>
          </a:prstGeom>
        </p:spPr>
        <p:txBody>
          <a:bodyPr lIns="89106" tIns="44553" rIns="89106" bIns="44553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  <a:defRPr/>
            </a:pPr>
            <a:endParaRPr lang="en-US" sz="1559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Wingdings 3" charset="2"/>
              <a:buNone/>
              <a:defRPr/>
            </a:pPr>
            <a:endParaRPr lang="en-US" sz="1559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Wingdings 3" charset="2"/>
              <a:buNone/>
              <a:defRPr/>
            </a:pPr>
            <a:r>
              <a:rPr lang="en-US" sz="1949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IYKRA</a:t>
            </a:r>
          </a:p>
          <a:p>
            <a:pPr marL="0" indent="0">
              <a:buFont typeface="Wingdings 3" charset="2"/>
              <a:buNone/>
              <a:defRPr/>
            </a:pPr>
            <a:r>
              <a:rPr lang="en-US" sz="1559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Ariobimo</a:t>
            </a:r>
            <a:r>
              <a:rPr lang="en-US" sz="155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559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Sentral</a:t>
            </a:r>
            <a:r>
              <a:rPr lang="en-US" sz="155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559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Kuningan</a:t>
            </a:r>
            <a:r>
              <a:rPr lang="en-US" sz="155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Block 71 </a:t>
            </a:r>
            <a:r>
              <a:rPr lang="en-US" sz="1559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Lantai</a:t>
            </a:r>
            <a:r>
              <a:rPr lang="en-US" sz="155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8.</a:t>
            </a:r>
          </a:p>
          <a:p>
            <a:pPr marL="0" indent="0">
              <a:buFont typeface="Wingdings 3" charset="2"/>
              <a:buNone/>
              <a:defRPr/>
            </a:pPr>
            <a:r>
              <a:rPr lang="en-US" sz="155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Jl.  HR </a:t>
            </a:r>
            <a:r>
              <a:rPr lang="en-US" sz="1559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Rasuna</a:t>
            </a:r>
            <a:r>
              <a:rPr lang="en-US" sz="155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Said Blok X-2, </a:t>
            </a:r>
            <a:r>
              <a:rPr lang="en-US" sz="1559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Kav</a:t>
            </a:r>
            <a:r>
              <a:rPr lang="en-US" sz="155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6, </a:t>
            </a:r>
            <a:r>
              <a:rPr lang="en-US" sz="1559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Kuningan</a:t>
            </a:r>
            <a:endParaRPr lang="en-US" sz="1559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Wingdings 3" charset="2"/>
              <a:buNone/>
              <a:defRPr/>
            </a:pPr>
            <a:r>
              <a:rPr lang="en-US" sz="155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Jakarta 12950</a:t>
            </a:r>
          </a:p>
        </p:txBody>
      </p:sp>
      <p:sp>
        <p:nvSpPr>
          <p:cNvPr id="54276" name="Slide Number Placeholder 1">
            <a:extLst>
              <a:ext uri="{FF2B5EF4-FFF2-40B4-BE49-F238E27FC236}">
                <a16:creationId xmlns:a16="http://schemas.microsoft.com/office/drawing/2014/main" id="{EDC625A6-1423-4F48-80FF-058A5ED9C0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78D585-6C03-4AAA-8724-986E170C648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Data Type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FAEEF0-F833-405C-BA78-95522BE780E2}"/>
              </a:ext>
            </a:extLst>
          </p:cNvPr>
          <p:cNvSpPr txBox="1">
            <a:spLocks/>
          </p:cNvSpPr>
          <p:nvPr/>
        </p:nvSpPr>
        <p:spPr bwMode="auto">
          <a:xfrm>
            <a:off x="1187897" y="1851679"/>
            <a:ext cx="9649966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600" b="1" dirty="0"/>
              <a:t>Cross Section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Multiple objects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Single point in time</a:t>
            </a:r>
          </a:p>
          <a:p>
            <a:pPr marL="1090613" algn="just">
              <a:spcBef>
                <a:spcPct val="0"/>
              </a:spcBef>
              <a:buNone/>
            </a:pPr>
            <a:endParaRPr lang="en-US" altLang="en-US" sz="1000" dirty="0"/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600" b="1" dirty="0"/>
              <a:t>Time Series</a:t>
            </a:r>
          </a:p>
          <a:p>
            <a:pPr marL="914400">
              <a:spcBef>
                <a:spcPct val="0"/>
              </a:spcBef>
              <a:buNone/>
            </a:pPr>
            <a:r>
              <a:rPr lang="en-US" altLang="en-US" sz="2400" dirty="0"/>
              <a:t>Single object </a:t>
            </a:r>
          </a:p>
          <a:p>
            <a:pPr marL="914400">
              <a:spcBef>
                <a:spcPct val="0"/>
              </a:spcBef>
              <a:buNone/>
            </a:pPr>
            <a:r>
              <a:rPr lang="en-US" altLang="en-US" sz="2400" dirty="0"/>
              <a:t>Different time intervals</a:t>
            </a:r>
          </a:p>
          <a:p>
            <a:pPr marL="1090613" algn="just">
              <a:spcBef>
                <a:spcPct val="0"/>
              </a:spcBef>
              <a:buNone/>
            </a:pPr>
            <a:endParaRPr lang="en-US" altLang="en-US" sz="1000" dirty="0"/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600" b="1" dirty="0"/>
              <a:t>Panel/Longitudinal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Cross-sectional TS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Multiple objects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Different time intervals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85A5C8-9595-4B02-83FF-A94A97CCD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32" y="1708787"/>
            <a:ext cx="4481254" cy="12600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208597-99C8-422A-8E3F-37D2854AE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465" y="3045644"/>
            <a:ext cx="4419600" cy="12600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CE88C9-E514-4EDD-B1D4-84F744BEC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409" y="4424387"/>
            <a:ext cx="4382656" cy="1676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6B1DDE8-6E35-4B71-8031-B427BF528BE9}"/>
              </a:ext>
            </a:extLst>
          </p:cNvPr>
          <p:cNvSpPr/>
          <p:nvPr/>
        </p:nvSpPr>
        <p:spPr>
          <a:xfrm>
            <a:off x="660400" y="6434137"/>
            <a:ext cx="8568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200" dirty="0"/>
              <a:t>https://www.quora.com/What-is-the-difference-between-panel-data-time-serial-data-and-cross-sectional-data</a:t>
            </a:r>
          </a:p>
        </p:txBody>
      </p:sp>
    </p:spTree>
    <p:extLst>
      <p:ext uri="{BB962C8B-B14F-4D97-AF65-F5344CB8AC3E}">
        <p14:creationId xmlns:p14="http://schemas.microsoft.com/office/powerpoint/2010/main" val="207895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TS Analysis and Forecast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8783C-AF0A-4551-AB96-A4393250FECA}"/>
              </a:ext>
            </a:extLst>
          </p:cNvPr>
          <p:cNvSpPr/>
          <p:nvPr/>
        </p:nvSpPr>
        <p:spPr>
          <a:xfrm>
            <a:off x="467817" y="6434137"/>
            <a:ext cx="3789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200" dirty="0"/>
              <a:t>http://home.ubalt.edu/ntsbarsh/stat-data/forecast.htm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FF60C2-9A55-425D-BC68-2572996F7E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1" r="22556"/>
          <a:stretch/>
        </p:blipFill>
        <p:spPr>
          <a:xfrm>
            <a:off x="648205" y="1736861"/>
            <a:ext cx="4860172" cy="309485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5B5A958-DB15-4018-B175-57005BAD60E8}"/>
              </a:ext>
            </a:extLst>
          </p:cNvPr>
          <p:cNvSpPr txBox="1">
            <a:spLocks/>
          </p:cNvSpPr>
          <p:nvPr/>
        </p:nvSpPr>
        <p:spPr bwMode="auto">
          <a:xfrm>
            <a:off x="5724401" y="1736861"/>
            <a:ext cx="5832648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600" b="1" dirty="0"/>
              <a:t>TS Analysis</a:t>
            </a:r>
          </a:p>
          <a:p>
            <a:pPr marL="914400" algn="just">
              <a:spcBef>
                <a:spcPct val="0"/>
              </a:spcBef>
              <a:buNone/>
            </a:pPr>
            <a:r>
              <a:rPr lang="en-US" altLang="en-US" sz="2400" dirty="0"/>
              <a:t>Extract useful statistical information</a:t>
            </a:r>
          </a:p>
          <a:p>
            <a:pPr marL="914400" algn="just">
              <a:spcBef>
                <a:spcPct val="0"/>
              </a:spcBef>
              <a:buNone/>
            </a:pPr>
            <a:endParaRPr lang="en-US" altLang="en-US" sz="2400" dirty="0"/>
          </a:p>
          <a:p>
            <a:pPr marL="1090613" algn="just">
              <a:spcBef>
                <a:spcPct val="0"/>
              </a:spcBef>
              <a:buNone/>
            </a:pPr>
            <a:endParaRPr lang="en-US" altLang="en-US" sz="1000" dirty="0"/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600" b="1" dirty="0"/>
              <a:t>TS Forecast</a:t>
            </a:r>
          </a:p>
          <a:p>
            <a:pPr marL="914400">
              <a:spcBef>
                <a:spcPct val="0"/>
              </a:spcBef>
              <a:buNone/>
            </a:pPr>
            <a:r>
              <a:rPr lang="en-US" altLang="en-US" sz="2400" dirty="0"/>
              <a:t>Use model</a:t>
            </a:r>
          </a:p>
          <a:p>
            <a:pPr marL="914400">
              <a:spcBef>
                <a:spcPct val="0"/>
              </a:spcBef>
              <a:buNone/>
            </a:pPr>
            <a:r>
              <a:rPr lang="en-US" altLang="en-US" sz="2400" dirty="0"/>
              <a:t>Predict future value</a:t>
            </a:r>
          </a:p>
          <a:p>
            <a:pPr marL="914400">
              <a:spcBef>
                <a:spcPct val="0"/>
              </a:spcBef>
              <a:buNone/>
            </a:pPr>
            <a:r>
              <a:rPr lang="en-US" altLang="en-US" sz="2400" dirty="0"/>
              <a:t>Based on past time / historical values</a:t>
            </a:r>
          </a:p>
          <a:p>
            <a:pPr algn="just">
              <a:spcBef>
                <a:spcPct val="0"/>
              </a:spcBef>
              <a:buNone/>
            </a:pPr>
            <a:endParaRPr lang="en-US" altLang="en-US" sz="24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C1CBE6-B130-462C-BA1D-2964C1E43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75" t="13191" b="56237"/>
          <a:stretch/>
        </p:blipFill>
        <p:spPr>
          <a:xfrm>
            <a:off x="2412033" y="4941168"/>
            <a:ext cx="1094804" cy="98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4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Example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5B5A958-DB15-4018-B175-57005BAD60E8}"/>
              </a:ext>
            </a:extLst>
          </p:cNvPr>
          <p:cNvSpPr txBox="1">
            <a:spLocks/>
          </p:cNvSpPr>
          <p:nvPr/>
        </p:nvSpPr>
        <p:spPr bwMode="auto">
          <a:xfrm>
            <a:off x="6169376" y="2599751"/>
            <a:ext cx="5459681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altLang="en-US" sz="2600" b="1" dirty="0"/>
              <a:t>International Airline Passenger</a:t>
            </a:r>
          </a:p>
          <a:p>
            <a:pPr marL="517525" algn="just">
              <a:spcBef>
                <a:spcPct val="0"/>
              </a:spcBef>
              <a:buNone/>
            </a:pPr>
            <a:r>
              <a:rPr lang="en-US" altLang="en-US" sz="2400" dirty="0"/>
              <a:t>Increasing Trend</a:t>
            </a:r>
          </a:p>
          <a:p>
            <a:pPr marL="517525" algn="just">
              <a:spcBef>
                <a:spcPct val="0"/>
              </a:spcBef>
              <a:buNone/>
            </a:pPr>
            <a:r>
              <a:rPr lang="en-US" altLang="en-US" sz="2400" dirty="0"/>
              <a:t>Seasonal Time Series</a:t>
            </a:r>
          </a:p>
          <a:p>
            <a:pPr marL="914400" algn="just">
              <a:spcBef>
                <a:spcPct val="0"/>
              </a:spcBef>
              <a:buNone/>
            </a:pPr>
            <a:endParaRPr lang="en-US" altLang="en-US" sz="2400" dirty="0"/>
          </a:p>
          <a:p>
            <a:pPr algn="just">
              <a:spcBef>
                <a:spcPct val="0"/>
              </a:spcBef>
              <a:buNone/>
            </a:pPr>
            <a:endParaRPr lang="en-US" altLang="en-US" sz="24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C996BA-B4DB-47E4-8E7C-E1FA595A5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75" y="2060848"/>
            <a:ext cx="5094499" cy="28663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2359FB-1E0A-40EC-B7D5-07B183A62944}"/>
              </a:ext>
            </a:extLst>
          </p:cNvPr>
          <p:cNvSpPr/>
          <p:nvPr/>
        </p:nvSpPr>
        <p:spPr>
          <a:xfrm>
            <a:off x="691613" y="6203304"/>
            <a:ext cx="9713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200" dirty="0"/>
              <a:t>http://www.spiderfinancial.com/support/documentation/numxl/tips-and-tricks/text-book-example-airline-passenger-data</a:t>
            </a:r>
          </a:p>
        </p:txBody>
      </p:sp>
    </p:spTree>
    <p:extLst>
      <p:ext uri="{BB962C8B-B14F-4D97-AF65-F5344CB8AC3E}">
        <p14:creationId xmlns:p14="http://schemas.microsoft.com/office/powerpoint/2010/main" val="359983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82954-49EE-4FEF-945F-E2ABEBA740F2}"/>
              </a:ext>
            </a:extLst>
          </p:cNvPr>
          <p:cNvCxnSpPr/>
          <p:nvPr/>
        </p:nvCxnSpPr>
        <p:spPr>
          <a:xfrm>
            <a:off x="660400" y="1331913"/>
            <a:ext cx="106505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5" name="Title 1">
            <a:extLst>
              <a:ext uri="{FF2B5EF4-FFF2-40B4-BE49-F238E27FC236}">
                <a16:creationId xmlns:a16="http://schemas.microsoft.com/office/drawing/2014/main" id="{DE54306D-1FAD-458F-8BAC-A4BD31DB1FC5}"/>
              </a:ext>
            </a:extLst>
          </p:cNvPr>
          <p:cNvSpPr txBox="1">
            <a:spLocks/>
          </p:cNvSpPr>
          <p:nvPr/>
        </p:nvSpPr>
        <p:spPr bwMode="auto">
          <a:xfrm>
            <a:off x="1836738" y="423863"/>
            <a:ext cx="90011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5050"/>
                </a:solidFill>
              </a:rPr>
              <a:t>Forecasting Approach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5B5A958-DB15-4018-B175-57005BAD60E8}"/>
              </a:ext>
            </a:extLst>
          </p:cNvPr>
          <p:cNvSpPr txBox="1">
            <a:spLocks/>
          </p:cNvSpPr>
          <p:nvPr/>
        </p:nvSpPr>
        <p:spPr bwMode="auto">
          <a:xfrm>
            <a:off x="5948725" y="1446010"/>
            <a:ext cx="5459681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altLang="en-US" sz="2600" b="1" dirty="0"/>
              <a:t>All-period average</a:t>
            </a:r>
          </a:p>
          <a:p>
            <a:pPr marL="914400" algn="just">
              <a:spcBef>
                <a:spcPct val="0"/>
              </a:spcBef>
              <a:buNone/>
            </a:pPr>
            <a:endParaRPr lang="en-US" altLang="en-US" sz="2400" dirty="0"/>
          </a:p>
          <a:p>
            <a:pPr algn="just">
              <a:spcBef>
                <a:spcPct val="0"/>
              </a:spcBef>
              <a:buNone/>
            </a:pPr>
            <a:endParaRPr lang="en-US" altLang="en-US" sz="24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DAFB2-52FE-4D18-B026-BAC78B522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47" y="1786959"/>
            <a:ext cx="3984823" cy="230126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34DB608-30B5-4DD7-8ADF-6A5043154A66}"/>
              </a:ext>
            </a:extLst>
          </p:cNvPr>
          <p:cNvSpPr txBox="1">
            <a:spLocks/>
          </p:cNvSpPr>
          <p:nvPr/>
        </p:nvSpPr>
        <p:spPr bwMode="auto">
          <a:xfrm>
            <a:off x="752165" y="4158316"/>
            <a:ext cx="3334613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altLang="en-US" sz="2600" b="1" dirty="0"/>
              <a:t>Moving Average</a:t>
            </a:r>
            <a:endParaRPr lang="en-US" alt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64025-8897-49FF-A979-88250A505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498" y="1870087"/>
            <a:ext cx="3774544" cy="213497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8D5C86D-1C13-4D5C-B395-C363DB659AF8}"/>
              </a:ext>
            </a:extLst>
          </p:cNvPr>
          <p:cNvSpPr txBox="1">
            <a:spLocks/>
          </p:cNvSpPr>
          <p:nvPr/>
        </p:nvSpPr>
        <p:spPr bwMode="auto">
          <a:xfrm>
            <a:off x="757273" y="1446010"/>
            <a:ext cx="3334613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altLang="en-US" sz="2600" b="1" dirty="0"/>
              <a:t>Prior Period</a:t>
            </a:r>
            <a:endParaRPr lang="en-US" alt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3AF5F6-400C-4F77-BDC6-1626AC246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904" y="4581215"/>
            <a:ext cx="3902465" cy="218253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437AB74-6968-407B-87A0-FEA0F34FA682}"/>
              </a:ext>
            </a:extLst>
          </p:cNvPr>
          <p:cNvSpPr txBox="1">
            <a:spLocks/>
          </p:cNvSpPr>
          <p:nvPr/>
        </p:nvSpPr>
        <p:spPr bwMode="auto">
          <a:xfrm>
            <a:off x="5958467" y="4088225"/>
            <a:ext cx="3334613" cy="49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altLang="en-US" sz="2600" b="1" dirty="0"/>
              <a:t>Smoothing Average</a:t>
            </a:r>
            <a:endParaRPr lang="en-US" alt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18E748-06F4-4C30-B15C-BD462AF6A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498" y="4581215"/>
            <a:ext cx="3774544" cy="217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1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2043</Words>
  <Application>Microsoft Office PowerPoint</Application>
  <PresentationFormat>Custom</PresentationFormat>
  <Paragraphs>576</Paragraphs>
  <Slides>53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8" baseType="lpstr">
      <vt:lpstr>Agency FB</vt:lpstr>
      <vt:lpstr>Arial</vt:lpstr>
      <vt:lpstr>Arial monospaced for SAP</vt:lpstr>
      <vt:lpstr>Calibri</vt:lpstr>
      <vt:lpstr>Franklin Gothic Heavy</vt:lpstr>
      <vt:lpstr>Gotham</vt:lpstr>
      <vt:lpstr>Gotham Black</vt:lpstr>
      <vt:lpstr>Microsoft Sans Serif</vt:lpstr>
      <vt:lpstr>Open Sans</vt:lpstr>
      <vt:lpstr>Open Sans Extrabold</vt:lpstr>
      <vt:lpstr>Open Sans Light</vt:lpstr>
      <vt:lpstr>Times New Roman</vt:lpstr>
      <vt:lpstr>Wingdings</vt:lpstr>
      <vt:lpstr>Wingdings 3</vt:lpstr>
      <vt:lpstr>Office Theme</vt:lpstr>
      <vt:lpstr>PowerPoint Presentation</vt:lpstr>
      <vt:lpstr>PowerPoint Presentation</vt:lpstr>
      <vt:lpstr>Agenda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Astra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fandim022346</dc:creator>
  <cp:lastModifiedBy>Yunan Putranto</cp:lastModifiedBy>
  <cp:revision>457</cp:revision>
  <dcterms:created xsi:type="dcterms:W3CDTF">2018-03-16T08:15:12Z</dcterms:created>
  <dcterms:modified xsi:type="dcterms:W3CDTF">2018-07-10T00:11:32Z</dcterms:modified>
</cp:coreProperties>
</file>