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51" r:id="rId1"/>
  </p:sldMasterIdLst>
  <p:sldIdLst>
    <p:sldId id="273" r:id="rId2"/>
    <p:sldId id="272" r:id="rId3"/>
    <p:sldId id="257" r:id="rId4"/>
    <p:sldId id="258" r:id="rId5"/>
    <p:sldId id="269" r:id="rId6"/>
    <p:sldId id="259" r:id="rId7"/>
    <p:sldId id="260" r:id="rId8"/>
    <p:sldId id="271" r:id="rId9"/>
    <p:sldId id="270" r:id="rId10"/>
    <p:sldId id="261" r:id="rId11"/>
    <p:sldId id="262" r:id="rId12"/>
    <p:sldId id="263" r:id="rId13"/>
    <p:sldId id="267" r:id="rId14"/>
    <p:sldId id="268" r:id="rId15"/>
  </p:sldIdLst>
  <p:sldSz cx="9144000" cy="6858000" type="screen4x3"/>
  <p:notesSz cx="6858000" cy="9144000"/>
  <p:embeddedFontLst>
    <p:embeddedFont>
      <p:font typeface="SF Compact Display" panose="020B0604020202020204" charset="0"/>
      <p:regular r:id="rId16"/>
      <p:bold r:id="rId17"/>
    </p:embeddedFont>
    <p:embeddedFont>
      <p:font typeface="SF Compact Text" panose="020B0604020202020204" charset="0"/>
      <p:regular r:id="rId18"/>
      <p:bold r:id="rId1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39197C-57B8-4CF8-98C4-4CEDE3015808}" type="doc">
      <dgm:prSet loTypeId="urn:microsoft.com/office/officeart/2011/layout/CircleProcess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AF7408C-7399-4A44-9658-EF7E2DABF53F}">
      <dgm:prSet phldrT="[Text]"/>
      <dgm:spPr/>
      <dgm:t>
        <a:bodyPr/>
        <a:lstStyle/>
        <a:p>
          <a:r>
            <a:rPr lang="ru-RU" dirty="0"/>
            <a:t>Создать схему проекта, разработать приложение</a:t>
          </a:r>
        </a:p>
      </dgm:t>
    </dgm:pt>
    <dgm:pt modelId="{2398AD78-B82C-4AC9-A0CB-A83329253FE2}" type="parTrans" cxnId="{BB27EF39-82AA-4748-95B4-BA9D94F75D3D}">
      <dgm:prSet/>
      <dgm:spPr/>
      <dgm:t>
        <a:bodyPr/>
        <a:lstStyle/>
        <a:p>
          <a:endParaRPr lang="ru-RU"/>
        </a:p>
      </dgm:t>
    </dgm:pt>
    <dgm:pt modelId="{8F110EE6-0969-4E76-BD3C-382755303F4A}" type="sibTrans" cxnId="{BB27EF39-82AA-4748-95B4-BA9D94F75D3D}">
      <dgm:prSet/>
      <dgm:spPr/>
      <dgm:t>
        <a:bodyPr/>
        <a:lstStyle/>
        <a:p>
          <a:endParaRPr lang="ru-RU"/>
        </a:p>
      </dgm:t>
    </dgm:pt>
    <dgm:pt modelId="{C9B20E17-43BF-40E1-95C1-FC1939B94679}">
      <dgm:prSet phldrT="[Text]"/>
      <dgm:spPr/>
      <dgm:t>
        <a:bodyPr/>
        <a:lstStyle/>
        <a:p>
          <a:r>
            <a:rPr lang="ru-RU" dirty="0"/>
            <a:t>Провести апробацию и выпуск приложения</a:t>
          </a:r>
        </a:p>
      </dgm:t>
    </dgm:pt>
    <dgm:pt modelId="{DC26329D-7CBA-403D-AB48-DC79BE037ABA}" type="parTrans" cxnId="{3A7B4FBB-919D-471B-8304-D032554B5809}">
      <dgm:prSet/>
      <dgm:spPr/>
      <dgm:t>
        <a:bodyPr/>
        <a:lstStyle/>
        <a:p>
          <a:endParaRPr lang="ru-RU"/>
        </a:p>
      </dgm:t>
    </dgm:pt>
    <dgm:pt modelId="{67CFDC80-D556-499B-A377-A7D976737277}" type="sibTrans" cxnId="{3A7B4FBB-919D-471B-8304-D032554B5809}">
      <dgm:prSet/>
      <dgm:spPr/>
      <dgm:t>
        <a:bodyPr/>
        <a:lstStyle/>
        <a:p>
          <a:endParaRPr lang="ru-RU"/>
        </a:p>
      </dgm:t>
    </dgm:pt>
    <dgm:pt modelId="{18DA14D1-F64B-4694-8738-8B25C89928D2}" type="pres">
      <dgm:prSet presAssocID="{4C39197C-57B8-4CF8-98C4-4CEDE3015808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813EE348-6A77-4E4A-89B7-A775680DB8E5}" type="pres">
      <dgm:prSet presAssocID="{C9B20E17-43BF-40E1-95C1-FC1939B94679}" presName="Accent2" presStyleCnt="0"/>
      <dgm:spPr/>
    </dgm:pt>
    <dgm:pt modelId="{3549527F-A2C1-4D52-A4CA-442C3FCB553B}" type="pres">
      <dgm:prSet presAssocID="{C9B20E17-43BF-40E1-95C1-FC1939B94679}" presName="Accent" presStyleLbl="node1" presStyleIdx="0" presStyleCnt="2"/>
      <dgm:spPr/>
    </dgm:pt>
    <dgm:pt modelId="{4D81AC3B-A9F5-4DF7-B35B-FA767CB3E69D}" type="pres">
      <dgm:prSet presAssocID="{C9B20E17-43BF-40E1-95C1-FC1939B94679}" presName="ParentBackground2" presStyleCnt="0"/>
      <dgm:spPr/>
    </dgm:pt>
    <dgm:pt modelId="{8030818B-EB53-4B7F-ADB3-40F8022A66DA}" type="pres">
      <dgm:prSet presAssocID="{C9B20E17-43BF-40E1-95C1-FC1939B94679}" presName="ParentBackground" presStyleLbl="fgAcc1" presStyleIdx="0" presStyleCnt="2"/>
      <dgm:spPr/>
    </dgm:pt>
    <dgm:pt modelId="{150D315F-0E4F-481B-8F3C-0C93EC3A4BB3}" type="pres">
      <dgm:prSet presAssocID="{C9B20E17-43BF-40E1-95C1-FC1939B94679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050573C-1A78-412C-9E76-B3AFB430DA7B}" type="pres">
      <dgm:prSet presAssocID="{DAF7408C-7399-4A44-9658-EF7E2DABF53F}" presName="Accent1" presStyleCnt="0"/>
      <dgm:spPr/>
    </dgm:pt>
    <dgm:pt modelId="{034D4F17-EB6A-4B19-BB74-70038A4FD8D0}" type="pres">
      <dgm:prSet presAssocID="{DAF7408C-7399-4A44-9658-EF7E2DABF53F}" presName="Accent" presStyleLbl="node1" presStyleIdx="1" presStyleCnt="2"/>
      <dgm:spPr/>
    </dgm:pt>
    <dgm:pt modelId="{E6F5CC6C-B6FA-425A-B67C-35B2909CD0DD}" type="pres">
      <dgm:prSet presAssocID="{DAF7408C-7399-4A44-9658-EF7E2DABF53F}" presName="ParentBackground1" presStyleCnt="0"/>
      <dgm:spPr/>
    </dgm:pt>
    <dgm:pt modelId="{04240A5A-3573-4A63-9532-6D71BDEBC288}" type="pres">
      <dgm:prSet presAssocID="{DAF7408C-7399-4A44-9658-EF7E2DABF53F}" presName="ParentBackground" presStyleLbl="fgAcc1" presStyleIdx="1" presStyleCnt="2"/>
      <dgm:spPr/>
    </dgm:pt>
    <dgm:pt modelId="{9D645BD3-419E-4277-8C3B-4EA5212A5D15}" type="pres">
      <dgm:prSet presAssocID="{DAF7408C-7399-4A44-9658-EF7E2DABF53F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4145F90D-56E6-40A6-B14A-C2503A0B796F}" type="presOf" srcId="{C9B20E17-43BF-40E1-95C1-FC1939B94679}" destId="{8030818B-EB53-4B7F-ADB3-40F8022A66DA}" srcOrd="0" destOrd="0" presId="urn:microsoft.com/office/officeart/2011/layout/CircleProcess"/>
    <dgm:cxn modelId="{40AB732D-5A66-4F11-BBFA-C08864FFD1E4}" type="presOf" srcId="{DAF7408C-7399-4A44-9658-EF7E2DABF53F}" destId="{9D645BD3-419E-4277-8C3B-4EA5212A5D15}" srcOrd="1" destOrd="0" presId="urn:microsoft.com/office/officeart/2011/layout/CircleProcess"/>
    <dgm:cxn modelId="{BB27EF39-82AA-4748-95B4-BA9D94F75D3D}" srcId="{4C39197C-57B8-4CF8-98C4-4CEDE3015808}" destId="{DAF7408C-7399-4A44-9658-EF7E2DABF53F}" srcOrd="0" destOrd="0" parTransId="{2398AD78-B82C-4AC9-A0CB-A83329253FE2}" sibTransId="{8F110EE6-0969-4E76-BD3C-382755303F4A}"/>
    <dgm:cxn modelId="{3C042957-AB6D-479B-B7DE-035B72673B83}" type="presOf" srcId="{C9B20E17-43BF-40E1-95C1-FC1939B94679}" destId="{150D315F-0E4F-481B-8F3C-0C93EC3A4BB3}" srcOrd="1" destOrd="0" presId="urn:microsoft.com/office/officeart/2011/layout/CircleProcess"/>
    <dgm:cxn modelId="{0FED2BAC-B18A-496B-A91F-CE7A007369A0}" type="presOf" srcId="{4C39197C-57B8-4CF8-98C4-4CEDE3015808}" destId="{18DA14D1-F64B-4694-8738-8B25C89928D2}" srcOrd="0" destOrd="0" presId="urn:microsoft.com/office/officeart/2011/layout/CircleProcess"/>
    <dgm:cxn modelId="{3A7B4FBB-919D-471B-8304-D032554B5809}" srcId="{4C39197C-57B8-4CF8-98C4-4CEDE3015808}" destId="{C9B20E17-43BF-40E1-95C1-FC1939B94679}" srcOrd="1" destOrd="0" parTransId="{DC26329D-7CBA-403D-AB48-DC79BE037ABA}" sibTransId="{67CFDC80-D556-499B-A377-A7D976737277}"/>
    <dgm:cxn modelId="{30DD92E5-3B09-4C52-B2C4-66C96714CCF1}" type="presOf" srcId="{DAF7408C-7399-4A44-9658-EF7E2DABF53F}" destId="{04240A5A-3573-4A63-9532-6D71BDEBC288}" srcOrd="0" destOrd="0" presId="urn:microsoft.com/office/officeart/2011/layout/CircleProcess"/>
    <dgm:cxn modelId="{83A38B55-D6CC-40A5-8399-6164489CA698}" type="presParOf" srcId="{18DA14D1-F64B-4694-8738-8B25C89928D2}" destId="{813EE348-6A77-4E4A-89B7-A775680DB8E5}" srcOrd="0" destOrd="0" presId="urn:microsoft.com/office/officeart/2011/layout/CircleProcess"/>
    <dgm:cxn modelId="{05B1F4EA-CCC2-42CC-A641-D08F0DAAAC60}" type="presParOf" srcId="{813EE348-6A77-4E4A-89B7-A775680DB8E5}" destId="{3549527F-A2C1-4D52-A4CA-442C3FCB553B}" srcOrd="0" destOrd="0" presId="urn:microsoft.com/office/officeart/2011/layout/CircleProcess"/>
    <dgm:cxn modelId="{1117CCCD-ED42-4BFF-BC60-C83B4BCCAA71}" type="presParOf" srcId="{18DA14D1-F64B-4694-8738-8B25C89928D2}" destId="{4D81AC3B-A9F5-4DF7-B35B-FA767CB3E69D}" srcOrd="1" destOrd="0" presId="urn:microsoft.com/office/officeart/2011/layout/CircleProcess"/>
    <dgm:cxn modelId="{D08609E7-64BC-4491-811D-9D4B00668EF3}" type="presParOf" srcId="{4D81AC3B-A9F5-4DF7-B35B-FA767CB3E69D}" destId="{8030818B-EB53-4B7F-ADB3-40F8022A66DA}" srcOrd="0" destOrd="0" presId="urn:microsoft.com/office/officeart/2011/layout/CircleProcess"/>
    <dgm:cxn modelId="{02CEFFAC-1C1A-4880-AACF-5E6CA44E4DF6}" type="presParOf" srcId="{18DA14D1-F64B-4694-8738-8B25C89928D2}" destId="{150D315F-0E4F-481B-8F3C-0C93EC3A4BB3}" srcOrd="2" destOrd="0" presId="urn:microsoft.com/office/officeart/2011/layout/CircleProcess"/>
    <dgm:cxn modelId="{B299D4EE-6180-40DF-A7B6-0A7776D8B5B7}" type="presParOf" srcId="{18DA14D1-F64B-4694-8738-8B25C89928D2}" destId="{A050573C-1A78-412C-9E76-B3AFB430DA7B}" srcOrd="3" destOrd="0" presId="urn:microsoft.com/office/officeart/2011/layout/CircleProcess"/>
    <dgm:cxn modelId="{F636E1E8-1EDB-49F9-8690-422662EA1FD8}" type="presParOf" srcId="{A050573C-1A78-412C-9E76-B3AFB430DA7B}" destId="{034D4F17-EB6A-4B19-BB74-70038A4FD8D0}" srcOrd="0" destOrd="0" presId="urn:microsoft.com/office/officeart/2011/layout/CircleProcess"/>
    <dgm:cxn modelId="{0AACB968-CFC1-4B26-BAD3-D182045B8CDB}" type="presParOf" srcId="{18DA14D1-F64B-4694-8738-8B25C89928D2}" destId="{E6F5CC6C-B6FA-425A-B67C-35B2909CD0DD}" srcOrd="4" destOrd="0" presId="urn:microsoft.com/office/officeart/2011/layout/CircleProcess"/>
    <dgm:cxn modelId="{CBFE7DF3-E58A-4879-AA94-2022220D3D1E}" type="presParOf" srcId="{E6F5CC6C-B6FA-425A-B67C-35B2909CD0DD}" destId="{04240A5A-3573-4A63-9532-6D71BDEBC288}" srcOrd="0" destOrd="0" presId="urn:microsoft.com/office/officeart/2011/layout/CircleProcess"/>
    <dgm:cxn modelId="{A85C3446-8F48-45C3-AAEC-7896BE94905F}" type="presParOf" srcId="{18DA14D1-F64B-4694-8738-8B25C89928D2}" destId="{9D645BD3-419E-4277-8C3B-4EA5212A5D15}" srcOrd="5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9527F-A2C1-4D52-A4CA-442C3FCB553B}">
      <dsp:nvSpPr>
        <dsp:cNvPr id="0" name=""/>
        <dsp:cNvSpPr/>
      </dsp:nvSpPr>
      <dsp:spPr>
        <a:xfrm>
          <a:off x="5064344" y="1127538"/>
          <a:ext cx="2987415" cy="29873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0818B-EB53-4B7F-ADB3-40F8022A66DA}">
      <dsp:nvSpPr>
        <dsp:cNvPr id="0" name=""/>
        <dsp:cNvSpPr/>
      </dsp:nvSpPr>
      <dsp:spPr>
        <a:xfrm>
          <a:off x="5163880" y="1227134"/>
          <a:ext cx="2787679" cy="278817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Провести апробацию и выпуск приложения</a:t>
          </a:r>
        </a:p>
      </dsp:txBody>
      <dsp:txXfrm>
        <a:off x="5562689" y="1625520"/>
        <a:ext cx="1991389" cy="1991407"/>
      </dsp:txXfrm>
    </dsp:sp>
    <dsp:sp modelId="{034D4F17-EB6A-4B19-BB74-70038A4FD8D0}">
      <dsp:nvSpPr>
        <dsp:cNvPr id="0" name=""/>
        <dsp:cNvSpPr/>
      </dsp:nvSpPr>
      <dsp:spPr>
        <a:xfrm rot="2700000">
          <a:off x="1977674" y="1127205"/>
          <a:ext cx="2987514" cy="298751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40A5A-3573-4A63-9532-6D71BDEBC288}">
      <dsp:nvSpPr>
        <dsp:cNvPr id="0" name=""/>
        <dsp:cNvSpPr/>
      </dsp:nvSpPr>
      <dsp:spPr>
        <a:xfrm>
          <a:off x="2077591" y="1227134"/>
          <a:ext cx="2787679" cy="278817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Создать схему проекта, разработать приложение</a:t>
          </a:r>
        </a:p>
      </dsp:txBody>
      <dsp:txXfrm>
        <a:off x="2475737" y="1625520"/>
        <a:ext cx="1991389" cy="1991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2E32-B848-4211-B64C-C6CA53E38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8EE03-FFE7-4D56-9B54-CE95198BC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6C69E-A062-4B92-AC73-484347A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3AFA9-EBF3-4DA7-B0B6-413AE3C64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4202E-36F9-4E01-8F5D-EF3203EF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5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5E97-157D-46A0-87EE-AF65C969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8196C-D473-4255-B9F0-E7ACB9B93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19BC3-2672-442E-97E7-620CAF66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832DB-4C02-418C-874E-D814BD26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5F36B-6D60-48EA-9139-92A2E549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1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D92143-480D-47C6-B9DC-0C5C6F7C8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26E13-01D9-4774-9AA3-052F7ED9E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699CE-C430-411E-97B7-DEC9ACF4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7CC51-8EB6-4DD8-86CF-DD305912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07BCA-9D9C-45BB-BAA8-52E9D26B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0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4530-D36D-44BC-884A-6576FBA2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CA1A-031D-45C7-8BB8-1F8CD4B78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DECC0-952B-4BA8-B941-6EB44968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BD5B8-7C60-432E-9D83-836033EA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05A76-6EA8-4D08-ACBB-692A217B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72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B38B-9C69-4B44-8DF8-80E79C69F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513DD-56F1-47E7-BE5A-9094DB59B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C6BDA-CE2A-475C-8791-0A6A05CA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9F937-AEA9-4F11-B179-8E8C26FA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2FFC7-BB25-4B52-B556-A38B6379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3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EBD1-7202-47A8-890A-5AD72DA2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BB2CE-1F53-44B8-93DC-841C138F6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F21AF-2C9D-4E70-BA90-F43C94A80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6ADAB-9E5A-4B81-B9FC-6B279151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94E48-39EC-443B-80FE-FBE85D47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D8F15-6802-4D54-92CB-72CDAA60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6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38EE-FE37-4F99-A48B-C5663F45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7A009-CFB6-45CC-B148-9076C5296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67F8C-9268-4DD4-A03D-86C03FE93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508EC-B3A7-4437-BCAA-C1E184DC4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DCAF9-6186-4468-8A2B-897ECA4B0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5D26DF-E585-441B-BA34-35EDDDF5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BA9F9-D79F-41CD-AD4C-6063AE2A7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E5751-896C-4FFF-9E84-344271AE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4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3820-4D5C-48F7-B6D8-B856FDA1B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6DA12-2E28-4ABE-A046-DC8BBD4C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0E5AC-A4E1-4A0E-B661-46F308D7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9B800-ECE5-4C2A-BBE6-07C8F73D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4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CF49C-40D7-4C92-ABD8-C528D7BE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CA500-D399-4E3F-9BD4-075551F8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8091-0E5D-408A-AF50-821C7B650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2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9378-FCB9-410E-AC02-E20DA79E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A813D-B435-4039-8FC2-1B2E58A8C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BCC69-2040-4748-95FA-B84B3FE82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AA514-DCB2-4AD4-8358-237CC655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13C94-7DE8-4721-B575-D9877233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7D0BD-FDFB-463E-9813-F3D9F73F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9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61D1-D972-486C-88DB-43F60A7AB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85E76A-1E23-43C4-A5FE-B01600A4D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62F7F-53D2-4B83-9CC1-FEE995CA5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C492E-8731-4367-9ABC-DB3E0CD3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EA756-12FF-498C-9BF2-33B63519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D1A02-39D7-4C87-9817-3DDAB7E5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8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12002-24F2-4504-84CA-B6E24A14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C6544-0130-426B-B3E9-EC3F572BB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20BA0-57D5-4000-8EBC-E83DB3F4A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4FAFF-4BAB-4201-8FDE-DA70869F9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6E3A3-3BBC-480E-A7BF-486058E2E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6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1D0FDF5-5DB9-F249-8A0A-4330CE7B4C28}"/>
              </a:ext>
            </a:extLst>
          </p:cNvPr>
          <p:cNvSpPr/>
          <p:nvPr/>
        </p:nvSpPr>
        <p:spPr>
          <a:xfrm>
            <a:off x="0" y="2311531"/>
            <a:ext cx="9143999" cy="2306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ru-RU" sz="2000" cap="all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приложения для Составления и редактирования расписания </a:t>
            </a:r>
            <a:endParaRPr lang="en-GB" sz="2000" cap="all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ВЫПУСКНАЯ КВАЛИФИКАЦИОННАЯ РАБОТА</a:t>
            </a:r>
            <a:endParaRPr lang="ru-RU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tabLst>
                <a:tab pos="-1980565" algn="l"/>
              </a:tabLst>
            </a:pP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направление: 02.03.02 «Фундаментальная информатика и информационные технологии»</a:t>
            </a:r>
            <a:endParaRPr lang="ru-RU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ru-RU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9BB11EE-0DAC-EB49-9FD3-17F2165129AB}"/>
              </a:ext>
            </a:extLst>
          </p:cNvPr>
          <p:cNvSpPr/>
          <p:nvPr/>
        </p:nvSpPr>
        <p:spPr>
          <a:xfrm>
            <a:off x="4146698" y="4364671"/>
            <a:ext cx="448693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tabLst>
                <a:tab pos="2713990" algn="l"/>
              </a:tabLst>
            </a:pP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Выполнил: студент </a:t>
            </a: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IV</a:t>
            </a: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курса</a:t>
            </a:r>
          </a:p>
          <a:p>
            <a:pPr algn="r">
              <a:tabLst>
                <a:tab pos="2713990" algn="l"/>
              </a:tabLst>
            </a:pP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группы ФИИТ-16, ИМИ СВФУ</a:t>
            </a:r>
          </a:p>
          <a:p>
            <a:pPr algn="r">
              <a:tabLst>
                <a:tab pos="2713990" algn="l"/>
              </a:tabLst>
            </a:pPr>
            <a:r>
              <a:rPr lang="ru-RU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Кудосин</a:t>
            </a: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Александр Васильевич</a:t>
            </a:r>
          </a:p>
          <a:p>
            <a:pPr algn="r"/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r">
              <a:tabLst>
                <a:tab pos="2713990" algn="l"/>
              </a:tabLst>
            </a:pP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Руководитель: ст. преподаватель</a:t>
            </a:r>
            <a:b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кафедры ИТ, ИМИ СВФУ</a:t>
            </a:r>
            <a:b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Владимир Семенович </a:t>
            </a:r>
            <a:r>
              <a:rPr lang="ru-RU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Леверьев</a:t>
            </a:r>
            <a:endParaRPr lang="ru-RU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468723E-154E-5D4E-B08F-9D3741C2E110}"/>
              </a:ext>
            </a:extLst>
          </p:cNvPr>
          <p:cNvSpPr/>
          <p:nvPr/>
        </p:nvSpPr>
        <p:spPr>
          <a:xfrm>
            <a:off x="2286000" y="6234278"/>
            <a:ext cx="4572000" cy="42216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ctr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Якутск</a:t>
            </a: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2020</a:t>
            </a:r>
            <a:endParaRPr lang="ru-RU" sz="1600" dirty="0">
              <a:latin typeface="+mj-lt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93DE260-08DD-D64E-97B4-03F231DC4107}"/>
              </a:ext>
            </a:extLst>
          </p:cNvPr>
          <p:cNvSpPr/>
          <p:nvPr/>
        </p:nvSpPr>
        <p:spPr>
          <a:xfrm>
            <a:off x="-1" y="160325"/>
            <a:ext cx="91440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2713990" algn="l"/>
              </a:tabLst>
            </a:pP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tabLst>
                <a:tab pos="2713990" algn="l"/>
              </a:tabLst>
            </a:pP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ФГАОУ ВО «Северо-Восточный федеральный университет имени М.К. </a:t>
            </a:r>
            <a:r>
              <a:rPr lang="ru-RU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Аммосова</a:t>
            </a: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lang="ru-RU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Институт математики и информатики</a:t>
            </a:r>
            <a:endParaRPr lang="ru-RU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Кафедра информационных технологий</a:t>
            </a:r>
            <a:endParaRPr lang="ru-RU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380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DD13-3315-4FCC-8B3F-120FEAA1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1871"/>
          </a:xfrm>
        </p:spPr>
        <p:txBody>
          <a:bodyPr/>
          <a:lstStyle/>
          <a:p>
            <a:pPr algn="ctr"/>
            <a:r>
              <a:rPr lang="ru-RU" dirty="0"/>
              <a:t>ГЛАВНАЯ СТРАНИЦА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134F60-7647-4DA5-A6AF-BAD7C563A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239" y="1076920"/>
            <a:ext cx="3255390" cy="5752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428ED5-2934-4B92-BA09-78203BB68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524" y="1076920"/>
            <a:ext cx="3257874" cy="5752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2DBBCC-F60A-274F-BE9A-A0552778C4D9}"/>
              </a:ext>
            </a:extLst>
          </p:cNvPr>
          <p:cNvSpPr txBox="1"/>
          <p:nvPr/>
        </p:nvSpPr>
        <p:spPr>
          <a:xfrm>
            <a:off x="258196" y="3429000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iOS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99864-B1D2-9240-85B5-BD1C218A1A80}"/>
              </a:ext>
            </a:extLst>
          </p:cNvPr>
          <p:cNvSpPr/>
          <p:nvPr/>
        </p:nvSpPr>
        <p:spPr>
          <a:xfrm>
            <a:off x="4478359" y="3459777"/>
            <a:ext cx="1305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Android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13202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BB41-DF86-49A4-96A2-880E9896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132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ПРИМЕР ТЕСТОВОГО ЗАДАНИЯ «СЛОВО»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73785-94E5-4ED1-A8C3-7EE7BFB68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3"/>
          <a:stretch/>
        </p:blipFill>
        <p:spPr>
          <a:xfrm>
            <a:off x="628650" y="1309717"/>
            <a:ext cx="3352028" cy="55003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C80552-94BA-48C4-862A-65739C16B4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85"/>
          <a:stretch/>
        </p:blipFill>
        <p:spPr>
          <a:xfrm>
            <a:off x="4970029" y="1303551"/>
            <a:ext cx="3352028" cy="550033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A757028-8128-4431-82B0-74D1ACEA9636}"/>
              </a:ext>
            </a:extLst>
          </p:cNvPr>
          <p:cNvSpPr/>
          <p:nvPr/>
        </p:nvSpPr>
        <p:spPr>
          <a:xfrm>
            <a:off x="8515350" y="4139738"/>
            <a:ext cx="196388" cy="157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216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BB41-DF86-49A4-96A2-880E9896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6043"/>
          </a:xfrm>
        </p:spPr>
        <p:txBody>
          <a:bodyPr/>
          <a:lstStyle/>
          <a:p>
            <a:pPr algn="ctr"/>
            <a:r>
              <a:rPr lang="ru-RU" dirty="0"/>
              <a:t>«ФРАЗЫ»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57028-8128-4431-82B0-74D1ACEA9636}"/>
              </a:ext>
            </a:extLst>
          </p:cNvPr>
          <p:cNvSpPr/>
          <p:nvPr/>
        </p:nvSpPr>
        <p:spPr>
          <a:xfrm>
            <a:off x="8515350" y="4139738"/>
            <a:ext cx="196388" cy="157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4A4D0E-61E4-493B-978C-DA113AC60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82" b="16507"/>
          <a:stretch/>
        </p:blipFill>
        <p:spPr>
          <a:xfrm>
            <a:off x="2348587" y="1252959"/>
            <a:ext cx="4446825" cy="523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35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BB41-DF86-49A4-96A2-880E9896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033" y="365127"/>
            <a:ext cx="7893934" cy="1128008"/>
          </a:xfrm>
        </p:spPr>
        <p:txBody>
          <a:bodyPr/>
          <a:lstStyle/>
          <a:p>
            <a:pPr algn="ctr"/>
            <a:r>
              <a:rPr lang="ru-RU" dirty="0"/>
              <a:t>ПРИМЕР ЗАВЕРШЕННОГО ЗАДАНИЯ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57028-8128-4431-82B0-74D1ACEA9636}"/>
              </a:ext>
            </a:extLst>
          </p:cNvPr>
          <p:cNvSpPr/>
          <p:nvPr/>
        </p:nvSpPr>
        <p:spPr>
          <a:xfrm>
            <a:off x="8515350" y="4139738"/>
            <a:ext cx="196388" cy="157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9C2A1F-F0DA-409C-8035-33CDA79181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87" b="12253"/>
          <a:stretch/>
        </p:blipFill>
        <p:spPr>
          <a:xfrm>
            <a:off x="728670" y="1665979"/>
            <a:ext cx="3634986" cy="4897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B3B6BE-B510-4E68-9C7C-A62B787C43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95" b="17251"/>
          <a:stretch/>
        </p:blipFill>
        <p:spPr>
          <a:xfrm>
            <a:off x="4780346" y="1665979"/>
            <a:ext cx="3931392" cy="48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06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169D-2564-4E85-A759-F67656BD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61AB-2113-42B6-8059-843EF3DEC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800" dirty="0"/>
              <a:t>Создана схема проекта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Разработано приложение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Ведется апробация и подготовка к выпуску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Получен опыт разработки 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309274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473044-DB8C-46B6-8394-1046E718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 И ОСНОВНЫЕ ЗАДАЧИ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F1ECB3-A539-4ECA-837E-61411770D6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8524393"/>
              </p:ext>
            </p:extLst>
          </p:nvPr>
        </p:nvGraphicFramePr>
        <p:xfrm>
          <a:off x="-400050" y="1901825"/>
          <a:ext cx="9410700" cy="5241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A64670-9778-473D-82AD-C9171B1D3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dirty="0"/>
              <a:t>Разработка приложения для составления и редактирования расписания</a:t>
            </a:r>
          </a:p>
        </p:txBody>
      </p:sp>
    </p:spTree>
    <p:extLst>
      <p:ext uri="{BB962C8B-B14F-4D97-AF65-F5344CB8AC3E}">
        <p14:creationId xmlns:p14="http://schemas.microsoft.com/office/powerpoint/2010/main" val="164112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473044-DB8C-46B6-8394-1046E718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АКТУАЛЬНОСТЬ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A64670-9778-473D-82AD-C9171B1D3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/>
              <a:t>Трудность в нахождении общедоступных курсов по изучению якутского языка</a:t>
            </a:r>
          </a:p>
          <a:p>
            <a:pPr algn="just">
              <a:lnSpc>
                <a:spcPct val="150000"/>
              </a:lnSpc>
            </a:pPr>
            <a:r>
              <a:rPr lang="ru-RU" sz="2400" dirty="0"/>
              <a:t>Отсутствие легкого программного решения для обучения якутскому языку</a:t>
            </a:r>
          </a:p>
        </p:txBody>
      </p:sp>
    </p:spTree>
    <p:extLst>
      <p:ext uri="{BB962C8B-B14F-4D97-AF65-F5344CB8AC3E}">
        <p14:creationId xmlns:p14="http://schemas.microsoft.com/office/powerpoint/2010/main" val="68850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5A9D-A50C-4190-96DD-0A0E1E2C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ТЕХНИЧЕСКОЕ ЗАДАНИЕ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8497C-31CA-4237-B2F3-1F95AA83C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0572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Вывод списка тестовых заданий в удобном виде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Проверка результатов прохождения тестовых заданий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Отображение результатов пройденных тестовых заданий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Возможность перезапуска тестовых заданий</a:t>
            </a:r>
            <a:r>
              <a:rPr lang="en-GB" sz="2400" dirty="0"/>
              <a:t> </a:t>
            </a:r>
            <a:r>
              <a:rPr lang="ru-RU" sz="2400" dirty="0"/>
              <a:t>с целью исправления результат и закрепления материала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Воспроизведение произношения слов и предложений</a:t>
            </a:r>
          </a:p>
          <a:p>
            <a:pPr>
              <a:lnSpc>
                <a:spcPct val="150000"/>
              </a:lnSpc>
            </a:pPr>
            <a:endParaRPr lang="ru-RU" sz="2400" dirty="0"/>
          </a:p>
          <a:p>
            <a:pPr>
              <a:lnSpc>
                <a:spcPct val="15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3340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CCD8-1AE1-494A-82BF-E59522B9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АНАЛОГИ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F74250-5B41-7C4B-B7A5-DEE2B2275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096" y="1356581"/>
            <a:ext cx="2782879" cy="24241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CA5E85-1B7A-FE49-BFDD-3881D33E6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50" y="3915996"/>
            <a:ext cx="5715000" cy="234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32E89F-016F-3B47-A161-C213A0A0101F}"/>
              </a:ext>
            </a:extLst>
          </p:cNvPr>
          <p:cNvSpPr txBox="1"/>
          <p:nvPr/>
        </p:nvSpPr>
        <p:spPr>
          <a:xfrm>
            <a:off x="3409054" y="2033901"/>
            <a:ext cx="2502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Duolingo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0414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BF61-9523-4B77-A53A-563B4149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ВЫБОР ПРОГРАММНЫХ СРЕДСТВ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261F66-AF2D-47EA-BEC4-31C38251F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838" y="3624047"/>
            <a:ext cx="5906324" cy="22297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138BD0-C554-4E0B-A9FB-6E03053BC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838" y="1690689"/>
            <a:ext cx="5906324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1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5949-35F3-4A51-91C8-1181E1542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2624"/>
          </a:xfrm>
        </p:spPr>
        <p:txBody>
          <a:bodyPr/>
          <a:lstStyle/>
          <a:p>
            <a:pPr algn="ctr"/>
            <a:r>
              <a:rPr lang="ru-RU" dirty="0"/>
              <a:t>СХЕМА ПРОЕКТА «САХА ТЫЛА»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EDD98F-28C7-4F82-850B-F557B9E65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62" t="28732" r="30736"/>
          <a:stretch/>
        </p:blipFill>
        <p:spPr>
          <a:xfrm>
            <a:off x="6154" y="1170842"/>
            <a:ext cx="9131599" cy="546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3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5949-35F3-4A51-91C8-1181E1542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2624"/>
          </a:xfrm>
        </p:spPr>
        <p:txBody>
          <a:bodyPr/>
          <a:lstStyle/>
          <a:p>
            <a:pPr algn="ctr"/>
            <a:r>
              <a:rPr lang="ru-RU" dirty="0"/>
              <a:t>ИЕРАРХИЯ ИСХОДНОГО КОДА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243A9D-29BD-B34E-887A-7871680E41D6}"/>
              </a:ext>
            </a:extLst>
          </p:cNvPr>
          <p:cNvSpPr txBox="1"/>
          <p:nvPr/>
        </p:nvSpPr>
        <p:spPr>
          <a:xfrm>
            <a:off x="628650" y="1228388"/>
            <a:ext cx="78867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assets-</a:t>
            </a:r>
            <a:r>
              <a:rPr lang="en-GB" sz="2200" b="1" dirty="0" err="1"/>
              <a:t>src</a:t>
            </a:r>
            <a:r>
              <a:rPr lang="en-GB" sz="2200" dirty="0"/>
              <a:t> – </a:t>
            </a:r>
            <a:r>
              <a:rPr lang="ru-RU" sz="2200" dirty="0"/>
              <a:t>файлы с логотипом приложения</a:t>
            </a:r>
          </a:p>
          <a:p>
            <a:r>
              <a:rPr lang="en-GB" sz="2200" b="1" dirty="0"/>
              <a:t>build</a:t>
            </a:r>
            <a:r>
              <a:rPr lang="en-GB" sz="2200" dirty="0"/>
              <a:t> – </a:t>
            </a:r>
            <a:r>
              <a:rPr lang="ru-RU" sz="2200" dirty="0"/>
              <a:t>конфигурация</a:t>
            </a:r>
            <a:r>
              <a:rPr lang="en-GB" sz="2200" dirty="0"/>
              <a:t> Webpack</a:t>
            </a:r>
          </a:p>
          <a:p>
            <a:r>
              <a:rPr lang="en-GB" sz="2200" b="1" dirty="0" err="1"/>
              <a:t>cordova</a:t>
            </a:r>
            <a:r>
              <a:rPr lang="en-GB" sz="2200" b="1" dirty="0"/>
              <a:t> </a:t>
            </a:r>
            <a:r>
              <a:rPr lang="en-GB" sz="2200" dirty="0"/>
              <a:t>– </a:t>
            </a:r>
            <a:r>
              <a:rPr lang="ru-RU" sz="2200" dirty="0"/>
              <a:t>платформа</a:t>
            </a:r>
            <a:r>
              <a:rPr lang="en-GB" sz="2200" dirty="0"/>
              <a:t> Apache Cordova</a:t>
            </a:r>
          </a:p>
          <a:p>
            <a:r>
              <a:rPr lang="en-GB" sz="2200" b="1" dirty="0" err="1"/>
              <a:t>node_modules</a:t>
            </a:r>
            <a:r>
              <a:rPr lang="en-GB" sz="2200" b="1" dirty="0"/>
              <a:t> </a:t>
            </a:r>
            <a:r>
              <a:rPr lang="en-GB" sz="2200" dirty="0"/>
              <a:t>– </a:t>
            </a:r>
            <a:r>
              <a:rPr lang="ru-RU" sz="2200" dirty="0"/>
              <a:t>модули </a:t>
            </a:r>
            <a:r>
              <a:rPr lang="en-GB" sz="2200" dirty="0" err="1"/>
              <a:t>Node.JS</a:t>
            </a:r>
            <a:endParaRPr lang="en-GB" sz="2200" dirty="0"/>
          </a:p>
          <a:p>
            <a:r>
              <a:rPr lang="en-GB" sz="2200" b="1" dirty="0" err="1"/>
              <a:t>src</a:t>
            </a:r>
            <a:r>
              <a:rPr lang="en-GB" sz="2200" b="1" dirty="0"/>
              <a:t> </a:t>
            </a:r>
            <a:r>
              <a:rPr lang="en-GB" sz="2200" dirty="0"/>
              <a:t>– </a:t>
            </a:r>
            <a:r>
              <a:rPr lang="ru-RU" sz="2200" dirty="0"/>
              <a:t>исходный код приложения</a:t>
            </a:r>
          </a:p>
          <a:p>
            <a:r>
              <a:rPr lang="ru-RU" sz="2200" dirty="0"/>
              <a:t>	</a:t>
            </a:r>
            <a:r>
              <a:rPr lang="en-GB" sz="2200" b="1" dirty="0"/>
              <a:t>assets</a:t>
            </a:r>
            <a:r>
              <a:rPr lang="en-GB" sz="2200" dirty="0"/>
              <a:t> – </a:t>
            </a:r>
            <a:r>
              <a:rPr lang="ru-RU" sz="2200" dirty="0"/>
              <a:t>медиа-файлы (картинки, звук)</a:t>
            </a:r>
          </a:p>
          <a:p>
            <a:r>
              <a:rPr lang="ru-RU" sz="2200" dirty="0"/>
              <a:t>	</a:t>
            </a:r>
            <a:r>
              <a:rPr lang="en-GB" sz="2200" b="1" dirty="0" err="1"/>
              <a:t>css</a:t>
            </a:r>
            <a:r>
              <a:rPr lang="en-GB" sz="2200" dirty="0"/>
              <a:t> – </a:t>
            </a:r>
            <a:r>
              <a:rPr lang="ru-RU" sz="2200" dirty="0"/>
              <a:t>файлы со стилями </a:t>
            </a:r>
            <a:r>
              <a:rPr lang="en-GB" sz="2200" dirty="0"/>
              <a:t>CSS3</a:t>
            </a:r>
            <a:endParaRPr lang="ru-RU" sz="2200" dirty="0"/>
          </a:p>
          <a:p>
            <a:r>
              <a:rPr lang="ru-RU" sz="2200" dirty="0"/>
              <a:t>	</a:t>
            </a:r>
            <a:r>
              <a:rPr lang="en-GB" sz="2200" b="1" dirty="0"/>
              <a:t>data</a:t>
            </a:r>
            <a:r>
              <a:rPr lang="en-GB" sz="2200" dirty="0"/>
              <a:t> – JSON-</a:t>
            </a:r>
            <a:r>
              <a:rPr lang="ru-RU" sz="2200" dirty="0"/>
              <a:t>объекты с тестовыми заданиями</a:t>
            </a:r>
          </a:p>
          <a:p>
            <a:r>
              <a:rPr lang="ru-RU" sz="2200" dirty="0"/>
              <a:t>	</a:t>
            </a:r>
            <a:r>
              <a:rPr lang="en-GB" sz="2200" b="1" dirty="0"/>
              <a:t>fonts</a:t>
            </a:r>
            <a:r>
              <a:rPr lang="en-GB" sz="2200" dirty="0"/>
              <a:t> – </a:t>
            </a:r>
            <a:r>
              <a:rPr lang="ru-RU" sz="2200" dirty="0"/>
              <a:t>шрифты проекта</a:t>
            </a:r>
          </a:p>
          <a:p>
            <a:r>
              <a:rPr lang="ru-RU" sz="2200" dirty="0"/>
              <a:t>	</a:t>
            </a:r>
            <a:r>
              <a:rPr lang="en-GB" sz="2200" b="1" dirty="0" err="1"/>
              <a:t>js</a:t>
            </a:r>
            <a:r>
              <a:rPr lang="en-GB" sz="2200" b="1" dirty="0"/>
              <a:t> </a:t>
            </a:r>
            <a:r>
              <a:rPr lang="en-GB" sz="2200" dirty="0"/>
              <a:t>– </a:t>
            </a:r>
            <a:r>
              <a:rPr lang="ru-RU" sz="2200" dirty="0"/>
              <a:t>исполняемые программные коды</a:t>
            </a:r>
          </a:p>
          <a:p>
            <a:r>
              <a:rPr lang="ru-RU" sz="2200" dirty="0"/>
              <a:t>	</a:t>
            </a:r>
            <a:r>
              <a:rPr lang="en-GB" sz="2200" b="1" dirty="0"/>
              <a:t>pages</a:t>
            </a:r>
            <a:r>
              <a:rPr lang="en-GB" sz="2200" dirty="0"/>
              <a:t> – </a:t>
            </a:r>
            <a:r>
              <a:rPr lang="ru-RU" sz="2200" dirty="0"/>
              <a:t>страницы</a:t>
            </a:r>
          </a:p>
          <a:p>
            <a:r>
              <a:rPr lang="ru-RU" sz="2200" dirty="0"/>
              <a:t>	</a:t>
            </a:r>
            <a:r>
              <a:rPr lang="en-GB" sz="2200" b="1" dirty="0"/>
              <a:t>static</a:t>
            </a:r>
            <a:r>
              <a:rPr lang="en-GB" sz="2200" dirty="0"/>
              <a:t> – </a:t>
            </a:r>
            <a:r>
              <a:rPr lang="ru-RU" sz="2200" dirty="0"/>
              <a:t>статические элементы проекта</a:t>
            </a:r>
          </a:p>
          <a:p>
            <a:r>
              <a:rPr lang="en-GB" sz="2200" b="1" dirty="0"/>
              <a:t>static </a:t>
            </a:r>
            <a:r>
              <a:rPr lang="en-GB" sz="2200" dirty="0"/>
              <a:t>–</a:t>
            </a:r>
            <a:r>
              <a:rPr lang="ru-RU" sz="2200" dirty="0"/>
              <a:t> статические элементы проекта</a:t>
            </a:r>
          </a:p>
          <a:p>
            <a:r>
              <a:rPr lang="en-GB" sz="2200" b="1" dirty="0"/>
              <a:t>.</a:t>
            </a:r>
            <a:r>
              <a:rPr lang="en-GB" sz="2200" b="1" dirty="0" err="1"/>
              <a:t>gitignore</a:t>
            </a:r>
            <a:r>
              <a:rPr lang="en-GB" sz="2200" b="1" dirty="0"/>
              <a:t> </a:t>
            </a:r>
            <a:r>
              <a:rPr lang="en-GB" sz="2200" dirty="0"/>
              <a:t>– </a:t>
            </a:r>
            <a:r>
              <a:rPr lang="ru-RU" sz="2200" dirty="0"/>
              <a:t>список исключений для </a:t>
            </a:r>
            <a:r>
              <a:rPr lang="ru-RU" sz="2200" dirty="0" err="1"/>
              <a:t>репозитория</a:t>
            </a:r>
            <a:endParaRPr lang="ru-RU" sz="2200" dirty="0"/>
          </a:p>
          <a:p>
            <a:r>
              <a:rPr lang="en-GB" sz="2200" b="1" dirty="0" err="1"/>
              <a:t>babel.config.js</a:t>
            </a:r>
            <a:r>
              <a:rPr lang="en-GB" sz="2200" b="1" dirty="0"/>
              <a:t> </a:t>
            </a:r>
            <a:r>
              <a:rPr lang="en-GB" sz="2200" dirty="0"/>
              <a:t>– </a:t>
            </a:r>
            <a:r>
              <a:rPr lang="ru-RU" sz="2200" dirty="0"/>
              <a:t>конфигурация</a:t>
            </a:r>
            <a:endParaRPr lang="en-GB" sz="2200" dirty="0"/>
          </a:p>
          <a:p>
            <a:r>
              <a:rPr lang="en-GB" sz="2200" b="1" dirty="0" err="1"/>
              <a:t>package.json</a:t>
            </a:r>
            <a:r>
              <a:rPr lang="en-GB" sz="2200" b="1" dirty="0"/>
              <a:t> </a:t>
            </a:r>
            <a:r>
              <a:rPr lang="en-GB" sz="2200" dirty="0"/>
              <a:t>– </a:t>
            </a:r>
            <a:r>
              <a:rPr lang="ru-RU" sz="2200" dirty="0"/>
              <a:t>конфигурация </a:t>
            </a:r>
            <a:r>
              <a:rPr lang="en-GB" sz="2200" dirty="0"/>
              <a:t>NodeJS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17464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5949-35F3-4A51-91C8-1181E1542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2624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СХЕМА МОДЕЛИ БАЗЫ ДАННЫХ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ABBE9B-6510-6643-87E2-E6ED1D5A4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31" y="1755381"/>
            <a:ext cx="8715737" cy="50996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32548D-E46A-7F41-A630-3AD91C66F613}"/>
              </a:ext>
            </a:extLst>
          </p:cNvPr>
          <p:cNvSpPr txBox="1"/>
          <p:nvPr/>
        </p:nvSpPr>
        <p:spPr>
          <a:xfrm>
            <a:off x="3161997" y="1170733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Тестовое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188342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an Fierro">
      <a:majorFont>
        <a:latin typeface="SF Compact Display"/>
        <a:ea typeface=""/>
        <a:cs typeface=""/>
      </a:majorFont>
      <a:minorFont>
        <a:latin typeface="SF Compact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212</Words>
  <Application>Microsoft Office PowerPoint</Application>
  <PresentationFormat>Экран (4:3)</PresentationFormat>
  <Paragraphs>60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SF Compact Text</vt:lpstr>
      <vt:lpstr>SF Compact Display</vt:lpstr>
      <vt:lpstr>Arial</vt:lpstr>
      <vt:lpstr>Office Theme</vt:lpstr>
      <vt:lpstr>Презентация PowerPoint</vt:lpstr>
      <vt:lpstr>ЦЕЛЬ И ОСНОВНЫЕ ЗАДАЧИ</vt:lpstr>
      <vt:lpstr>АКТУАЛЬНОСТЬ</vt:lpstr>
      <vt:lpstr>ТЕХНИЧЕСКОЕ ЗАДАНИЕ</vt:lpstr>
      <vt:lpstr>АНАЛОГИ</vt:lpstr>
      <vt:lpstr>ВЫБОР ПРОГРАММНЫХ СРЕДСТВ</vt:lpstr>
      <vt:lpstr>СХЕМА ПРОЕКТА «САХА ТЫЛА»</vt:lpstr>
      <vt:lpstr>ИЕРАРХИЯ ИСХОДНОГО КОДА</vt:lpstr>
      <vt:lpstr>СХЕМА МОДЕЛИ БАЗЫ ДАННЫХ</vt:lpstr>
      <vt:lpstr>ГЛАВНАЯ СТРАНИЦА</vt:lpstr>
      <vt:lpstr>ПРИМЕР ТЕСТОВОГО ЗАДАНИЯ «СЛОВО»</vt:lpstr>
      <vt:lpstr>«ФРАЗЫ»</vt:lpstr>
      <vt:lpstr>ПРИМЕР ЗАВЕРШЕННОГО ЗАДАНИЯ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приложения для обучения якутскому языку</dc:title>
  <dc:creator>Георгий Ан.</dc:creator>
  <cp:lastModifiedBy>kass</cp:lastModifiedBy>
  <cp:revision>5</cp:revision>
  <dcterms:created xsi:type="dcterms:W3CDTF">2019-05-15T11:45:25Z</dcterms:created>
  <dcterms:modified xsi:type="dcterms:W3CDTF">2020-03-22T06:58:33Z</dcterms:modified>
</cp:coreProperties>
</file>