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40" r:id="rId1"/>
  </p:sldMasterIdLst>
  <p:notesMasterIdLst>
    <p:notesMasterId r:id="rId68"/>
  </p:notesMasterIdLst>
  <p:handoutMasterIdLst>
    <p:handoutMasterId r:id="rId69"/>
  </p:handoutMasterIdLst>
  <p:sldIdLst>
    <p:sldId id="256" r:id="rId2"/>
    <p:sldId id="316" r:id="rId3"/>
    <p:sldId id="416" r:id="rId4"/>
    <p:sldId id="367" r:id="rId5"/>
    <p:sldId id="368" r:id="rId6"/>
    <p:sldId id="374" r:id="rId7"/>
    <p:sldId id="408" r:id="rId8"/>
    <p:sldId id="409" r:id="rId9"/>
    <p:sldId id="417" r:id="rId10"/>
    <p:sldId id="377" r:id="rId11"/>
    <p:sldId id="379" r:id="rId12"/>
    <p:sldId id="410" r:id="rId13"/>
    <p:sldId id="411" r:id="rId14"/>
    <p:sldId id="418" r:id="rId15"/>
    <p:sldId id="421" r:id="rId16"/>
    <p:sldId id="419" r:id="rId17"/>
    <p:sldId id="422" r:id="rId18"/>
    <p:sldId id="382" r:id="rId19"/>
    <p:sldId id="383" r:id="rId20"/>
    <p:sldId id="384" r:id="rId21"/>
    <p:sldId id="385" r:id="rId22"/>
    <p:sldId id="432" r:id="rId23"/>
    <p:sldId id="433" r:id="rId24"/>
    <p:sldId id="423" r:id="rId25"/>
    <p:sldId id="429" r:id="rId26"/>
    <p:sldId id="430" r:id="rId27"/>
    <p:sldId id="428" r:id="rId28"/>
    <p:sldId id="431" r:id="rId29"/>
    <p:sldId id="389" r:id="rId30"/>
    <p:sldId id="414" r:id="rId31"/>
    <p:sldId id="436" r:id="rId32"/>
    <p:sldId id="434" r:id="rId33"/>
    <p:sldId id="415" r:id="rId34"/>
    <p:sldId id="397" r:id="rId35"/>
    <p:sldId id="403" r:id="rId36"/>
    <p:sldId id="435" r:id="rId37"/>
    <p:sldId id="405" r:id="rId38"/>
    <p:sldId id="406" r:id="rId39"/>
    <p:sldId id="442" r:id="rId40"/>
    <p:sldId id="443" r:id="rId41"/>
    <p:sldId id="472" r:id="rId42"/>
    <p:sldId id="444" r:id="rId43"/>
    <p:sldId id="445" r:id="rId44"/>
    <p:sldId id="446" r:id="rId45"/>
    <p:sldId id="447" r:id="rId46"/>
    <p:sldId id="448" r:id="rId47"/>
    <p:sldId id="407" r:id="rId48"/>
    <p:sldId id="451" r:id="rId49"/>
    <p:sldId id="450" r:id="rId50"/>
    <p:sldId id="452" r:id="rId51"/>
    <p:sldId id="469" r:id="rId52"/>
    <p:sldId id="453" r:id="rId53"/>
    <p:sldId id="460" r:id="rId54"/>
    <p:sldId id="456" r:id="rId55"/>
    <p:sldId id="461" r:id="rId56"/>
    <p:sldId id="459" r:id="rId57"/>
    <p:sldId id="387" r:id="rId58"/>
    <p:sldId id="454" r:id="rId59"/>
    <p:sldId id="462" r:id="rId60"/>
    <p:sldId id="464" r:id="rId61"/>
    <p:sldId id="465" r:id="rId62"/>
    <p:sldId id="467" r:id="rId63"/>
    <p:sldId id="466" r:id="rId64"/>
    <p:sldId id="468" r:id="rId65"/>
    <p:sldId id="470" r:id="rId66"/>
    <p:sldId id="471"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2D1F"/>
    <a:srgbClr val="AB2400"/>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7" autoAdjust="0"/>
    <p:restoredTop sz="87454" autoAdjust="0"/>
  </p:normalViewPr>
  <p:slideViewPr>
    <p:cSldViewPr snapToGrid="0" snapToObjects="1">
      <p:cViewPr varScale="1">
        <p:scale>
          <a:sx n="96" d="100"/>
          <a:sy n="96" d="100"/>
        </p:scale>
        <p:origin x="444" y="84"/>
      </p:cViewPr>
      <p:guideLst>
        <p:guide orient="horz" pos="2160"/>
        <p:guide pos="3840"/>
      </p:guideLst>
    </p:cSldViewPr>
  </p:slideViewPr>
  <p:notesTextViewPr>
    <p:cViewPr>
      <p:scale>
        <a:sx n="1" d="1"/>
        <a:sy n="1" d="1"/>
      </p:scale>
      <p:origin x="0" y="0"/>
    </p:cViewPr>
  </p:notesTextViewPr>
  <p:sorterViewPr>
    <p:cViewPr>
      <p:scale>
        <a:sx n="100" d="100"/>
        <a:sy n="100" d="100"/>
      </p:scale>
      <p:origin x="0" y="-77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E1863A-EFDE-0946-B0E0-1A9A3390C1D0}" type="datetimeFigureOut">
              <a:rPr lang="en-US" smtClean="0"/>
              <a:t>2/19/2019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4B6832-072F-DD49-95E0-6F03C5F959C9}" type="slidenum">
              <a:rPr lang="en-US" smtClean="0"/>
              <a:t>‹N›</a:t>
            </a:fld>
            <a:endParaRPr lang="en-US"/>
          </a:p>
        </p:txBody>
      </p:sp>
    </p:spTree>
    <p:extLst>
      <p:ext uri="{BB962C8B-B14F-4D97-AF65-F5344CB8AC3E}">
        <p14:creationId xmlns:p14="http://schemas.microsoft.com/office/powerpoint/2010/main" val="348556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4D6C5-1E0C-3140-BE91-66B7E9AAE55B}" type="datetimeFigureOut">
              <a:rPr lang="en-US" smtClean="0"/>
              <a:t>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9D8898-440C-1F4D-AAA5-1ACECC333ABE}" type="slidenum">
              <a:rPr lang="en-US" smtClean="0"/>
              <a:t>‹N›</a:t>
            </a:fld>
            <a:endParaRPr lang="en-US"/>
          </a:p>
        </p:txBody>
      </p:sp>
    </p:spTree>
    <p:extLst>
      <p:ext uri="{BB962C8B-B14F-4D97-AF65-F5344CB8AC3E}">
        <p14:creationId xmlns:p14="http://schemas.microsoft.com/office/powerpoint/2010/main" val="162156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9D8898-440C-1F4D-AAA5-1ACECC333ABE}" type="slidenum">
              <a:rPr lang="en-US" smtClean="0"/>
              <a:t>0</a:t>
            </a:fld>
            <a:endParaRPr lang="en-US"/>
          </a:p>
        </p:txBody>
      </p:sp>
    </p:spTree>
    <p:extLst>
      <p:ext uri="{BB962C8B-B14F-4D97-AF65-F5344CB8AC3E}">
        <p14:creationId xmlns:p14="http://schemas.microsoft.com/office/powerpoint/2010/main" val="1090781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http://www.webgamesonline.com/mastermind/</a:t>
            </a:r>
          </a:p>
        </p:txBody>
      </p:sp>
      <p:sp>
        <p:nvSpPr>
          <p:cNvPr id="4" name="Segnaposto numero diapositiva 3"/>
          <p:cNvSpPr>
            <a:spLocks noGrp="1"/>
          </p:cNvSpPr>
          <p:nvPr>
            <p:ph type="sldNum" sz="quarter" idx="5"/>
          </p:nvPr>
        </p:nvSpPr>
        <p:spPr/>
        <p:txBody>
          <a:bodyPr/>
          <a:lstStyle/>
          <a:p>
            <a:fld id="{E79D8898-440C-1F4D-AAA5-1ACECC333ABE}" type="slidenum">
              <a:rPr lang="en-US" smtClean="0"/>
              <a:t>52</a:t>
            </a:fld>
            <a:endParaRPr lang="en-US"/>
          </a:p>
        </p:txBody>
      </p:sp>
    </p:spTree>
    <p:extLst>
      <p:ext uri="{BB962C8B-B14F-4D97-AF65-F5344CB8AC3E}">
        <p14:creationId xmlns:p14="http://schemas.microsoft.com/office/powerpoint/2010/main" val="2815300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http://cve.mitre.org/cgi-bin/cvename.cgi?name=cve-2012-4929</a:t>
            </a:r>
          </a:p>
        </p:txBody>
      </p:sp>
      <p:sp>
        <p:nvSpPr>
          <p:cNvPr id="4" name="Slide Number Placeholder 3"/>
          <p:cNvSpPr>
            <a:spLocks noGrp="1"/>
          </p:cNvSpPr>
          <p:nvPr>
            <p:ph type="sldNum" sz="quarter" idx="10"/>
          </p:nvPr>
        </p:nvSpPr>
        <p:spPr/>
        <p:txBody>
          <a:bodyPr/>
          <a:lstStyle/>
          <a:p>
            <a:fld id="{E79D8898-440C-1F4D-AAA5-1ACECC333ABE}" type="slidenum">
              <a:rPr lang="en-US" smtClean="0"/>
              <a:t>53</a:t>
            </a:fld>
            <a:endParaRPr lang="en-US"/>
          </a:p>
        </p:txBody>
      </p:sp>
    </p:spTree>
    <p:extLst>
      <p:ext uri="{BB962C8B-B14F-4D97-AF65-F5344CB8AC3E}">
        <p14:creationId xmlns:p14="http://schemas.microsoft.com/office/powerpoint/2010/main" val="2871809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http://cve.mitre.org/cgi-bin/cvename.cgi?name=cve-2012-4929</a:t>
            </a:r>
          </a:p>
        </p:txBody>
      </p:sp>
      <p:sp>
        <p:nvSpPr>
          <p:cNvPr id="4" name="Slide Number Placeholder 3"/>
          <p:cNvSpPr>
            <a:spLocks noGrp="1"/>
          </p:cNvSpPr>
          <p:nvPr>
            <p:ph type="sldNum" sz="quarter" idx="10"/>
          </p:nvPr>
        </p:nvSpPr>
        <p:spPr/>
        <p:txBody>
          <a:bodyPr/>
          <a:lstStyle/>
          <a:p>
            <a:fld id="{E79D8898-440C-1F4D-AAA5-1ACECC333ABE}" type="slidenum">
              <a:rPr lang="en-US" smtClean="0"/>
              <a:t>54</a:t>
            </a:fld>
            <a:endParaRPr lang="en-US"/>
          </a:p>
        </p:txBody>
      </p:sp>
    </p:spTree>
    <p:extLst>
      <p:ext uri="{BB962C8B-B14F-4D97-AF65-F5344CB8AC3E}">
        <p14:creationId xmlns:p14="http://schemas.microsoft.com/office/powerpoint/2010/main" val="3678054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http://cve.mitre.org/cgi-bin/cvename.cgi?name=cve-2012-4929</a:t>
            </a:r>
          </a:p>
        </p:txBody>
      </p:sp>
      <p:sp>
        <p:nvSpPr>
          <p:cNvPr id="4" name="Slide Number Placeholder 3"/>
          <p:cNvSpPr>
            <a:spLocks noGrp="1"/>
          </p:cNvSpPr>
          <p:nvPr>
            <p:ph type="sldNum" sz="quarter" idx="10"/>
          </p:nvPr>
        </p:nvSpPr>
        <p:spPr/>
        <p:txBody>
          <a:bodyPr/>
          <a:lstStyle/>
          <a:p>
            <a:fld id="{E79D8898-440C-1F4D-AAA5-1ACECC333ABE}" type="slidenum">
              <a:rPr lang="en-US" smtClean="0"/>
              <a:t>55</a:t>
            </a:fld>
            <a:endParaRPr lang="en-US"/>
          </a:p>
        </p:txBody>
      </p:sp>
    </p:spTree>
    <p:extLst>
      <p:ext uri="{BB962C8B-B14F-4D97-AF65-F5344CB8AC3E}">
        <p14:creationId xmlns:p14="http://schemas.microsoft.com/office/powerpoint/2010/main" val="2314681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https://betterexplained.com/articles/understanding-the-birthday-paradox/</a:t>
            </a:r>
          </a:p>
        </p:txBody>
      </p:sp>
      <p:sp>
        <p:nvSpPr>
          <p:cNvPr id="4" name="Segnaposto numero diapositiva 3"/>
          <p:cNvSpPr>
            <a:spLocks noGrp="1"/>
          </p:cNvSpPr>
          <p:nvPr>
            <p:ph type="sldNum" sz="quarter" idx="5"/>
          </p:nvPr>
        </p:nvSpPr>
        <p:spPr/>
        <p:txBody>
          <a:bodyPr/>
          <a:lstStyle/>
          <a:p>
            <a:fld id="{E79D8898-440C-1F4D-AAA5-1ACECC333ABE}" type="slidenum">
              <a:rPr lang="en-US" smtClean="0"/>
              <a:t>56</a:t>
            </a:fld>
            <a:endParaRPr lang="en-US"/>
          </a:p>
        </p:txBody>
      </p:sp>
    </p:spTree>
    <p:extLst>
      <p:ext uri="{BB962C8B-B14F-4D97-AF65-F5344CB8AC3E}">
        <p14:creationId xmlns:p14="http://schemas.microsoft.com/office/powerpoint/2010/main" val="3567894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https://sweet32.info</a:t>
            </a:r>
          </a:p>
        </p:txBody>
      </p:sp>
      <p:sp>
        <p:nvSpPr>
          <p:cNvPr id="4" name="Slide Number Placeholder 3"/>
          <p:cNvSpPr>
            <a:spLocks noGrp="1"/>
          </p:cNvSpPr>
          <p:nvPr>
            <p:ph type="sldNum" sz="quarter" idx="10"/>
          </p:nvPr>
        </p:nvSpPr>
        <p:spPr/>
        <p:txBody>
          <a:bodyPr/>
          <a:lstStyle/>
          <a:p>
            <a:fld id="{E79D8898-440C-1F4D-AAA5-1ACECC333ABE}" type="slidenum">
              <a:rPr lang="en-US" smtClean="0"/>
              <a:t>57</a:t>
            </a:fld>
            <a:endParaRPr lang="en-US"/>
          </a:p>
        </p:txBody>
      </p:sp>
    </p:spTree>
    <p:extLst>
      <p:ext uri="{BB962C8B-B14F-4D97-AF65-F5344CB8AC3E}">
        <p14:creationId xmlns:p14="http://schemas.microsoft.com/office/powerpoint/2010/main" val="2252457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79D8898-440C-1F4D-AAA5-1ACECC333ABE}" type="slidenum">
              <a:rPr lang="en-US" smtClean="0"/>
              <a:t>58</a:t>
            </a:fld>
            <a:endParaRPr lang="en-US"/>
          </a:p>
        </p:txBody>
      </p:sp>
    </p:spTree>
    <p:extLst>
      <p:ext uri="{BB962C8B-B14F-4D97-AF65-F5344CB8AC3E}">
        <p14:creationId xmlns:p14="http://schemas.microsoft.com/office/powerpoint/2010/main" val="2792759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http://cve.mitre.org/cgi-bin/cvename.cgi?name=cve-2012-4929</a:t>
            </a:r>
          </a:p>
        </p:txBody>
      </p:sp>
      <p:sp>
        <p:nvSpPr>
          <p:cNvPr id="4" name="Slide Number Placeholder 3"/>
          <p:cNvSpPr>
            <a:spLocks noGrp="1"/>
          </p:cNvSpPr>
          <p:nvPr>
            <p:ph type="sldNum" sz="quarter" idx="10"/>
          </p:nvPr>
        </p:nvSpPr>
        <p:spPr/>
        <p:txBody>
          <a:bodyPr/>
          <a:lstStyle/>
          <a:p>
            <a:fld id="{E79D8898-440C-1F4D-AAA5-1ACECC333ABE}" type="slidenum">
              <a:rPr lang="en-US" smtClean="0"/>
              <a:t>59</a:t>
            </a:fld>
            <a:endParaRPr lang="en-US"/>
          </a:p>
        </p:txBody>
      </p:sp>
    </p:spTree>
    <p:extLst>
      <p:ext uri="{BB962C8B-B14F-4D97-AF65-F5344CB8AC3E}">
        <p14:creationId xmlns:p14="http://schemas.microsoft.com/office/powerpoint/2010/main" val="190912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79D8898-440C-1F4D-AAA5-1ACECC333ABE}" type="slidenum">
              <a:rPr lang="en-US" smtClean="0"/>
              <a:t>60</a:t>
            </a:fld>
            <a:endParaRPr lang="en-US"/>
          </a:p>
        </p:txBody>
      </p:sp>
    </p:spTree>
    <p:extLst>
      <p:ext uri="{BB962C8B-B14F-4D97-AF65-F5344CB8AC3E}">
        <p14:creationId xmlns:p14="http://schemas.microsoft.com/office/powerpoint/2010/main" val="3819914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http://cve.mitre.org/cgi-bin/cvename.cgi?name=cve-2012-4929</a:t>
            </a:r>
          </a:p>
        </p:txBody>
      </p:sp>
      <p:sp>
        <p:nvSpPr>
          <p:cNvPr id="4" name="Slide Number Placeholder 3"/>
          <p:cNvSpPr>
            <a:spLocks noGrp="1"/>
          </p:cNvSpPr>
          <p:nvPr>
            <p:ph type="sldNum" sz="quarter" idx="10"/>
          </p:nvPr>
        </p:nvSpPr>
        <p:spPr/>
        <p:txBody>
          <a:bodyPr/>
          <a:lstStyle/>
          <a:p>
            <a:fld id="{E79D8898-440C-1F4D-AAA5-1ACECC333ABE}" type="slidenum">
              <a:rPr lang="en-US" smtClean="0"/>
              <a:t>61</a:t>
            </a:fld>
            <a:endParaRPr lang="en-US"/>
          </a:p>
        </p:txBody>
      </p:sp>
    </p:spTree>
    <p:extLst>
      <p:ext uri="{BB962C8B-B14F-4D97-AF65-F5344CB8AC3E}">
        <p14:creationId xmlns:p14="http://schemas.microsoft.com/office/powerpoint/2010/main" val="149805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ktana.eu</a:t>
            </a:r>
            <a:r>
              <a:rPr lang="en-US" dirty="0"/>
              <a:t>/html/</a:t>
            </a:r>
            <a:r>
              <a:rPr lang="en-US" dirty="0" err="1"/>
              <a:t>theRijndaelPage.htm</a:t>
            </a:r>
            <a:endParaRPr lang="en-US" dirty="0"/>
          </a:p>
        </p:txBody>
      </p:sp>
      <p:sp>
        <p:nvSpPr>
          <p:cNvPr id="4" name="Slide Number Placeholder 3"/>
          <p:cNvSpPr>
            <a:spLocks noGrp="1"/>
          </p:cNvSpPr>
          <p:nvPr>
            <p:ph type="sldNum" sz="quarter" idx="10"/>
          </p:nvPr>
        </p:nvSpPr>
        <p:spPr/>
        <p:txBody>
          <a:bodyPr/>
          <a:lstStyle/>
          <a:p>
            <a:fld id="{E79D8898-440C-1F4D-AAA5-1ACECC333ABE}" type="slidenum">
              <a:rPr lang="en-US" smtClean="0"/>
              <a:t>10</a:t>
            </a:fld>
            <a:endParaRPr lang="en-US"/>
          </a:p>
        </p:txBody>
      </p:sp>
    </p:spTree>
    <p:extLst>
      <p:ext uri="{BB962C8B-B14F-4D97-AF65-F5344CB8AC3E}">
        <p14:creationId xmlns:p14="http://schemas.microsoft.com/office/powerpoint/2010/main" val="1192728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http://cve.mitre.org/cgi-bin/cvename.cgi?name=cve-2012-4929</a:t>
            </a:r>
          </a:p>
        </p:txBody>
      </p:sp>
      <p:sp>
        <p:nvSpPr>
          <p:cNvPr id="4" name="Slide Number Placeholder 3"/>
          <p:cNvSpPr>
            <a:spLocks noGrp="1"/>
          </p:cNvSpPr>
          <p:nvPr>
            <p:ph type="sldNum" sz="quarter" idx="10"/>
          </p:nvPr>
        </p:nvSpPr>
        <p:spPr/>
        <p:txBody>
          <a:bodyPr/>
          <a:lstStyle/>
          <a:p>
            <a:fld id="{E79D8898-440C-1F4D-AAA5-1ACECC333ABE}" type="slidenum">
              <a:rPr lang="en-US" smtClean="0"/>
              <a:t>62</a:t>
            </a:fld>
            <a:endParaRPr lang="en-US"/>
          </a:p>
        </p:txBody>
      </p:sp>
    </p:spTree>
    <p:extLst>
      <p:ext uri="{BB962C8B-B14F-4D97-AF65-F5344CB8AC3E}">
        <p14:creationId xmlns:p14="http://schemas.microsoft.com/office/powerpoint/2010/main" val="3351964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http://cve.mitre.org/cgi-bin/cvename.cgi?name=cve-2012-4929</a:t>
            </a:r>
          </a:p>
        </p:txBody>
      </p:sp>
      <p:sp>
        <p:nvSpPr>
          <p:cNvPr id="4" name="Slide Number Placeholder 3"/>
          <p:cNvSpPr>
            <a:spLocks noGrp="1"/>
          </p:cNvSpPr>
          <p:nvPr>
            <p:ph type="sldNum" sz="quarter" idx="10"/>
          </p:nvPr>
        </p:nvSpPr>
        <p:spPr/>
        <p:txBody>
          <a:bodyPr/>
          <a:lstStyle/>
          <a:p>
            <a:fld id="{E79D8898-440C-1F4D-AAA5-1ACECC333ABE}" type="slidenum">
              <a:rPr lang="en-US" smtClean="0"/>
              <a:t>63</a:t>
            </a:fld>
            <a:endParaRPr lang="en-US"/>
          </a:p>
        </p:txBody>
      </p:sp>
    </p:spTree>
    <p:extLst>
      <p:ext uri="{BB962C8B-B14F-4D97-AF65-F5344CB8AC3E}">
        <p14:creationId xmlns:p14="http://schemas.microsoft.com/office/powerpoint/2010/main" val="1113263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http://cve.mitre.org/cgi-bin/cvename.cgi?name=cve-2012-4929</a:t>
            </a:r>
          </a:p>
        </p:txBody>
      </p:sp>
      <p:sp>
        <p:nvSpPr>
          <p:cNvPr id="4" name="Slide Number Placeholder 3"/>
          <p:cNvSpPr>
            <a:spLocks noGrp="1"/>
          </p:cNvSpPr>
          <p:nvPr>
            <p:ph type="sldNum" sz="quarter" idx="10"/>
          </p:nvPr>
        </p:nvSpPr>
        <p:spPr/>
        <p:txBody>
          <a:bodyPr/>
          <a:lstStyle/>
          <a:p>
            <a:fld id="{E79D8898-440C-1F4D-AAA5-1ACECC333ABE}" type="slidenum">
              <a:rPr lang="en-US" smtClean="0"/>
              <a:t>64</a:t>
            </a:fld>
            <a:endParaRPr lang="en-US"/>
          </a:p>
        </p:txBody>
      </p:sp>
    </p:spTree>
    <p:extLst>
      <p:ext uri="{BB962C8B-B14F-4D97-AF65-F5344CB8AC3E}">
        <p14:creationId xmlns:p14="http://schemas.microsoft.com/office/powerpoint/2010/main" val="1690400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http://cve.mitre.org/cgi-bin/cvename.cgi?name=cve-2012-4929</a:t>
            </a:r>
          </a:p>
        </p:txBody>
      </p:sp>
      <p:sp>
        <p:nvSpPr>
          <p:cNvPr id="4" name="Slide Number Placeholder 3"/>
          <p:cNvSpPr>
            <a:spLocks noGrp="1"/>
          </p:cNvSpPr>
          <p:nvPr>
            <p:ph type="sldNum" sz="quarter" idx="10"/>
          </p:nvPr>
        </p:nvSpPr>
        <p:spPr/>
        <p:txBody>
          <a:bodyPr/>
          <a:lstStyle/>
          <a:p>
            <a:fld id="{E79D8898-440C-1F4D-AAA5-1ACECC333ABE}" type="slidenum">
              <a:rPr lang="en-US" smtClean="0"/>
              <a:t>65</a:t>
            </a:fld>
            <a:endParaRPr lang="en-US"/>
          </a:p>
        </p:txBody>
      </p:sp>
    </p:spTree>
    <p:extLst>
      <p:ext uri="{BB962C8B-B14F-4D97-AF65-F5344CB8AC3E}">
        <p14:creationId xmlns:p14="http://schemas.microsoft.com/office/powerpoint/2010/main" val="942800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79D8898-440C-1F4D-AAA5-1ACECC333ABE}" type="slidenum">
              <a:rPr lang="en-US" smtClean="0"/>
              <a:t>29</a:t>
            </a:fld>
            <a:endParaRPr lang="en-US"/>
          </a:p>
        </p:txBody>
      </p:sp>
    </p:spTree>
    <p:extLst>
      <p:ext uri="{BB962C8B-B14F-4D97-AF65-F5344CB8AC3E}">
        <p14:creationId xmlns:p14="http://schemas.microsoft.com/office/powerpoint/2010/main" val="314668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https://www.sans.org/reading-room/whitepapers/protocols/ssl-tls-beginners-guide-1029</a:t>
            </a:r>
          </a:p>
          <a:p>
            <a:r>
              <a:rPr lang="en-US" dirty="0"/>
              <a:t>https://www.owasp.org/index.php/File:OWASPLondon20180125_TLSv1.3_Andy_Brodie.pdf</a:t>
            </a:r>
          </a:p>
        </p:txBody>
      </p:sp>
      <p:sp>
        <p:nvSpPr>
          <p:cNvPr id="4" name="Slide Number Placeholder 3"/>
          <p:cNvSpPr>
            <a:spLocks noGrp="1"/>
          </p:cNvSpPr>
          <p:nvPr>
            <p:ph type="sldNum" sz="quarter" idx="10"/>
          </p:nvPr>
        </p:nvSpPr>
        <p:spPr/>
        <p:txBody>
          <a:bodyPr/>
          <a:lstStyle/>
          <a:p>
            <a:fld id="{E79D8898-440C-1F4D-AAA5-1ACECC333ABE}" type="slidenum">
              <a:rPr lang="en-US" smtClean="0"/>
              <a:t>30</a:t>
            </a:fld>
            <a:endParaRPr lang="en-US"/>
          </a:p>
        </p:txBody>
      </p:sp>
    </p:spTree>
    <p:extLst>
      <p:ext uri="{BB962C8B-B14F-4D97-AF65-F5344CB8AC3E}">
        <p14:creationId xmlns:p14="http://schemas.microsoft.com/office/powerpoint/2010/main" val="1538630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79D8898-440C-1F4D-AAA5-1ACECC333ABE}" type="slidenum">
              <a:rPr lang="en-US" smtClean="0"/>
              <a:t>47</a:t>
            </a:fld>
            <a:endParaRPr lang="en-US"/>
          </a:p>
        </p:txBody>
      </p:sp>
    </p:spTree>
    <p:extLst>
      <p:ext uri="{BB962C8B-B14F-4D97-AF65-F5344CB8AC3E}">
        <p14:creationId xmlns:p14="http://schemas.microsoft.com/office/powerpoint/2010/main" val="130759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https://stackoverflow.com/questions/17769011/how-does-cookie-based-authentication-work</a:t>
            </a:r>
          </a:p>
        </p:txBody>
      </p:sp>
      <p:sp>
        <p:nvSpPr>
          <p:cNvPr id="4" name="Segnaposto numero diapositiva 3"/>
          <p:cNvSpPr>
            <a:spLocks noGrp="1"/>
          </p:cNvSpPr>
          <p:nvPr>
            <p:ph type="sldNum" sz="quarter" idx="5"/>
          </p:nvPr>
        </p:nvSpPr>
        <p:spPr/>
        <p:txBody>
          <a:bodyPr/>
          <a:lstStyle/>
          <a:p>
            <a:fld id="{E79D8898-440C-1F4D-AAA5-1ACECC333ABE}" type="slidenum">
              <a:rPr lang="en-US" smtClean="0"/>
              <a:t>48</a:t>
            </a:fld>
            <a:endParaRPr lang="en-US"/>
          </a:p>
        </p:txBody>
      </p:sp>
    </p:spTree>
    <p:extLst>
      <p:ext uri="{BB962C8B-B14F-4D97-AF65-F5344CB8AC3E}">
        <p14:creationId xmlns:p14="http://schemas.microsoft.com/office/powerpoint/2010/main" val="1743205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9D8898-440C-1F4D-AAA5-1ACECC333ABE}" type="slidenum">
              <a:rPr lang="en-US" smtClean="0"/>
              <a:t>49</a:t>
            </a:fld>
            <a:endParaRPr lang="en-US"/>
          </a:p>
        </p:txBody>
      </p:sp>
    </p:spTree>
    <p:extLst>
      <p:ext uri="{BB962C8B-B14F-4D97-AF65-F5344CB8AC3E}">
        <p14:creationId xmlns:p14="http://schemas.microsoft.com/office/powerpoint/2010/main" val="1697506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9D8898-440C-1F4D-AAA5-1ACECC333ABE}" type="slidenum">
              <a:rPr lang="en-US" smtClean="0"/>
              <a:t>50</a:t>
            </a:fld>
            <a:endParaRPr lang="en-US"/>
          </a:p>
        </p:txBody>
      </p:sp>
    </p:spTree>
    <p:extLst>
      <p:ext uri="{BB962C8B-B14F-4D97-AF65-F5344CB8AC3E}">
        <p14:creationId xmlns:p14="http://schemas.microsoft.com/office/powerpoint/2010/main" val="200351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https://www.schneier.com/academic/archives/1999/12/attack_trees.html</a:t>
            </a:r>
          </a:p>
        </p:txBody>
      </p:sp>
      <p:sp>
        <p:nvSpPr>
          <p:cNvPr id="4" name="Slide Number Placeholder 3"/>
          <p:cNvSpPr>
            <a:spLocks noGrp="1"/>
          </p:cNvSpPr>
          <p:nvPr>
            <p:ph type="sldNum" sz="quarter" idx="10"/>
          </p:nvPr>
        </p:nvSpPr>
        <p:spPr/>
        <p:txBody>
          <a:bodyPr/>
          <a:lstStyle/>
          <a:p>
            <a:fld id="{E79D8898-440C-1F4D-AAA5-1ACECC333ABE}" type="slidenum">
              <a:rPr lang="en-US" smtClean="0"/>
              <a:t>51</a:t>
            </a:fld>
            <a:endParaRPr lang="en-US"/>
          </a:p>
        </p:txBody>
      </p:sp>
    </p:spTree>
    <p:extLst>
      <p:ext uri="{BB962C8B-B14F-4D97-AF65-F5344CB8AC3E}">
        <p14:creationId xmlns:p14="http://schemas.microsoft.com/office/powerpoint/2010/main" val="69278149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GB"/>
              <a:t>14/09/2017</a:t>
            </a:r>
            <a:endParaRPr lang="en-US"/>
          </a:p>
        </p:txBody>
      </p:sp>
      <p:sp>
        <p:nvSpPr>
          <p:cNvPr id="5" name="Footer Placeholder 4"/>
          <p:cNvSpPr>
            <a:spLocks noGrp="1"/>
          </p:cNvSpPr>
          <p:nvPr>
            <p:ph type="ftr" sz="quarter" idx="11"/>
          </p:nvPr>
        </p:nvSpPr>
        <p:spPr/>
        <p:txBody>
          <a:bodyPr/>
          <a:lstStyle/>
          <a:p>
            <a:r>
              <a:rPr lang="en-US"/>
              <a:t>S. Ranise - Security &amp; Trust (FBK)</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‹N›</a:t>
            </a:fld>
            <a:endParaRPr lang="en-US"/>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GB"/>
              <a:t>14/09/2017</a:t>
            </a:r>
            <a:endParaRPr lang="en-US"/>
          </a:p>
        </p:txBody>
      </p:sp>
      <p:sp>
        <p:nvSpPr>
          <p:cNvPr id="5" name="Footer Placeholder 4"/>
          <p:cNvSpPr>
            <a:spLocks noGrp="1"/>
          </p:cNvSpPr>
          <p:nvPr>
            <p:ph type="ftr" sz="quarter" idx="11"/>
          </p:nvPr>
        </p:nvSpPr>
        <p:spPr/>
        <p:txBody>
          <a:bodyPr/>
          <a:lstStyle/>
          <a:p>
            <a:r>
              <a:rPr lang="en-US"/>
              <a:t>S. Ranise - Security &amp; Trust (FBK)</a:t>
            </a:r>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GB"/>
              <a:t>14/09/2017</a:t>
            </a:r>
            <a:endParaRPr lang="en-US"/>
          </a:p>
        </p:txBody>
      </p:sp>
      <p:sp>
        <p:nvSpPr>
          <p:cNvPr id="5" name="Footer Placeholder 4"/>
          <p:cNvSpPr>
            <a:spLocks noGrp="1"/>
          </p:cNvSpPr>
          <p:nvPr>
            <p:ph type="ftr" sz="quarter" idx="11"/>
          </p:nvPr>
        </p:nvSpPr>
        <p:spPr/>
        <p:txBody>
          <a:bodyPr/>
          <a:lstStyle/>
          <a:p>
            <a:r>
              <a:rPr lang="en-US"/>
              <a:t>S. Ranise - Security &amp; Trust (FBK)</a:t>
            </a:r>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GB"/>
              <a:t>14/09/2017</a:t>
            </a:r>
            <a:endParaRPr lang="en-US"/>
          </a:p>
        </p:txBody>
      </p:sp>
      <p:sp>
        <p:nvSpPr>
          <p:cNvPr id="5" name="Footer Placeholder 4"/>
          <p:cNvSpPr>
            <a:spLocks noGrp="1"/>
          </p:cNvSpPr>
          <p:nvPr>
            <p:ph type="ftr" sz="quarter" idx="11"/>
          </p:nvPr>
        </p:nvSpPr>
        <p:spPr/>
        <p:txBody>
          <a:bodyPr/>
          <a:lstStyle/>
          <a:p>
            <a:r>
              <a:rPr lang="en-US"/>
              <a:t>S. Ranise - Security &amp; Trust (FBK)</a:t>
            </a:r>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r>
              <a:rPr lang="en-GB"/>
              <a:t>14/09/2017</a:t>
            </a:r>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S. Ranise - Security &amp; Trust (FBK)</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‹N›</a:t>
            </a:fld>
            <a:endParaRPr lang="en-US"/>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GB"/>
              <a:t>14/09/2017</a:t>
            </a:r>
            <a:endParaRPr lang="en-US"/>
          </a:p>
        </p:txBody>
      </p:sp>
      <p:sp>
        <p:nvSpPr>
          <p:cNvPr id="6" name="Footer Placeholder 5"/>
          <p:cNvSpPr>
            <a:spLocks noGrp="1"/>
          </p:cNvSpPr>
          <p:nvPr>
            <p:ph type="ftr" sz="quarter" idx="11"/>
          </p:nvPr>
        </p:nvSpPr>
        <p:spPr/>
        <p:txBody>
          <a:bodyPr/>
          <a:lstStyle/>
          <a:p>
            <a:r>
              <a:rPr lang="en-US"/>
              <a:t>S. Ranise - Security &amp; Trust (FBK)</a:t>
            </a:r>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GB"/>
              <a:t>14/09/2017</a:t>
            </a:r>
            <a:endParaRPr lang="en-US"/>
          </a:p>
        </p:txBody>
      </p:sp>
      <p:sp>
        <p:nvSpPr>
          <p:cNvPr id="8" name="Footer Placeholder 7"/>
          <p:cNvSpPr>
            <a:spLocks noGrp="1"/>
          </p:cNvSpPr>
          <p:nvPr>
            <p:ph type="ftr" sz="quarter" idx="11"/>
          </p:nvPr>
        </p:nvSpPr>
        <p:spPr/>
        <p:txBody>
          <a:bodyPr/>
          <a:lstStyle/>
          <a:p>
            <a:r>
              <a:rPr lang="en-US"/>
              <a:t>S. Ranise - Security &amp; Trust (FBK)</a:t>
            </a:r>
          </a:p>
        </p:txBody>
      </p:sp>
      <p:sp>
        <p:nvSpPr>
          <p:cNvPr id="9" name="Slide Number Placeholder 8"/>
          <p:cNvSpPr>
            <a:spLocks noGrp="1"/>
          </p:cNvSpPr>
          <p:nvPr>
            <p:ph type="sldNum" sz="quarter" idx="12"/>
          </p:nvPr>
        </p:nvSpPr>
        <p:spPr/>
        <p:txBody>
          <a:bodyPr/>
          <a:lstStyle/>
          <a:p>
            <a:fld id="{4FAB73BC-B049-4115-A692-8D63A059BFB8}" type="slidenum">
              <a:rPr lang="en-US" smtClean="0"/>
              <a:t>‹N›</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GB"/>
              <a:t>14/09/2017</a:t>
            </a:r>
            <a:endParaRPr lang="en-US"/>
          </a:p>
        </p:txBody>
      </p:sp>
      <p:sp>
        <p:nvSpPr>
          <p:cNvPr id="4" name="Footer Placeholder 3"/>
          <p:cNvSpPr>
            <a:spLocks noGrp="1"/>
          </p:cNvSpPr>
          <p:nvPr>
            <p:ph type="ftr" sz="quarter" idx="11"/>
          </p:nvPr>
        </p:nvSpPr>
        <p:spPr/>
        <p:txBody>
          <a:bodyPr/>
          <a:lstStyle/>
          <a:p>
            <a:r>
              <a:rPr lang="en-US"/>
              <a:t>S. Ranise - Security &amp; Trust (FBK)</a:t>
            </a:r>
          </a:p>
        </p:txBody>
      </p:sp>
      <p:sp>
        <p:nvSpPr>
          <p:cNvPr id="5" name="Slide Number Placeholder 4"/>
          <p:cNvSpPr>
            <a:spLocks noGrp="1"/>
          </p:cNvSpPr>
          <p:nvPr>
            <p:ph type="sldNum" sz="quarter" idx="12"/>
          </p:nvPr>
        </p:nvSpPr>
        <p:spPr/>
        <p:txBody>
          <a:bodyPr/>
          <a:lstStyle/>
          <a:p>
            <a:fld id="{4FAB73BC-B049-4115-A692-8D63A059BFB8}" type="slidenum">
              <a:rPr lang="en-US" smtClean="0"/>
              <a:t>‹N›</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GB"/>
              <a:t>14/09/2017</a:t>
            </a:r>
            <a:endParaRPr lang="en-US"/>
          </a:p>
        </p:txBody>
      </p:sp>
      <p:sp>
        <p:nvSpPr>
          <p:cNvPr id="3" name="Footer Placeholder 2"/>
          <p:cNvSpPr>
            <a:spLocks noGrp="1"/>
          </p:cNvSpPr>
          <p:nvPr>
            <p:ph type="ftr" sz="quarter" idx="11"/>
          </p:nvPr>
        </p:nvSpPr>
        <p:spPr/>
        <p:txBody>
          <a:bodyPr/>
          <a:lstStyle/>
          <a:p>
            <a:r>
              <a:rPr lang="en-US"/>
              <a:t>S. Ranise - Security &amp; Trust (FBK)</a:t>
            </a:r>
          </a:p>
        </p:txBody>
      </p:sp>
      <p:sp>
        <p:nvSpPr>
          <p:cNvPr id="4" name="Slide Number Placeholder 3"/>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GB"/>
              <a:t>14/09/2017</a:t>
            </a:r>
            <a:endParaRPr lang="en-US"/>
          </a:p>
        </p:txBody>
      </p:sp>
      <p:sp>
        <p:nvSpPr>
          <p:cNvPr id="6" name="Footer Placeholder 5"/>
          <p:cNvSpPr>
            <a:spLocks noGrp="1"/>
          </p:cNvSpPr>
          <p:nvPr>
            <p:ph type="ftr" sz="quarter" idx="11"/>
          </p:nvPr>
        </p:nvSpPr>
        <p:spPr/>
        <p:txBody>
          <a:bodyPr/>
          <a:lstStyle/>
          <a:p>
            <a:r>
              <a:rPr lang="en-US"/>
              <a:t>S. Ranise - Security &amp; Trust (FBK)</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GB"/>
              <a:t>14/09/2017</a:t>
            </a:r>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r>
              <a:rPr lang="en-GB"/>
              <a:t>14/09/2017</a:t>
            </a:r>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S. Ranise - Security &amp; Trust (FBK)</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‹N›</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dlitz.net/software/pycrypt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dlitz.net/software/pycrypt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Authentication" TargetMode="External"/><Relationship Id="rId2" Type="http://schemas.openxmlformats.org/officeDocument/2006/relationships/image" Target="../media/image12.gif"/><Relationship Id="rId1" Type="http://schemas.openxmlformats.org/officeDocument/2006/relationships/slideLayout" Target="../slideLayouts/slideLayout2.xml"/><Relationship Id="rId5" Type="http://schemas.openxmlformats.org/officeDocument/2006/relationships/hyperlink" Target="https://en.wikipedia.org/wiki/Data_integrity" TargetMode="External"/><Relationship Id="rId4" Type="http://schemas.openxmlformats.org/officeDocument/2006/relationships/hyperlink" Target="https://en.wikipedia.org/wiki/Non-repudia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dlitz.net/software/pycrypt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dlitz.net/software/pycrypt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hyperlink" Target="https://seopressor.com/blog/http-vs-https/"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en.wikipedia.org/wiki/Man-in-the-middle_attack" TargetMode="External"/><Relationship Id="rId3" Type="http://schemas.openxmlformats.org/officeDocument/2006/relationships/hyperlink" Target="https://en.wikipedia.org/wiki/Authentication" TargetMode="External"/><Relationship Id="rId7" Type="http://schemas.openxmlformats.org/officeDocument/2006/relationships/hyperlink" Target="https://en.wikipedia.org/wiki/Web_server" TargetMode="External"/><Relationship Id="rId2" Type="http://schemas.openxmlformats.org/officeDocument/2006/relationships/image" Target="../media/image17.tiff"/><Relationship Id="rId1" Type="http://schemas.openxmlformats.org/officeDocument/2006/relationships/slideLayout" Target="../slideLayouts/slideLayout2.xml"/><Relationship Id="rId6" Type="http://schemas.openxmlformats.org/officeDocument/2006/relationships/hyperlink" Target="https://en.wikipedia.org/wiki/Data_integrity" TargetMode="External"/><Relationship Id="rId11" Type="http://schemas.openxmlformats.org/officeDocument/2006/relationships/hyperlink" Target="https://en.wikipedia.org/wiki/Tamper-evident#Tampering" TargetMode="External"/><Relationship Id="rId5" Type="http://schemas.openxmlformats.org/officeDocument/2006/relationships/hyperlink" Target="https://en.wikipedia.org/wiki/Information_privacy" TargetMode="External"/><Relationship Id="rId10" Type="http://schemas.openxmlformats.org/officeDocument/2006/relationships/hyperlink" Target="https://en.wikipedia.org/wiki/Eavesdropping" TargetMode="External"/><Relationship Id="rId4" Type="http://schemas.openxmlformats.org/officeDocument/2006/relationships/hyperlink" Target="https://en.wikipedia.org/wiki/Website" TargetMode="External"/><Relationship Id="rId9" Type="http://schemas.openxmlformats.org/officeDocument/2006/relationships/hyperlink" Target="https://en.wikipedia.org/wiki/Encryption"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ibm.com/support/knowledgecenter/SSFKSJ_7.1.0/com.ibm.mq.doc/sy10660_.htm?view=kc#sy10660___sy10660_2" TargetMode="External"/><Relationship Id="rId2" Type="http://schemas.openxmlformats.org/officeDocument/2006/relationships/hyperlink" Target="https://www.ibm.com/support/knowledgecenter/SSFKSJ_7.1.0/com.ibm.mq.doc/sy10660_.htm?view=kc#sy10660___sy10660_1"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png"/><Relationship Id="rId7" Type="http://schemas.openxmlformats.org/officeDocument/2006/relationships/image" Target="../media/image23.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30.svg"/><Relationship Id="rId5" Type="http://schemas.openxmlformats.org/officeDocument/2006/relationships/image" Target="../media/image21.svg"/><Relationship Id="rId10" Type="http://schemas.openxmlformats.org/officeDocument/2006/relationships/image" Target="../media/image29.png"/><Relationship Id="rId4" Type="http://schemas.openxmlformats.org/officeDocument/2006/relationships/image" Target="../media/image20.png"/><Relationship Id="rId9" Type="http://schemas.openxmlformats.org/officeDocument/2006/relationships/image" Target="../media/image25.sv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en.wikipedia.org/wiki/Probability"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en.wikipedia.org/wiki/February_29" TargetMode="External"/><Relationship Id="rId5" Type="http://schemas.openxmlformats.org/officeDocument/2006/relationships/hyperlink" Target="https://en.wikipedia.org/wiki/Birthday" TargetMode="External"/><Relationship Id="rId4" Type="http://schemas.openxmlformats.org/officeDocument/2006/relationships/hyperlink" Target="https://en.wikipedia.org/wiki/Random"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Cyber security</a:t>
            </a:r>
            <a:br>
              <a:rPr lang="en-US" dirty="0"/>
            </a:br>
            <a:r>
              <a:rPr lang="en-US" dirty="0"/>
              <a:t>	crypto &amp; </a:t>
            </a:r>
            <a:r>
              <a:rPr lang="en-US" dirty="0" err="1"/>
              <a:t>tls</a:t>
            </a:r>
            <a:endParaRPr lang="en-US" dirty="0"/>
          </a:p>
        </p:txBody>
      </p:sp>
      <p:sp>
        <p:nvSpPr>
          <p:cNvPr id="3" name="Subtitle 2"/>
          <p:cNvSpPr>
            <a:spLocks noGrp="1"/>
          </p:cNvSpPr>
          <p:nvPr>
            <p:ph type="subTitle" idx="1"/>
          </p:nvPr>
        </p:nvSpPr>
        <p:spPr>
          <a:xfrm>
            <a:off x="1069848" y="4389119"/>
            <a:ext cx="7891272" cy="1061655"/>
          </a:xfrm>
        </p:spPr>
        <p:txBody>
          <a:bodyPr>
            <a:normAutofit/>
          </a:bodyPr>
          <a:lstStyle/>
          <a:p>
            <a:endParaRPr lang="en-US" dirty="0"/>
          </a:p>
          <a:p>
            <a:r>
              <a:rPr lang="en-US" dirty="0"/>
              <a:t>Silvio Ranise [</a:t>
            </a:r>
            <a:r>
              <a:rPr lang="en-US" i="1" dirty="0" err="1"/>
              <a:t>ranise@fbk.eu</a:t>
            </a:r>
            <a:r>
              <a:rPr lang="en-US" dirty="0"/>
              <a:t>]</a:t>
            </a:r>
          </a:p>
        </p:txBody>
      </p:sp>
      <p:pic>
        <p:nvPicPr>
          <p:cNvPr id="1026" name="Picture 2" descr="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60" y="5229225"/>
            <a:ext cx="232410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ge result for fbk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071" y="5450774"/>
            <a:ext cx="1073849" cy="909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195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key cryptography </a:t>
            </a:r>
          </a:p>
        </p:txBody>
      </p:sp>
      <p:sp>
        <p:nvSpPr>
          <p:cNvPr id="3" name="Content Placeholder 2"/>
          <p:cNvSpPr>
            <a:spLocks noGrp="1"/>
          </p:cNvSpPr>
          <p:nvPr>
            <p:ph idx="1"/>
          </p:nvPr>
        </p:nvSpPr>
        <p:spPr>
          <a:xfrm>
            <a:off x="295148" y="1800225"/>
            <a:ext cx="10058400" cy="4371975"/>
          </a:xfrm>
        </p:spPr>
        <p:txBody>
          <a:bodyPr>
            <a:normAutofit/>
          </a:bodyPr>
          <a:lstStyle/>
          <a:p>
            <a:endParaRPr lang="en-GB" b="1" dirty="0"/>
          </a:p>
          <a:p>
            <a:r>
              <a:rPr lang="en-GB" dirty="0"/>
              <a:t>Symmetric keys, where a single key (k) is used is used for </a:t>
            </a:r>
            <a:r>
              <a:rPr lang="en-GB" b="1" dirty="0"/>
              <a:t>E </a:t>
            </a:r>
            <a:r>
              <a:rPr lang="en-GB" dirty="0"/>
              <a:t>and </a:t>
            </a:r>
            <a:r>
              <a:rPr lang="en-GB" b="1" dirty="0"/>
              <a:t>D</a:t>
            </a:r>
            <a:br>
              <a:rPr lang="en-GB" b="1" dirty="0"/>
            </a:br>
            <a:endParaRPr lang="en-GB" b="1" dirty="0"/>
          </a:p>
          <a:p>
            <a:pPr marL="0" indent="0" algn="ctr">
              <a:buNone/>
            </a:pPr>
            <a:r>
              <a:rPr lang="en-GB" b="1" dirty="0"/>
              <a:t>D</a:t>
            </a:r>
            <a:r>
              <a:rPr lang="en-GB" dirty="0"/>
              <a:t>( k, </a:t>
            </a:r>
            <a:r>
              <a:rPr lang="en-GB" b="1" dirty="0"/>
              <a:t>E</a:t>
            </a:r>
            <a:r>
              <a:rPr lang="en-GB" dirty="0"/>
              <a:t>( k, p ) ) = p </a:t>
            </a:r>
          </a:p>
          <a:p>
            <a:endParaRPr lang="en-GB" dirty="0"/>
          </a:p>
          <a:p>
            <a:r>
              <a:rPr lang="en-GB" dirty="0"/>
              <a:t>All (intended) receivers have access to key </a:t>
            </a:r>
          </a:p>
          <a:p>
            <a:endParaRPr lang="en-GB" dirty="0"/>
          </a:p>
          <a:p>
            <a:endParaRPr lang="en-GB" dirty="0"/>
          </a:p>
          <a:p>
            <a:r>
              <a:rPr lang="en-GB" dirty="0"/>
              <a:t>Note: Management of keys determines who has access to encrypted data </a:t>
            </a:r>
          </a:p>
        </p:txBody>
      </p:sp>
      <p:sp>
        <p:nvSpPr>
          <p:cNvPr id="5" name="Footer Placeholder 4"/>
          <p:cNvSpPr>
            <a:spLocks noGrp="1"/>
          </p:cNvSpPr>
          <p:nvPr>
            <p:ph type="ftr" sz="quarter" idx="11"/>
          </p:nvPr>
        </p:nvSpPr>
        <p:spPr/>
        <p:txBody>
          <a:bodyPr/>
          <a:lstStyle/>
          <a:p>
            <a:r>
              <a:rPr lang="en-US"/>
              <a:t>S. Ranise - Security &amp; Trust (FBK)</a:t>
            </a:r>
          </a:p>
        </p:txBody>
      </p:sp>
      <p:sp>
        <p:nvSpPr>
          <p:cNvPr id="6" name="Slide Number Placeholder 5"/>
          <p:cNvSpPr>
            <a:spLocks noGrp="1"/>
          </p:cNvSpPr>
          <p:nvPr>
            <p:ph type="sldNum" sz="quarter" idx="12"/>
          </p:nvPr>
        </p:nvSpPr>
        <p:spPr/>
        <p:txBody>
          <a:bodyPr/>
          <a:lstStyle/>
          <a:p>
            <a:fld id="{4FAB73BC-B049-4115-A692-8D63A059BFB8}" type="slidenum">
              <a:rPr lang="en-US" smtClean="0"/>
              <a:t>9</a:t>
            </a:fld>
            <a:endParaRPr lang="en-US"/>
          </a:p>
        </p:txBody>
      </p:sp>
      <p:pic>
        <p:nvPicPr>
          <p:cNvPr id="1026" name="Picture 2" descr="http://static.thegeekstuff.com/wp-content/uploads/2012/06/secret-k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3022600"/>
            <a:ext cx="50101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755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AES (2001)</a:t>
            </a:r>
          </a:p>
        </p:txBody>
      </p:sp>
      <p:sp>
        <p:nvSpPr>
          <p:cNvPr id="3" name="Content Placeholder 2"/>
          <p:cNvSpPr>
            <a:spLocks noGrp="1"/>
          </p:cNvSpPr>
          <p:nvPr>
            <p:ph idx="1"/>
          </p:nvPr>
        </p:nvSpPr>
        <p:spPr>
          <a:xfrm>
            <a:off x="1069848" y="1800225"/>
            <a:ext cx="10058400" cy="4371975"/>
          </a:xfrm>
        </p:spPr>
        <p:txBody>
          <a:bodyPr>
            <a:normAutofit lnSpcReduction="10000"/>
          </a:bodyPr>
          <a:lstStyle/>
          <a:p>
            <a:r>
              <a:rPr lang="en-US" dirty="0"/>
              <a:t>AES is the cryptographic algorithm for use by U.S. government organizations to protect sensitive, unclassified information</a:t>
            </a:r>
          </a:p>
          <a:p>
            <a:pPr lvl="1"/>
            <a:r>
              <a:rPr lang="en-US" dirty="0"/>
              <a:t>Commercial and other non-federal organizations are invited-but not required-to adopt and implement DES</a:t>
            </a:r>
          </a:p>
          <a:p>
            <a:r>
              <a:rPr lang="en-US" dirty="0"/>
              <a:t>No one can be sure how long the AES-or any other cryptographic algorithm-will remain secure. However, NIST's DES was a U.S. government standard for approximately 20 years before it became practical to mount a brute force attack with specialized hardware. The AES supports significantly larger key sizes than what DES supports. Barring any attacks against AES that are faster than key exhaustion, and even with future advances in technology, AES has the potential to remain secure well beyond 20 years</a:t>
            </a:r>
          </a:p>
          <a:p>
            <a:pPr lvl="1"/>
            <a:r>
              <a:rPr lang="en-US" dirty="0"/>
              <a:t>In AES, there are approximately: 2</a:t>
            </a:r>
            <a:r>
              <a:rPr lang="en-US" baseline="30000" dirty="0"/>
              <a:t>128 </a:t>
            </a:r>
            <a:r>
              <a:rPr lang="en-US" dirty="0"/>
              <a:t>=3.4 x 10</a:t>
            </a:r>
            <a:r>
              <a:rPr lang="en-US" baseline="30000" dirty="0"/>
              <a:t>38</a:t>
            </a:r>
            <a:r>
              <a:rPr lang="en-US" dirty="0"/>
              <a:t> possible 128-bit keys; 2</a:t>
            </a:r>
            <a:r>
              <a:rPr lang="en-US" baseline="30000" dirty="0"/>
              <a:t>192 </a:t>
            </a:r>
            <a:r>
              <a:rPr lang="en-US" dirty="0"/>
              <a:t>= 6.2 x 10</a:t>
            </a:r>
            <a:r>
              <a:rPr lang="en-US" baseline="30000" dirty="0"/>
              <a:t>57</a:t>
            </a:r>
            <a:r>
              <a:rPr lang="en-US" dirty="0"/>
              <a:t> possible 192-bit keys; and 2</a:t>
            </a:r>
            <a:r>
              <a:rPr lang="en-US" baseline="30000" dirty="0"/>
              <a:t>256 </a:t>
            </a:r>
            <a:r>
              <a:rPr lang="en-US" dirty="0"/>
              <a:t>= 1.1 x 10</a:t>
            </a:r>
            <a:r>
              <a:rPr lang="en-US" baseline="30000" dirty="0"/>
              <a:t>77</a:t>
            </a:r>
            <a:r>
              <a:rPr lang="en-US" dirty="0"/>
              <a:t> possible 256-bit keys.</a:t>
            </a:r>
          </a:p>
          <a:p>
            <a:pPr lvl="1"/>
            <a:r>
              <a:rPr lang="en-US" dirty="0"/>
              <a:t>In DES, there are approximately 7.2 x 10</a:t>
            </a:r>
            <a:r>
              <a:rPr lang="en-US" baseline="30000" dirty="0"/>
              <a:t>16</a:t>
            </a:r>
            <a:r>
              <a:rPr lang="en-US" dirty="0"/>
              <a:t> possible DES keys</a:t>
            </a:r>
          </a:p>
          <a:p>
            <a:pPr lvl="1"/>
            <a:r>
              <a:rPr lang="en-US" dirty="0"/>
              <a:t>There are on the order of </a:t>
            </a:r>
            <a:r>
              <a:rPr lang="en-US" b="1" dirty="0"/>
              <a:t>10</a:t>
            </a:r>
            <a:r>
              <a:rPr lang="en-US" b="1" baseline="30000" dirty="0"/>
              <a:t>21 </a:t>
            </a:r>
            <a:r>
              <a:rPr lang="en-US" b="1" dirty="0"/>
              <a:t>times more AES 128-bit keys than DES 56-bit keys</a:t>
            </a:r>
            <a:endParaRPr lang="en-US" dirty="0"/>
          </a:p>
          <a:p>
            <a:endParaRPr lang="en-US" dirty="0"/>
          </a:p>
        </p:txBody>
      </p:sp>
      <p:sp>
        <p:nvSpPr>
          <p:cNvPr id="5" name="Footer Placeholder 4"/>
          <p:cNvSpPr>
            <a:spLocks noGrp="1"/>
          </p:cNvSpPr>
          <p:nvPr>
            <p:ph type="ftr" sz="quarter" idx="11"/>
          </p:nvPr>
        </p:nvSpPr>
        <p:spPr/>
        <p:txBody>
          <a:bodyPr/>
          <a:lstStyle/>
          <a:p>
            <a:r>
              <a:rPr lang="en-US"/>
              <a:t>S. Ranise - Security &amp; Trust (FBK)</a:t>
            </a:r>
          </a:p>
        </p:txBody>
      </p:sp>
      <p:sp>
        <p:nvSpPr>
          <p:cNvPr id="6" name="Slide Number Placeholder 5"/>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347486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6" y="134112"/>
            <a:ext cx="10058400" cy="1609344"/>
          </a:xfrm>
        </p:spPr>
        <p:txBody>
          <a:bodyPr/>
          <a:lstStyle/>
          <a:p>
            <a:r>
              <a:rPr lang="en-US" dirty="0"/>
              <a:t>Exercise on AES</a:t>
            </a:r>
          </a:p>
        </p:txBody>
      </p:sp>
      <p:sp>
        <p:nvSpPr>
          <p:cNvPr id="3" name="Content Placeholder 2"/>
          <p:cNvSpPr>
            <a:spLocks noGrp="1"/>
          </p:cNvSpPr>
          <p:nvPr>
            <p:ph idx="1"/>
          </p:nvPr>
        </p:nvSpPr>
        <p:spPr>
          <a:xfrm>
            <a:off x="371856" y="1812036"/>
            <a:ext cx="10058400" cy="4050792"/>
          </a:xfrm>
        </p:spPr>
        <p:txBody>
          <a:bodyPr>
            <a:normAutofit lnSpcReduction="10000"/>
          </a:bodyPr>
          <a:lstStyle/>
          <a:p>
            <a:r>
              <a:rPr lang="en-US" dirty="0"/>
              <a:t>Install the </a:t>
            </a:r>
            <a:r>
              <a:rPr lang="en-US" dirty="0" err="1"/>
              <a:t>PyCrypto</a:t>
            </a:r>
            <a:r>
              <a:rPr lang="en-US" dirty="0"/>
              <a:t> library                                                                                           (available at </a:t>
            </a:r>
            <a:r>
              <a:rPr lang="en-US" dirty="0">
                <a:hlinkClick r:id="rId2"/>
              </a:rPr>
              <a:t>https://www.dlitz.net/software/pycrypto/</a:t>
            </a:r>
            <a:r>
              <a:rPr lang="en-US" dirty="0"/>
              <a:t>)</a:t>
            </a:r>
          </a:p>
          <a:p>
            <a:endParaRPr lang="en-US" dirty="0"/>
          </a:p>
          <a:p>
            <a:r>
              <a:rPr lang="en-US" dirty="0"/>
              <a:t>Try and understand the following commands</a:t>
            </a:r>
          </a:p>
          <a:p>
            <a:pPr lvl="1"/>
            <a:r>
              <a:rPr lang="en-US" dirty="0"/>
              <a:t>&gt;&gt;&gt; from </a:t>
            </a:r>
            <a:r>
              <a:rPr lang="en-US" dirty="0" err="1"/>
              <a:t>Crypto.Cipher</a:t>
            </a:r>
            <a:r>
              <a:rPr lang="en-US" dirty="0"/>
              <a:t> import AES</a:t>
            </a:r>
          </a:p>
          <a:p>
            <a:pPr lvl="1"/>
            <a:r>
              <a:rPr lang="en-US" dirty="0"/>
              <a:t>Encryption</a:t>
            </a:r>
          </a:p>
          <a:p>
            <a:pPr lvl="2"/>
            <a:r>
              <a:rPr lang="en-US" dirty="0"/>
              <a:t>&gt;&gt;&gt; </a:t>
            </a:r>
            <a:r>
              <a:rPr lang="en-US" dirty="0" err="1"/>
              <a:t>encryption_suite</a:t>
            </a:r>
            <a:r>
              <a:rPr lang="en-US" dirty="0"/>
              <a:t> = </a:t>
            </a:r>
            <a:r>
              <a:rPr lang="en-US" dirty="0" err="1"/>
              <a:t>AES.new</a:t>
            </a:r>
            <a:r>
              <a:rPr lang="en-US" dirty="0"/>
              <a:t>('This is a key123', AES.MODE_CBC, 'This is an IV456')</a:t>
            </a:r>
          </a:p>
          <a:p>
            <a:pPr lvl="2"/>
            <a:r>
              <a:rPr lang="en-US" dirty="0"/>
              <a:t>&gt;&gt;&gt; </a:t>
            </a:r>
            <a:r>
              <a:rPr lang="en-US" dirty="0" err="1"/>
              <a:t>cipher_text</a:t>
            </a:r>
            <a:r>
              <a:rPr lang="en-US" dirty="0"/>
              <a:t> = </a:t>
            </a:r>
            <a:r>
              <a:rPr lang="en-US" dirty="0" err="1"/>
              <a:t>encryption_suite.encrypt</a:t>
            </a:r>
            <a:r>
              <a:rPr lang="en-US" dirty="0"/>
              <a:t>("A really secret message. Not for prying eyes.")</a:t>
            </a:r>
          </a:p>
          <a:p>
            <a:pPr lvl="2"/>
            <a:r>
              <a:rPr lang="en-US" dirty="0"/>
              <a:t>&gt;&gt;&gt; print(</a:t>
            </a:r>
            <a:r>
              <a:rPr lang="en-US" dirty="0" err="1"/>
              <a:t>cipher_text</a:t>
            </a:r>
            <a:r>
              <a:rPr lang="en-US" dirty="0"/>
              <a:t>)</a:t>
            </a:r>
          </a:p>
          <a:p>
            <a:pPr lvl="1"/>
            <a:r>
              <a:rPr lang="en-US" dirty="0"/>
              <a:t>Decryption</a:t>
            </a:r>
          </a:p>
          <a:p>
            <a:pPr lvl="2"/>
            <a:r>
              <a:rPr lang="en-US" dirty="0"/>
              <a:t>&gt;&gt;&gt; </a:t>
            </a:r>
            <a:r>
              <a:rPr lang="en-US" dirty="0" err="1"/>
              <a:t>decryption_suite</a:t>
            </a:r>
            <a:r>
              <a:rPr lang="en-US" dirty="0"/>
              <a:t> = </a:t>
            </a:r>
            <a:r>
              <a:rPr lang="en-US" dirty="0" err="1"/>
              <a:t>AES.new</a:t>
            </a:r>
            <a:r>
              <a:rPr lang="en-US" dirty="0"/>
              <a:t>('This is a key123', AES.MODE_CBC, 'This is an IV456')</a:t>
            </a:r>
          </a:p>
          <a:p>
            <a:pPr lvl="2"/>
            <a:r>
              <a:rPr lang="en-US" dirty="0"/>
              <a:t>&gt;&gt;&gt; </a:t>
            </a:r>
            <a:r>
              <a:rPr lang="en-US" dirty="0" err="1"/>
              <a:t>plain_text</a:t>
            </a:r>
            <a:r>
              <a:rPr lang="en-US" dirty="0"/>
              <a:t> = </a:t>
            </a:r>
            <a:r>
              <a:rPr lang="en-US" dirty="0" err="1"/>
              <a:t>decryption_suite.decrypt</a:t>
            </a:r>
            <a:r>
              <a:rPr lang="en-US" dirty="0"/>
              <a:t>(</a:t>
            </a:r>
            <a:r>
              <a:rPr lang="en-US" dirty="0" err="1"/>
              <a:t>cipher_text</a:t>
            </a:r>
            <a:r>
              <a:rPr lang="en-US" dirty="0"/>
              <a:t>)</a:t>
            </a:r>
          </a:p>
          <a:p>
            <a:pPr lvl="2"/>
            <a:r>
              <a:rPr lang="en-US" dirty="0"/>
              <a:t>&gt;&gt;&gt; print(</a:t>
            </a:r>
            <a:r>
              <a:rPr lang="en-US" dirty="0" err="1"/>
              <a:t>plain_text</a:t>
            </a:r>
            <a:r>
              <a:rPr lang="en-US" dirty="0"/>
              <a:t>)</a:t>
            </a:r>
          </a:p>
          <a:p>
            <a:endParaRPr lang="en-US" dirty="0"/>
          </a:p>
        </p:txBody>
      </p:sp>
    </p:spTree>
    <p:extLst>
      <p:ext uri="{BB962C8B-B14F-4D97-AF65-F5344CB8AC3E}">
        <p14:creationId xmlns:p14="http://schemas.microsoft.com/office/powerpoint/2010/main" val="1048050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6" y="134112"/>
            <a:ext cx="10058400" cy="1609344"/>
          </a:xfrm>
        </p:spPr>
        <p:txBody>
          <a:bodyPr/>
          <a:lstStyle/>
          <a:p>
            <a:r>
              <a:rPr lang="en-US" dirty="0"/>
              <a:t>Exercise on AES</a:t>
            </a:r>
          </a:p>
        </p:txBody>
      </p:sp>
      <p:sp>
        <p:nvSpPr>
          <p:cNvPr id="3" name="Content Placeholder 2"/>
          <p:cNvSpPr>
            <a:spLocks noGrp="1"/>
          </p:cNvSpPr>
          <p:nvPr>
            <p:ph idx="1"/>
          </p:nvPr>
        </p:nvSpPr>
        <p:spPr>
          <a:xfrm>
            <a:off x="371856" y="1812036"/>
            <a:ext cx="10058400" cy="4050792"/>
          </a:xfrm>
        </p:spPr>
        <p:txBody>
          <a:bodyPr>
            <a:normAutofit lnSpcReduction="10000"/>
          </a:bodyPr>
          <a:lstStyle/>
          <a:p>
            <a:r>
              <a:rPr lang="en-US" dirty="0"/>
              <a:t>Install the </a:t>
            </a:r>
            <a:r>
              <a:rPr lang="en-US" dirty="0" err="1"/>
              <a:t>PyCrypto</a:t>
            </a:r>
            <a:r>
              <a:rPr lang="en-US" dirty="0"/>
              <a:t> library                                                                                           (available at </a:t>
            </a:r>
            <a:r>
              <a:rPr lang="en-US" dirty="0">
                <a:hlinkClick r:id="rId2"/>
              </a:rPr>
              <a:t>https://www.dlitz.net/software/pycrypto/</a:t>
            </a:r>
            <a:r>
              <a:rPr lang="en-US" dirty="0"/>
              <a:t>)</a:t>
            </a:r>
          </a:p>
          <a:p>
            <a:endParaRPr lang="en-US" dirty="0"/>
          </a:p>
          <a:p>
            <a:r>
              <a:rPr lang="en-US" dirty="0"/>
              <a:t>Try and understand the following commands</a:t>
            </a:r>
          </a:p>
          <a:p>
            <a:pPr lvl="1"/>
            <a:r>
              <a:rPr lang="en-US" dirty="0"/>
              <a:t>&gt;&gt;&gt; from </a:t>
            </a:r>
            <a:r>
              <a:rPr lang="en-US" dirty="0" err="1"/>
              <a:t>Crypto.Cipher</a:t>
            </a:r>
            <a:r>
              <a:rPr lang="en-US" dirty="0"/>
              <a:t> import AES</a:t>
            </a:r>
          </a:p>
          <a:p>
            <a:pPr lvl="1"/>
            <a:r>
              <a:rPr lang="en-US" dirty="0"/>
              <a:t>Encryption</a:t>
            </a:r>
          </a:p>
          <a:p>
            <a:pPr lvl="2"/>
            <a:r>
              <a:rPr lang="en-US" dirty="0"/>
              <a:t>&gt;&gt;&gt; </a:t>
            </a:r>
            <a:r>
              <a:rPr lang="en-US" dirty="0" err="1"/>
              <a:t>encryption_suite</a:t>
            </a:r>
            <a:r>
              <a:rPr lang="en-US" dirty="0"/>
              <a:t> = </a:t>
            </a:r>
            <a:r>
              <a:rPr lang="en-US" dirty="0" err="1"/>
              <a:t>AES.new</a:t>
            </a:r>
            <a:r>
              <a:rPr lang="en-US" dirty="0"/>
              <a:t>('This is a key123', AES.MODE_CBC, 'This is an IV456')</a:t>
            </a:r>
          </a:p>
          <a:p>
            <a:pPr lvl="2"/>
            <a:r>
              <a:rPr lang="en-US" dirty="0"/>
              <a:t>&gt;&gt;&gt; </a:t>
            </a:r>
            <a:r>
              <a:rPr lang="en-US" dirty="0" err="1"/>
              <a:t>cipher_text</a:t>
            </a:r>
            <a:r>
              <a:rPr lang="en-US" dirty="0"/>
              <a:t> = </a:t>
            </a:r>
            <a:r>
              <a:rPr lang="en-US" dirty="0" err="1"/>
              <a:t>encryption_suite.encrypt</a:t>
            </a:r>
            <a:r>
              <a:rPr lang="en-US" dirty="0"/>
              <a:t>("A really secret message. Not for prying eyes.")</a:t>
            </a:r>
          </a:p>
          <a:p>
            <a:pPr lvl="2"/>
            <a:r>
              <a:rPr lang="en-US" dirty="0"/>
              <a:t>&gt;&gt;&gt; print(</a:t>
            </a:r>
            <a:r>
              <a:rPr lang="en-US" dirty="0" err="1"/>
              <a:t>cipher_text</a:t>
            </a:r>
            <a:r>
              <a:rPr lang="en-US" dirty="0"/>
              <a:t>)</a:t>
            </a:r>
          </a:p>
          <a:p>
            <a:pPr lvl="1"/>
            <a:r>
              <a:rPr lang="en-US" dirty="0"/>
              <a:t>Decryption</a:t>
            </a:r>
          </a:p>
          <a:p>
            <a:pPr lvl="2"/>
            <a:r>
              <a:rPr lang="en-US" dirty="0"/>
              <a:t>&gt;&gt;&gt; </a:t>
            </a:r>
            <a:r>
              <a:rPr lang="en-US" dirty="0" err="1"/>
              <a:t>decryption_suite</a:t>
            </a:r>
            <a:r>
              <a:rPr lang="en-US" dirty="0"/>
              <a:t> = </a:t>
            </a:r>
            <a:r>
              <a:rPr lang="en-US" dirty="0" err="1"/>
              <a:t>AES.new</a:t>
            </a:r>
            <a:r>
              <a:rPr lang="en-US" dirty="0"/>
              <a:t>('This is a key123', AES.MODE_CBC, 'This is an IV456')</a:t>
            </a:r>
          </a:p>
          <a:p>
            <a:pPr lvl="2"/>
            <a:r>
              <a:rPr lang="en-US" dirty="0"/>
              <a:t>&gt;&gt;&gt; </a:t>
            </a:r>
            <a:r>
              <a:rPr lang="en-US" dirty="0" err="1"/>
              <a:t>plain_text</a:t>
            </a:r>
            <a:r>
              <a:rPr lang="en-US" dirty="0"/>
              <a:t> = </a:t>
            </a:r>
            <a:r>
              <a:rPr lang="en-US" dirty="0" err="1"/>
              <a:t>decryption_suite.decrypt</a:t>
            </a:r>
            <a:r>
              <a:rPr lang="en-US" dirty="0"/>
              <a:t>(</a:t>
            </a:r>
            <a:r>
              <a:rPr lang="en-US" dirty="0" err="1"/>
              <a:t>cipher_text</a:t>
            </a:r>
            <a:r>
              <a:rPr lang="en-US" dirty="0"/>
              <a:t>)</a:t>
            </a:r>
          </a:p>
          <a:p>
            <a:pPr lvl="2"/>
            <a:r>
              <a:rPr lang="en-US" dirty="0"/>
              <a:t>&gt;&gt;&gt; print(</a:t>
            </a:r>
            <a:r>
              <a:rPr lang="en-US" dirty="0" err="1"/>
              <a:t>plain_text</a:t>
            </a:r>
            <a:r>
              <a:rPr lang="en-US" dirty="0"/>
              <a:t>)</a:t>
            </a:r>
          </a:p>
          <a:p>
            <a:endParaRPr lang="en-US" dirty="0"/>
          </a:p>
        </p:txBody>
      </p:sp>
      <p:sp>
        <p:nvSpPr>
          <p:cNvPr id="4" name="Rounded Rectangle 3"/>
          <p:cNvSpPr/>
          <p:nvPr/>
        </p:nvSpPr>
        <p:spPr>
          <a:xfrm>
            <a:off x="7187184" y="97536"/>
            <a:ext cx="4864608" cy="2682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Probably you need padding the input string in order to have a length which is a multiple of 16 (the block size).  This can be done by, e.g.,  the following code</a:t>
            </a:r>
          </a:p>
          <a:p>
            <a:r>
              <a:rPr lang="en-US" dirty="0"/>
              <a:t>&gt;&gt;&gt; l = 1</a:t>
            </a:r>
          </a:p>
          <a:p>
            <a:r>
              <a:rPr lang="en-US" dirty="0"/>
              <a:t>&gt;&gt;&gt; max = </a:t>
            </a:r>
            <a:r>
              <a:rPr lang="en-US" dirty="0" err="1"/>
              <a:t>len</a:t>
            </a:r>
            <a:r>
              <a:rPr lang="en-US" dirty="0"/>
              <a:t>(string)</a:t>
            </a:r>
          </a:p>
          <a:p>
            <a:r>
              <a:rPr lang="en-US" dirty="0"/>
              <a:t>&gt;&gt;&gt; while 16*l &lt; max: l += 1</a:t>
            </a:r>
          </a:p>
          <a:p>
            <a:r>
              <a:rPr lang="en-US" dirty="0"/>
              <a:t>&gt;&gt;&gt; </a:t>
            </a:r>
            <a:r>
              <a:rPr lang="en-US" dirty="0" err="1"/>
              <a:t>string.ljust</a:t>
            </a:r>
            <a:r>
              <a:rPr lang="en-US" dirty="0"/>
              <a:t>(16*l)</a:t>
            </a:r>
          </a:p>
        </p:txBody>
      </p:sp>
      <p:sp>
        <p:nvSpPr>
          <p:cNvPr id="5" name="Rounded Rectangle 4"/>
          <p:cNvSpPr/>
          <p:nvPr/>
        </p:nvSpPr>
        <p:spPr>
          <a:xfrm>
            <a:off x="7498080" y="5160264"/>
            <a:ext cx="4553712" cy="1542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 need to generate a random key (it is not a good idea to use a fixed one!).  This can be done by, e.g.,</a:t>
            </a:r>
          </a:p>
          <a:p>
            <a:r>
              <a:rPr lang="en-US" dirty="0"/>
              <a:t>&gt;&gt;&gt; import </a:t>
            </a:r>
            <a:r>
              <a:rPr lang="en-US" dirty="0" err="1"/>
              <a:t>os</a:t>
            </a:r>
            <a:endParaRPr lang="en-US" dirty="0"/>
          </a:p>
          <a:p>
            <a:r>
              <a:rPr lang="en-US" dirty="0"/>
              <a:t>&gt;&gt;&gt; </a:t>
            </a:r>
            <a:r>
              <a:rPr lang="en-US" dirty="0" err="1"/>
              <a:t>os.urandom</a:t>
            </a:r>
            <a:r>
              <a:rPr lang="en-US" dirty="0"/>
              <a:t>(16)</a:t>
            </a:r>
          </a:p>
        </p:txBody>
      </p:sp>
    </p:spTree>
    <p:extLst>
      <p:ext uri="{BB962C8B-B14F-4D97-AF65-F5344CB8AC3E}">
        <p14:creationId xmlns:p14="http://schemas.microsoft.com/office/powerpoint/2010/main" val="932049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ASymmetric</a:t>
            </a:r>
            <a:r>
              <a:rPr lang="en-US" dirty="0"/>
              <a:t> Cryptography</a:t>
            </a:r>
          </a:p>
        </p:txBody>
      </p:sp>
      <p:sp>
        <p:nvSpPr>
          <p:cNvPr id="3" name="Text Placeholder 2"/>
          <p:cNvSpPr>
            <a:spLocks noGrp="1"/>
          </p:cNvSpPr>
          <p:nvPr>
            <p:ph type="body" idx="1"/>
          </p:nvPr>
        </p:nvSpPr>
        <p:spPr/>
        <p:txBody>
          <a:bodyPr/>
          <a:lstStyle/>
          <a:p>
            <a:r>
              <a:rPr lang="en-US" dirty="0"/>
              <a:t>Public Key Cryptography (PKC)</a:t>
            </a:r>
          </a:p>
        </p:txBody>
      </p:sp>
      <p:sp>
        <p:nvSpPr>
          <p:cNvPr id="4" name="Date Placeholder 3"/>
          <p:cNvSpPr>
            <a:spLocks noGrp="1"/>
          </p:cNvSpPr>
          <p:nvPr>
            <p:ph type="dt" sz="half" idx="10"/>
          </p:nvPr>
        </p:nvSpPr>
        <p:spPr/>
        <p:txBody>
          <a:bodyPr/>
          <a:lstStyle/>
          <a:p>
            <a:r>
              <a:rPr lang="en-GB"/>
              <a:t>14/09/2017</a:t>
            </a:r>
            <a:endParaRPr lang="en-US"/>
          </a:p>
        </p:txBody>
      </p:sp>
    </p:spTree>
    <p:extLst>
      <p:ext uri="{BB962C8B-B14F-4D97-AF65-F5344CB8AC3E}">
        <p14:creationId xmlns:p14="http://schemas.microsoft.com/office/powerpoint/2010/main" val="422474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main problem of symmetric cryptography?</a:t>
            </a:r>
          </a:p>
          <a:p>
            <a:endParaRPr lang="en-US" dirty="0"/>
          </a:p>
          <a:p>
            <a:endParaRPr lang="en-US" dirty="0"/>
          </a:p>
          <a:p>
            <a:endParaRPr lang="en-US" dirty="0"/>
          </a:p>
          <a:p>
            <a:endParaRPr lang="en-US" dirty="0"/>
          </a:p>
          <a:p>
            <a:r>
              <a:rPr lang="en-US"/>
              <a:t>What is the main advantage of symmetric cryptography?</a:t>
            </a:r>
            <a:endParaRPr lang="en-US" dirty="0"/>
          </a:p>
          <a:p>
            <a:endParaRPr lang="en-US" dirty="0"/>
          </a:p>
        </p:txBody>
      </p:sp>
      <p:sp>
        <p:nvSpPr>
          <p:cNvPr id="4" name="Date Placeholder 3"/>
          <p:cNvSpPr>
            <a:spLocks noGrp="1"/>
          </p:cNvSpPr>
          <p:nvPr>
            <p:ph type="dt" sz="half" idx="10"/>
          </p:nvPr>
        </p:nvSpPr>
        <p:spPr/>
        <p:txBody>
          <a:bodyPr/>
          <a:lstStyle/>
          <a:p>
            <a:r>
              <a:rPr lang="en-GB"/>
              <a:t>14/09/2017</a:t>
            </a:r>
            <a:endParaRPr lang="en-US"/>
          </a:p>
        </p:txBody>
      </p:sp>
    </p:spTree>
    <p:extLst>
      <p:ext uri="{BB962C8B-B14F-4D97-AF65-F5344CB8AC3E}">
        <p14:creationId xmlns:p14="http://schemas.microsoft.com/office/powerpoint/2010/main" val="947850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main problem of symmetric cryptography?</a:t>
            </a:r>
          </a:p>
          <a:p>
            <a:r>
              <a:rPr lang="en-US" b="1" dirty="0"/>
              <a:t>Key distribution!</a:t>
            </a:r>
            <a:endParaRPr lang="en-US" dirty="0"/>
          </a:p>
          <a:p>
            <a:endParaRPr lang="en-US" dirty="0"/>
          </a:p>
          <a:p>
            <a:endParaRPr lang="en-US" dirty="0"/>
          </a:p>
          <a:p>
            <a:endParaRPr lang="en-US" dirty="0"/>
          </a:p>
          <a:p>
            <a:r>
              <a:rPr lang="en-US" dirty="0"/>
              <a:t>What is the main advantage of symmetric cryptography?</a:t>
            </a:r>
          </a:p>
          <a:p>
            <a:endParaRPr lang="en-US" dirty="0"/>
          </a:p>
        </p:txBody>
      </p:sp>
      <p:sp>
        <p:nvSpPr>
          <p:cNvPr id="4" name="Date Placeholder 3"/>
          <p:cNvSpPr>
            <a:spLocks noGrp="1"/>
          </p:cNvSpPr>
          <p:nvPr>
            <p:ph type="dt" sz="half" idx="10"/>
          </p:nvPr>
        </p:nvSpPr>
        <p:spPr/>
        <p:txBody>
          <a:bodyPr/>
          <a:lstStyle/>
          <a:p>
            <a:r>
              <a:rPr lang="en-GB"/>
              <a:t>14/09/2017</a:t>
            </a:r>
            <a:endParaRPr lang="en-US"/>
          </a:p>
        </p:txBody>
      </p:sp>
    </p:spTree>
    <p:extLst>
      <p:ext uri="{BB962C8B-B14F-4D97-AF65-F5344CB8AC3E}">
        <p14:creationId xmlns:p14="http://schemas.microsoft.com/office/powerpoint/2010/main" val="630289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main problem of symmetric cryptography?</a:t>
            </a:r>
          </a:p>
          <a:p>
            <a:r>
              <a:rPr lang="en-US" b="1" dirty="0"/>
              <a:t>Key distribution!</a:t>
            </a:r>
            <a:endParaRPr lang="en-US" dirty="0"/>
          </a:p>
          <a:p>
            <a:endParaRPr lang="en-US" dirty="0"/>
          </a:p>
          <a:p>
            <a:endParaRPr lang="en-US" dirty="0"/>
          </a:p>
          <a:p>
            <a:endParaRPr lang="en-US" dirty="0"/>
          </a:p>
          <a:p>
            <a:r>
              <a:rPr lang="en-US" dirty="0"/>
              <a:t>What is the main advantage of symmetric cryptography?</a:t>
            </a:r>
          </a:p>
          <a:p>
            <a:r>
              <a:rPr lang="en-US" b="1" dirty="0"/>
              <a:t>Very fast!</a:t>
            </a:r>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GB"/>
              <a:t>14/09/2017</a:t>
            </a:r>
            <a:endParaRPr lang="en-US"/>
          </a:p>
        </p:txBody>
      </p:sp>
    </p:spTree>
    <p:extLst>
      <p:ext uri="{BB962C8B-B14F-4D97-AF65-F5344CB8AC3E}">
        <p14:creationId xmlns:p14="http://schemas.microsoft.com/office/powerpoint/2010/main" val="84756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824" y="143256"/>
            <a:ext cx="10058400" cy="1609344"/>
          </a:xfrm>
        </p:spPr>
        <p:txBody>
          <a:bodyPr/>
          <a:lstStyle/>
          <a:p>
            <a:r>
              <a:rPr lang="en-US" dirty="0"/>
              <a:t>Asymmetric </a:t>
            </a:r>
            <a:r>
              <a:rPr lang="en-US"/>
              <a:t>Key cryptography</a:t>
            </a:r>
            <a:endParaRPr lang="en-US" dirty="0"/>
          </a:p>
        </p:txBody>
      </p:sp>
      <p:sp>
        <p:nvSpPr>
          <p:cNvPr id="3" name="Content Placeholder 2"/>
          <p:cNvSpPr>
            <a:spLocks noGrp="1"/>
          </p:cNvSpPr>
          <p:nvPr>
            <p:ph idx="1"/>
          </p:nvPr>
        </p:nvSpPr>
        <p:spPr>
          <a:xfrm>
            <a:off x="1069848" y="1800225"/>
            <a:ext cx="10058400" cy="4371975"/>
          </a:xfrm>
        </p:spPr>
        <p:txBody>
          <a:bodyPr>
            <a:normAutofit/>
          </a:bodyPr>
          <a:lstStyle/>
          <a:p>
            <a:r>
              <a:rPr lang="en-US" dirty="0"/>
              <a:t>Use two keys: one to encode and the other to decode </a:t>
            </a:r>
            <a:r>
              <a:rPr lang="en-US" dirty="0" err="1"/>
              <a:t>s.t.</a:t>
            </a:r>
            <a:r>
              <a:rPr lang="en-US" dirty="0"/>
              <a:t> they are</a:t>
            </a:r>
            <a:r>
              <a:rPr lang="is-IS" dirty="0"/>
              <a:t>…</a:t>
            </a:r>
          </a:p>
          <a:p>
            <a:endParaRPr lang="is-IS" dirty="0"/>
          </a:p>
          <a:p>
            <a:endParaRPr lang="is-IS" dirty="0"/>
          </a:p>
          <a:p>
            <a:endParaRPr lang="is-IS" dirty="0"/>
          </a:p>
          <a:p>
            <a:endParaRPr lang="is-IS" dirty="0"/>
          </a:p>
          <a:p>
            <a:r>
              <a:rPr lang="is-IS" dirty="0"/>
              <a:t>… </a:t>
            </a:r>
            <a:r>
              <a:rPr lang="en-US" i="1" dirty="0"/>
              <a:t>mathematically related </a:t>
            </a:r>
            <a:r>
              <a:rPr lang="en-US" b="1" dirty="0"/>
              <a:t>although knowledge of one key does not allow someone to easily determine the other key</a:t>
            </a:r>
            <a:endParaRPr lang="en-US" dirty="0"/>
          </a:p>
          <a:p>
            <a:endParaRPr lang="en-US" dirty="0"/>
          </a:p>
          <a:p>
            <a:r>
              <a:rPr lang="en-US" dirty="0"/>
              <a:t>It </a:t>
            </a:r>
            <a:r>
              <a:rPr lang="en-US" b="1" dirty="0"/>
              <a:t>does not matter which key is applied first</a:t>
            </a:r>
            <a:r>
              <a:rPr lang="en-US" dirty="0"/>
              <a:t>, but that both keys are required for the process to work</a:t>
            </a:r>
            <a:endParaRPr lang="is-IS" dirty="0"/>
          </a:p>
          <a:p>
            <a:endParaRPr lang="en-US" dirty="0"/>
          </a:p>
        </p:txBody>
      </p:sp>
      <p:sp>
        <p:nvSpPr>
          <p:cNvPr id="5" name="Footer Placeholder 4"/>
          <p:cNvSpPr>
            <a:spLocks noGrp="1"/>
          </p:cNvSpPr>
          <p:nvPr>
            <p:ph type="ftr" sz="quarter" idx="11"/>
          </p:nvPr>
        </p:nvSpPr>
        <p:spPr/>
        <p:txBody>
          <a:bodyPr/>
          <a:lstStyle/>
          <a:p>
            <a:r>
              <a:rPr lang="en-US"/>
              <a:t>S. Ranise - Security &amp; Trust (FBK)</a:t>
            </a:r>
          </a:p>
        </p:txBody>
      </p:sp>
      <p:sp>
        <p:nvSpPr>
          <p:cNvPr id="6" name="Slide Number Placeholder 5"/>
          <p:cNvSpPr>
            <a:spLocks noGrp="1"/>
          </p:cNvSpPr>
          <p:nvPr>
            <p:ph type="sldNum" sz="quarter" idx="12"/>
          </p:nvPr>
        </p:nvSpPr>
        <p:spPr/>
        <p:txBody>
          <a:bodyPr/>
          <a:lstStyle/>
          <a:p>
            <a:fld id="{4FAB73BC-B049-4115-A692-8D63A059BFB8}" type="slidenum">
              <a:rPr lang="en-US" smtClean="0"/>
              <a:t>17</a:t>
            </a:fld>
            <a:endParaRPr lang="en-US"/>
          </a:p>
        </p:txBody>
      </p:sp>
      <p:pic>
        <p:nvPicPr>
          <p:cNvPr id="5122" name="Picture 2" descr="http://static.thegeekstuff.com/wp-content/uploads/2012/07/public-key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700" y="2349500"/>
            <a:ext cx="5019675"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8973312" y="341376"/>
            <a:ext cx="3133344" cy="1072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Also called</a:t>
            </a:r>
          </a:p>
          <a:p>
            <a:pPr algn="ctr"/>
            <a:r>
              <a:rPr lang="en-US" dirty="0"/>
              <a:t>Public Key Cryptography </a:t>
            </a:r>
          </a:p>
          <a:p>
            <a:pPr algn="ctr"/>
            <a:r>
              <a:rPr lang="en-US" dirty="0"/>
              <a:t>(PKC)</a:t>
            </a:r>
          </a:p>
        </p:txBody>
      </p:sp>
    </p:spTree>
    <p:extLst>
      <p:ext uri="{BB962C8B-B14F-4D97-AF65-F5344CB8AC3E}">
        <p14:creationId xmlns:p14="http://schemas.microsoft.com/office/powerpoint/2010/main" val="816438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43" y="262561"/>
            <a:ext cx="10058400" cy="1609344"/>
          </a:xfrm>
        </p:spPr>
        <p:txBody>
          <a:bodyPr/>
          <a:lstStyle/>
          <a:p>
            <a:r>
              <a:rPr lang="en-US" dirty="0"/>
              <a:t>PKC: Encrypt </a:t>
            </a:r>
            <a:r>
              <a:rPr lang="en-US"/>
              <a:t>&amp; decrypt</a:t>
            </a:r>
            <a:endParaRPr lang="en-US" dirty="0"/>
          </a:p>
        </p:txBody>
      </p:sp>
      <p:pic>
        <p:nvPicPr>
          <p:cNvPr id="5124" name="Picture 4" descr="mage result for cryptographer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940" y="1871904"/>
            <a:ext cx="8015475" cy="41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24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838199" y="685799"/>
            <a:ext cx="7298635" cy="5482771"/>
          </a:xfrm>
        </p:spPr>
        <p:txBody>
          <a:bodyPr>
            <a:normAutofit/>
          </a:bodyPr>
          <a:lstStyle/>
          <a:p>
            <a:endParaRPr lang="en-US" dirty="0"/>
          </a:p>
          <a:p>
            <a:endParaRPr lang="en-US" dirty="0"/>
          </a:p>
          <a:p>
            <a:r>
              <a:rPr lang="en-US" sz="2400" dirty="0"/>
              <a:t>A quick introduction to Cryptography</a:t>
            </a:r>
          </a:p>
          <a:p>
            <a:endParaRPr lang="en-US" sz="2400" dirty="0"/>
          </a:p>
          <a:p>
            <a:r>
              <a:rPr lang="en-US" sz="2400" dirty="0"/>
              <a:t>Symmetric Cryptography</a:t>
            </a:r>
          </a:p>
          <a:p>
            <a:endParaRPr lang="en-US" sz="2400" dirty="0"/>
          </a:p>
          <a:p>
            <a:r>
              <a:rPr lang="en-US" sz="2400" dirty="0"/>
              <a:t>Asymmetric (Public Key) </a:t>
            </a:r>
            <a:r>
              <a:rPr lang="en-US" sz="2200" dirty="0"/>
              <a:t>Cryptography</a:t>
            </a:r>
          </a:p>
          <a:p>
            <a:endParaRPr lang="en-US" sz="2200" dirty="0"/>
          </a:p>
          <a:p>
            <a:r>
              <a:rPr lang="en-US" sz="2200" dirty="0"/>
              <a:t>Transport Layer Security</a:t>
            </a:r>
          </a:p>
          <a:p>
            <a:pPr lvl="1"/>
            <a:r>
              <a:rPr lang="en-US" dirty="0"/>
              <a:t>SSL &amp; TLS</a:t>
            </a:r>
            <a:endParaRPr lang="en-US" sz="2200" dirty="0"/>
          </a:p>
        </p:txBody>
      </p:sp>
      <p:sp>
        <p:nvSpPr>
          <p:cNvPr id="4" name="Text Placeholder 3"/>
          <p:cNvSpPr>
            <a:spLocks noGrp="1"/>
          </p:cNvSpPr>
          <p:nvPr>
            <p:ph type="body" sz="half" idx="2"/>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1</a:t>
            </a:fld>
            <a:endParaRPr lang="en-US"/>
          </a:p>
        </p:txBody>
      </p:sp>
      <p:pic>
        <p:nvPicPr>
          <p:cNvPr id="7170" name="Picture 2" descr="mage result for ind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3915" y="2423160"/>
            <a:ext cx="3056034" cy="332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225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95" y="262561"/>
            <a:ext cx="10058400" cy="1609344"/>
          </a:xfrm>
        </p:spPr>
        <p:txBody>
          <a:bodyPr/>
          <a:lstStyle/>
          <a:p>
            <a:r>
              <a:rPr lang="en-US" dirty="0"/>
              <a:t>PKC: sign &amp; verify</a:t>
            </a:r>
          </a:p>
        </p:txBody>
      </p:sp>
      <p:pic>
        <p:nvPicPr>
          <p:cNvPr id="5126" name="Picture 6" desc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143" y="1871905"/>
            <a:ext cx="7427804" cy="4176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826947" y="3462582"/>
            <a:ext cx="4279900" cy="2585323"/>
          </a:xfrm>
          <a:prstGeom prst="rect">
            <a:avLst/>
          </a:prstGeom>
          <a:solidFill>
            <a:schemeClr val="bg1">
              <a:lumMod val="85000"/>
            </a:schemeClr>
          </a:solidFill>
        </p:spPr>
        <p:txBody>
          <a:bodyPr wrap="square" rtlCol="0">
            <a:spAutoFit/>
          </a:bodyPr>
          <a:lstStyle/>
          <a:p>
            <a:r>
              <a:rPr lang="en-US" dirty="0"/>
              <a:t>A </a:t>
            </a:r>
            <a:r>
              <a:rPr lang="en-US" b="1" dirty="0"/>
              <a:t>digital signature</a:t>
            </a:r>
            <a:r>
              <a:rPr lang="en-US" dirty="0"/>
              <a:t> gives a recipient reason to believe that </a:t>
            </a:r>
          </a:p>
          <a:p>
            <a:pPr marL="285750" indent="-285750">
              <a:buFont typeface="Arial" charset="0"/>
              <a:buChar char="•"/>
            </a:pPr>
            <a:r>
              <a:rPr lang="en-US" dirty="0"/>
              <a:t>a message was created by a known sender (</a:t>
            </a:r>
            <a:r>
              <a:rPr lang="en-US" dirty="0">
                <a:hlinkClick r:id="rId3" tooltip="Authentication"/>
              </a:rPr>
              <a:t>authentication</a:t>
            </a:r>
            <a:r>
              <a:rPr lang="en-US" dirty="0"/>
              <a:t>), </a:t>
            </a:r>
          </a:p>
          <a:p>
            <a:pPr marL="285750" indent="-285750">
              <a:buFont typeface="Arial" charset="0"/>
              <a:buChar char="•"/>
            </a:pPr>
            <a:r>
              <a:rPr lang="en-US" dirty="0"/>
              <a:t>the sender cannot deny having sent the message (</a:t>
            </a:r>
            <a:r>
              <a:rPr lang="en-US" dirty="0">
                <a:hlinkClick r:id="rId4" tooltip="Non-repudiation"/>
              </a:rPr>
              <a:t>non-repudiation</a:t>
            </a:r>
            <a:r>
              <a:rPr lang="en-US" dirty="0"/>
              <a:t>), and </a:t>
            </a:r>
          </a:p>
          <a:p>
            <a:pPr marL="285750" indent="-285750">
              <a:buFont typeface="Arial" charset="0"/>
              <a:buChar char="•"/>
            </a:pPr>
            <a:r>
              <a:rPr lang="en-US" dirty="0"/>
              <a:t>the message was not altered in transit (</a:t>
            </a:r>
            <a:r>
              <a:rPr lang="en-US" dirty="0">
                <a:hlinkClick r:id="rId5" tooltip="Data integrity"/>
              </a:rPr>
              <a:t>integrity</a:t>
            </a:r>
            <a:r>
              <a:rPr lang="en-US" dirty="0"/>
              <a:t>)</a:t>
            </a:r>
          </a:p>
          <a:p>
            <a:endParaRPr lang="en-US" dirty="0"/>
          </a:p>
        </p:txBody>
      </p:sp>
      <p:sp>
        <p:nvSpPr>
          <p:cNvPr id="8" name="TextBox 7"/>
          <p:cNvSpPr txBox="1"/>
          <p:nvPr/>
        </p:nvSpPr>
        <p:spPr>
          <a:xfrm>
            <a:off x="7826947" y="1509486"/>
            <a:ext cx="2997200" cy="1477328"/>
          </a:xfrm>
          <a:prstGeom prst="rect">
            <a:avLst/>
          </a:prstGeom>
          <a:noFill/>
        </p:spPr>
        <p:txBody>
          <a:bodyPr wrap="square" rtlCol="0">
            <a:spAutoFit/>
          </a:bodyPr>
          <a:lstStyle/>
          <a:p>
            <a:pPr marL="285750" indent="-285750">
              <a:buFont typeface="Arial" charset="0"/>
              <a:buChar char="•"/>
            </a:pPr>
            <a:r>
              <a:rPr lang="en-US" dirty="0"/>
              <a:t>Only sender could have signed</a:t>
            </a:r>
          </a:p>
          <a:p>
            <a:pPr marL="285750" indent="-285750">
              <a:buFont typeface="Arial" charset="0"/>
              <a:buChar char="•"/>
            </a:pPr>
            <a:r>
              <a:rPr lang="en-US" dirty="0"/>
              <a:t>Like handwritten signature</a:t>
            </a:r>
            <a:r>
              <a:rPr lang="is-IS" dirty="0"/>
              <a:t>… only </a:t>
            </a:r>
            <a:r>
              <a:rPr lang="en-US" dirty="0"/>
              <a:t>more difficult to fake</a:t>
            </a:r>
          </a:p>
        </p:txBody>
      </p:sp>
    </p:spTree>
    <p:extLst>
      <p:ext uri="{BB962C8B-B14F-4D97-AF65-F5344CB8AC3E}">
        <p14:creationId xmlns:p14="http://schemas.microsoft.com/office/powerpoint/2010/main" val="2133351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609344"/>
          </a:xfrm>
        </p:spPr>
        <p:txBody>
          <a:bodyPr/>
          <a:lstStyle/>
          <a:p>
            <a:r>
              <a:rPr lang="en-US"/>
              <a:t>RSA</a:t>
            </a:r>
            <a:endParaRPr lang="en-US" dirty="0"/>
          </a:p>
        </p:txBody>
      </p:sp>
      <p:sp>
        <p:nvSpPr>
          <p:cNvPr id="5" name="Footer Placeholder 4"/>
          <p:cNvSpPr>
            <a:spLocks noGrp="1"/>
          </p:cNvSpPr>
          <p:nvPr>
            <p:ph type="ftr" sz="quarter" idx="11"/>
          </p:nvPr>
        </p:nvSpPr>
        <p:spPr/>
        <p:txBody>
          <a:bodyPr/>
          <a:lstStyle/>
          <a:p>
            <a:r>
              <a:rPr lang="en-US"/>
              <a:t>S. Ranise - Security &amp; Trust (FBK)</a:t>
            </a:r>
          </a:p>
        </p:txBody>
      </p:sp>
      <p:sp>
        <p:nvSpPr>
          <p:cNvPr id="6" name="Slide Number Placeholder 5"/>
          <p:cNvSpPr>
            <a:spLocks noGrp="1"/>
          </p:cNvSpPr>
          <p:nvPr>
            <p:ph type="sldNum" sz="quarter" idx="12"/>
          </p:nvPr>
        </p:nvSpPr>
        <p:spPr/>
        <p:txBody>
          <a:bodyPr/>
          <a:lstStyle/>
          <a:p>
            <a:fld id="{4FAB73BC-B049-4115-A692-8D63A059BFB8}" type="slidenum">
              <a:rPr lang="en-US" smtClean="0"/>
              <a:t>20</a:t>
            </a:fld>
            <a:endParaRPr lang="en-US"/>
          </a:p>
        </p:txBody>
      </p:sp>
      <p:sp>
        <p:nvSpPr>
          <p:cNvPr id="9" name="Content Placeholder 2"/>
          <p:cNvSpPr>
            <a:spLocks noGrp="1"/>
          </p:cNvSpPr>
          <p:nvPr>
            <p:ph idx="1"/>
          </p:nvPr>
        </p:nvSpPr>
        <p:spPr>
          <a:xfrm>
            <a:off x="1069848" y="1800225"/>
            <a:ext cx="10690352" cy="4371975"/>
          </a:xfrm>
        </p:spPr>
        <p:txBody>
          <a:bodyPr>
            <a:normAutofit/>
          </a:bodyPr>
          <a:lstStyle/>
          <a:p>
            <a:r>
              <a:rPr lang="en-US" i="1" dirty="0" err="1"/>
              <a:t>Rivest</a:t>
            </a:r>
            <a:r>
              <a:rPr lang="en-US" i="1" dirty="0"/>
              <a:t>, Shamir, </a:t>
            </a:r>
            <a:r>
              <a:rPr lang="en-US" i="1" dirty="0" err="1"/>
              <a:t>Adleman</a:t>
            </a:r>
            <a:endParaRPr lang="en-US" i="1" dirty="0"/>
          </a:p>
          <a:p>
            <a:pPr lvl="1"/>
            <a:r>
              <a:rPr lang="en-US" dirty="0"/>
              <a:t>Used in hundreds of software products</a:t>
            </a:r>
          </a:p>
          <a:p>
            <a:pPr lvl="1"/>
            <a:r>
              <a:rPr lang="en-US" dirty="0"/>
              <a:t>RSA uses a variable size encryption block and a variable size key</a:t>
            </a:r>
          </a:p>
          <a:p>
            <a:pPr lvl="1"/>
            <a:r>
              <a:rPr lang="en-US" dirty="0"/>
              <a:t>Key-pair is derived from a very large number, </a:t>
            </a:r>
            <a:r>
              <a:rPr lang="en-US" i="1" dirty="0"/>
              <a:t>n</a:t>
            </a:r>
            <a:r>
              <a:rPr lang="en-US" dirty="0"/>
              <a:t>, that is the product of two prime numbers chosen according to special rules</a:t>
            </a:r>
          </a:p>
          <a:p>
            <a:pPr lvl="2"/>
            <a:r>
              <a:rPr lang="en-US" dirty="0"/>
              <a:t>Primes may be 100 or more digits in length each, yielding an </a:t>
            </a:r>
            <a:r>
              <a:rPr lang="en-US" i="1" dirty="0"/>
              <a:t>n</a:t>
            </a:r>
            <a:r>
              <a:rPr lang="en-US" dirty="0"/>
              <a:t> with roughly twice as many digits as the prime factors</a:t>
            </a:r>
          </a:p>
          <a:p>
            <a:pPr lvl="2"/>
            <a:r>
              <a:rPr lang="en-US" b="1" dirty="0"/>
              <a:t>An attacker cannot determine the prime factors of </a:t>
            </a:r>
            <a:r>
              <a:rPr lang="en-US" b="1" i="1" dirty="0"/>
              <a:t>n</a:t>
            </a:r>
            <a:r>
              <a:rPr lang="en-US" b="1" dirty="0"/>
              <a:t> (and, therefore, the private key) from this information alone and that is what makes the RSA algorithm so secure</a:t>
            </a:r>
          </a:p>
          <a:p>
            <a:pPr lvl="2"/>
            <a:r>
              <a:rPr lang="en-US" dirty="0"/>
              <a:t>The ability for computers to factor large numbers, and therefore attack RSA scheme, is rapidly improving and systems today can find the prime factors of numbers with more than 200 digits</a:t>
            </a:r>
          </a:p>
          <a:p>
            <a:pPr lvl="2"/>
            <a:r>
              <a:rPr lang="en-US" dirty="0"/>
              <a:t>Nevertheless, if a large number is created from two prime factors that are roughly the same size, there is no known factorization algorithm that will solve the problem in a reasonable amount of time; a 2005 test to factor a 200-digit number took 1.5 years and over 50 years of compute time</a:t>
            </a:r>
          </a:p>
        </p:txBody>
      </p:sp>
    </p:spTree>
    <p:extLst>
      <p:ext uri="{BB962C8B-B14F-4D97-AF65-F5344CB8AC3E}">
        <p14:creationId xmlns:p14="http://schemas.microsoft.com/office/powerpoint/2010/main" val="1621489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6" y="134112"/>
            <a:ext cx="10058400" cy="1609344"/>
          </a:xfrm>
        </p:spPr>
        <p:txBody>
          <a:bodyPr/>
          <a:lstStyle/>
          <a:p>
            <a:r>
              <a:rPr lang="en-US" dirty="0"/>
              <a:t>Exercise on PKC</a:t>
            </a:r>
          </a:p>
        </p:txBody>
      </p:sp>
      <p:sp>
        <p:nvSpPr>
          <p:cNvPr id="3" name="Content Placeholder 2"/>
          <p:cNvSpPr>
            <a:spLocks noGrp="1"/>
          </p:cNvSpPr>
          <p:nvPr>
            <p:ph idx="1"/>
          </p:nvPr>
        </p:nvSpPr>
        <p:spPr>
          <a:xfrm>
            <a:off x="371856" y="1812036"/>
            <a:ext cx="10058400" cy="4050792"/>
          </a:xfrm>
        </p:spPr>
        <p:txBody>
          <a:bodyPr>
            <a:normAutofit fontScale="92500" lnSpcReduction="20000"/>
          </a:bodyPr>
          <a:lstStyle/>
          <a:p>
            <a:r>
              <a:rPr lang="en-US" dirty="0"/>
              <a:t>Install the </a:t>
            </a:r>
            <a:r>
              <a:rPr lang="en-US" dirty="0" err="1"/>
              <a:t>PyCrypto</a:t>
            </a:r>
            <a:r>
              <a:rPr lang="en-US" dirty="0"/>
              <a:t> library                                                                                              (available at </a:t>
            </a:r>
            <a:r>
              <a:rPr lang="en-US" dirty="0">
                <a:hlinkClick r:id="rId2"/>
              </a:rPr>
              <a:t>https://www.dlitz.net/software/pycrypto/</a:t>
            </a:r>
            <a:r>
              <a:rPr lang="en-US" dirty="0"/>
              <a:t>)</a:t>
            </a:r>
          </a:p>
          <a:p>
            <a:endParaRPr lang="en-US" dirty="0"/>
          </a:p>
          <a:p>
            <a:r>
              <a:rPr lang="en-US" dirty="0"/>
              <a:t>Try and understand the following commands</a:t>
            </a:r>
          </a:p>
          <a:p>
            <a:pPr lvl="1"/>
            <a:r>
              <a:rPr lang="en-US" dirty="0"/>
              <a:t>Generating a public-private keys pair</a:t>
            </a:r>
          </a:p>
          <a:p>
            <a:pPr lvl="2"/>
            <a:r>
              <a:rPr lang="en-US" dirty="0"/>
              <a:t>&gt;&gt;&gt; from </a:t>
            </a:r>
            <a:r>
              <a:rPr lang="en-US" dirty="0" err="1"/>
              <a:t>Crypto.PublicKey</a:t>
            </a:r>
            <a:r>
              <a:rPr lang="en-US" dirty="0"/>
              <a:t> import RSA</a:t>
            </a:r>
          </a:p>
          <a:p>
            <a:pPr lvl="2"/>
            <a:r>
              <a:rPr lang="en-US" dirty="0"/>
              <a:t>&gt;&gt;&gt; from Crypto import Random</a:t>
            </a:r>
          </a:p>
          <a:p>
            <a:pPr lvl="2"/>
            <a:r>
              <a:rPr lang="en-US" dirty="0"/>
              <a:t>&gt;&gt;&gt; </a:t>
            </a:r>
            <a:r>
              <a:rPr lang="en-US" dirty="0" err="1"/>
              <a:t>random_generator</a:t>
            </a:r>
            <a:r>
              <a:rPr lang="en-US" dirty="0"/>
              <a:t> = </a:t>
            </a:r>
            <a:r>
              <a:rPr lang="en-US" dirty="0" err="1"/>
              <a:t>Random.new</a:t>
            </a:r>
            <a:r>
              <a:rPr lang="en-US" dirty="0"/>
              <a:t>().read</a:t>
            </a:r>
          </a:p>
          <a:p>
            <a:pPr lvl="2"/>
            <a:r>
              <a:rPr lang="en-US" dirty="0"/>
              <a:t>&gt;&gt;&gt; </a:t>
            </a:r>
            <a:r>
              <a:rPr lang="en-US" dirty="0" err="1"/>
              <a:t>key_pair</a:t>
            </a:r>
            <a:r>
              <a:rPr lang="en-US" dirty="0"/>
              <a:t> = </a:t>
            </a:r>
            <a:r>
              <a:rPr lang="en-US" dirty="0" err="1"/>
              <a:t>RSA.generate</a:t>
            </a:r>
            <a:r>
              <a:rPr lang="en-US" dirty="0"/>
              <a:t>(1024, </a:t>
            </a:r>
            <a:r>
              <a:rPr lang="en-US" dirty="0" err="1"/>
              <a:t>random_generator</a:t>
            </a:r>
            <a:r>
              <a:rPr lang="en-US" dirty="0"/>
              <a:t>)</a:t>
            </a:r>
          </a:p>
          <a:p>
            <a:pPr lvl="1"/>
            <a:r>
              <a:rPr lang="en-US" dirty="0"/>
              <a:t>Encrypting</a:t>
            </a:r>
          </a:p>
          <a:p>
            <a:pPr lvl="2"/>
            <a:r>
              <a:rPr lang="en-US" dirty="0"/>
              <a:t>&gt;&gt;&gt; </a:t>
            </a:r>
            <a:r>
              <a:rPr lang="en-US" dirty="0" err="1"/>
              <a:t>public_key</a:t>
            </a:r>
            <a:r>
              <a:rPr lang="en-US" dirty="0"/>
              <a:t> = </a:t>
            </a:r>
            <a:r>
              <a:rPr lang="en-US" dirty="0" err="1"/>
              <a:t>key_pair.publickey</a:t>
            </a:r>
            <a:r>
              <a:rPr lang="en-US" dirty="0"/>
              <a:t>()</a:t>
            </a:r>
          </a:p>
          <a:p>
            <a:pPr lvl="2"/>
            <a:r>
              <a:rPr lang="en-US" dirty="0"/>
              <a:t>&gt;&gt;&gt; </a:t>
            </a:r>
            <a:r>
              <a:rPr lang="en-US" dirty="0" err="1"/>
              <a:t>enc_data</a:t>
            </a:r>
            <a:r>
              <a:rPr lang="en-US" dirty="0"/>
              <a:t> = </a:t>
            </a:r>
            <a:r>
              <a:rPr lang="en-US" dirty="0" err="1"/>
              <a:t>public_key.encrypt</a:t>
            </a:r>
            <a:r>
              <a:rPr lang="en-US" dirty="0"/>
              <a:t>('data', 32) </a:t>
            </a:r>
          </a:p>
          <a:p>
            <a:pPr lvl="1"/>
            <a:r>
              <a:rPr lang="en-US" dirty="0"/>
              <a:t>Decrypting</a:t>
            </a:r>
          </a:p>
          <a:p>
            <a:pPr lvl="2"/>
            <a:r>
              <a:rPr lang="en-US" dirty="0"/>
              <a:t>&gt;&gt;&gt; </a:t>
            </a:r>
            <a:r>
              <a:rPr lang="en-US" dirty="0" err="1"/>
              <a:t>key_pair.decrypt</a:t>
            </a:r>
            <a:r>
              <a:rPr lang="en-US" dirty="0"/>
              <a:t>(</a:t>
            </a:r>
            <a:r>
              <a:rPr lang="en-US" dirty="0" err="1"/>
              <a:t>enc_data</a:t>
            </a:r>
            <a:r>
              <a:rPr lang="en-US" dirty="0"/>
              <a:t>) </a:t>
            </a:r>
            <a:br>
              <a:rPr lang="en-US" dirty="0"/>
            </a:br>
            <a:endParaRPr lang="en-US" dirty="0"/>
          </a:p>
          <a:p>
            <a:pPr lvl="2"/>
            <a:endParaRPr lang="en-US" dirty="0"/>
          </a:p>
        </p:txBody>
      </p:sp>
    </p:spTree>
    <p:extLst>
      <p:ext uri="{BB962C8B-B14F-4D97-AF65-F5344CB8AC3E}">
        <p14:creationId xmlns:p14="http://schemas.microsoft.com/office/powerpoint/2010/main" val="447524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6" y="134112"/>
            <a:ext cx="10058400" cy="1609344"/>
          </a:xfrm>
        </p:spPr>
        <p:txBody>
          <a:bodyPr/>
          <a:lstStyle/>
          <a:p>
            <a:r>
              <a:rPr lang="en-US" dirty="0"/>
              <a:t>Exercise on PKC</a:t>
            </a:r>
          </a:p>
        </p:txBody>
      </p:sp>
      <p:sp>
        <p:nvSpPr>
          <p:cNvPr id="3" name="Content Placeholder 2"/>
          <p:cNvSpPr>
            <a:spLocks noGrp="1"/>
          </p:cNvSpPr>
          <p:nvPr>
            <p:ph idx="1"/>
          </p:nvPr>
        </p:nvSpPr>
        <p:spPr>
          <a:xfrm>
            <a:off x="371856" y="1812036"/>
            <a:ext cx="10058400" cy="4050792"/>
          </a:xfrm>
        </p:spPr>
        <p:txBody>
          <a:bodyPr>
            <a:normAutofit fontScale="92500" lnSpcReduction="20000"/>
          </a:bodyPr>
          <a:lstStyle/>
          <a:p>
            <a:r>
              <a:rPr lang="en-US" dirty="0"/>
              <a:t>Install the </a:t>
            </a:r>
            <a:r>
              <a:rPr lang="en-US" dirty="0" err="1"/>
              <a:t>PyCrypto</a:t>
            </a:r>
            <a:r>
              <a:rPr lang="en-US" dirty="0"/>
              <a:t> </a:t>
            </a:r>
            <a:r>
              <a:rPr lang="en-US"/>
              <a:t>library                                                                                              </a:t>
            </a:r>
            <a:r>
              <a:rPr lang="en-US" dirty="0"/>
              <a:t>(available at </a:t>
            </a:r>
            <a:r>
              <a:rPr lang="en-US" dirty="0">
                <a:hlinkClick r:id="rId2"/>
              </a:rPr>
              <a:t>https://www.dlitz.net/software/pycrypto/</a:t>
            </a:r>
            <a:r>
              <a:rPr lang="en-US" dirty="0"/>
              <a:t>)</a:t>
            </a:r>
          </a:p>
          <a:p>
            <a:endParaRPr lang="en-US" dirty="0"/>
          </a:p>
          <a:p>
            <a:r>
              <a:rPr lang="en-US" dirty="0"/>
              <a:t>Try and understand the following commands</a:t>
            </a:r>
          </a:p>
          <a:p>
            <a:pPr lvl="1"/>
            <a:r>
              <a:rPr lang="en-US" dirty="0"/>
              <a:t>Generating a public-private keys pair</a:t>
            </a:r>
          </a:p>
          <a:p>
            <a:pPr lvl="2"/>
            <a:r>
              <a:rPr lang="en-US" dirty="0"/>
              <a:t>&gt;&gt;&gt; from </a:t>
            </a:r>
            <a:r>
              <a:rPr lang="en-US" dirty="0" err="1"/>
              <a:t>Crypto.PublicKey</a:t>
            </a:r>
            <a:r>
              <a:rPr lang="en-US" dirty="0"/>
              <a:t> import RSA</a:t>
            </a:r>
          </a:p>
          <a:p>
            <a:pPr lvl="2"/>
            <a:r>
              <a:rPr lang="en-US" dirty="0"/>
              <a:t>&gt;&gt;&gt; from Crypto import Random</a:t>
            </a:r>
          </a:p>
          <a:p>
            <a:pPr lvl="2"/>
            <a:r>
              <a:rPr lang="en-US" dirty="0"/>
              <a:t>&gt;&gt;&gt; </a:t>
            </a:r>
            <a:r>
              <a:rPr lang="en-US" dirty="0" err="1"/>
              <a:t>random_generator</a:t>
            </a:r>
            <a:r>
              <a:rPr lang="en-US" dirty="0"/>
              <a:t> = </a:t>
            </a:r>
            <a:r>
              <a:rPr lang="en-US" dirty="0" err="1"/>
              <a:t>Random.new</a:t>
            </a:r>
            <a:r>
              <a:rPr lang="en-US" dirty="0"/>
              <a:t>().read</a:t>
            </a:r>
          </a:p>
          <a:p>
            <a:pPr lvl="2"/>
            <a:r>
              <a:rPr lang="en-US" dirty="0"/>
              <a:t>&gt;&gt;&gt; </a:t>
            </a:r>
            <a:r>
              <a:rPr lang="en-US" dirty="0" err="1"/>
              <a:t>key_pair</a:t>
            </a:r>
            <a:r>
              <a:rPr lang="en-US" dirty="0"/>
              <a:t> = </a:t>
            </a:r>
            <a:r>
              <a:rPr lang="en-US" dirty="0" err="1"/>
              <a:t>RSA.generate</a:t>
            </a:r>
            <a:r>
              <a:rPr lang="en-US" dirty="0"/>
              <a:t>(1024, </a:t>
            </a:r>
            <a:r>
              <a:rPr lang="en-US" dirty="0" err="1"/>
              <a:t>random_generator</a:t>
            </a:r>
            <a:r>
              <a:rPr lang="en-US" dirty="0"/>
              <a:t>)</a:t>
            </a:r>
          </a:p>
          <a:p>
            <a:pPr lvl="1"/>
            <a:r>
              <a:rPr lang="en-US" dirty="0"/>
              <a:t>Encrypting</a:t>
            </a:r>
          </a:p>
          <a:p>
            <a:pPr lvl="2"/>
            <a:r>
              <a:rPr lang="en-US" dirty="0"/>
              <a:t>&gt;&gt;&gt; </a:t>
            </a:r>
            <a:r>
              <a:rPr lang="en-US" dirty="0" err="1"/>
              <a:t>public_key</a:t>
            </a:r>
            <a:r>
              <a:rPr lang="en-US" dirty="0"/>
              <a:t> = </a:t>
            </a:r>
            <a:r>
              <a:rPr lang="en-US" dirty="0" err="1"/>
              <a:t>key_pair.publickey</a:t>
            </a:r>
            <a:r>
              <a:rPr lang="en-US" dirty="0"/>
              <a:t>()</a:t>
            </a:r>
          </a:p>
          <a:p>
            <a:pPr lvl="2"/>
            <a:r>
              <a:rPr lang="en-US" dirty="0"/>
              <a:t>&gt;&gt;&gt; </a:t>
            </a:r>
            <a:r>
              <a:rPr lang="en-US" dirty="0" err="1"/>
              <a:t>enc_data</a:t>
            </a:r>
            <a:r>
              <a:rPr lang="en-US" dirty="0"/>
              <a:t> = </a:t>
            </a:r>
            <a:r>
              <a:rPr lang="en-US" dirty="0" err="1"/>
              <a:t>public_key.encrypt</a:t>
            </a:r>
            <a:r>
              <a:rPr lang="en-US" dirty="0"/>
              <a:t>('data', 32) </a:t>
            </a:r>
          </a:p>
          <a:p>
            <a:pPr lvl="1"/>
            <a:r>
              <a:rPr lang="en-US" dirty="0"/>
              <a:t>Decrypting</a:t>
            </a:r>
          </a:p>
          <a:p>
            <a:pPr lvl="2"/>
            <a:r>
              <a:rPr lang="en-US" dirty="0"/>
              <a:t>&gt;&gt;&gt; </a:t>
            </a:r>
            <a:r>
              <a:rPr lang="en-US" dirty="0" err="1"/>
              <a:t>key_pair.decrypt</a:t>
            </a:r>
            <a:r>
              <a:rPr lang="en-US" dirty="0"/>
              <a:t>(</a:t>
            </a:r>
            <a:r>
              <a:rPr lang="en-US" dirty="0" err="1"/>
              <a:t>enc_data</a:t>
            </a:r>
            <a:r>
              <a:rPr lang="en-US" dirty="0"/>
              <a:t>) </a:t>
            </a:r>
            <a:br>
              <a:rPr lang="en-US" dirty="0"/>
            </a:br>
            <a:endParaRPr lang="en-US" dirty="0"/>
          </a:p>
          <a:p>
            <a:pPr lvl="2"/>
            <a:endParaRPr lang="en-US" dirty="0"/>
          </a:p>
        </p:txBody>
      </p:sp>
      <p:sp>
        <p:nvSpPr>
          <p:cNvPr id="4" name="Rounded Rectangle 3"/>
          <p:cNvSpPr/>
          <p:nvPr/>
        </p:nvSpPr>
        <p:spPr>
          <a:xfrm>
            <a:off x="6723888" y="2645664"/>
            <a:ext cx="4864608" cy="2682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NOTE THAT encrypt performs "textbook" RSA encryption, which is insecure due to the lack of padding!!!</a:t>
            </a:r>
          </a:p>
          <a:p>
            <a:endParaRPr lang="en-US" dirty="0"/>
          </a:p>
          <a:p>
            <a:r>
              <a:rPr lang="en-US" dirty="0"/>
              <a:t>You should instead look to use either Crypto.Cipher.PKCS1_OAEP or Crypto.Cipher.PKCS1_v1_5.</a:t>
            </a:r>
          </a:p>
          <a:p>
            <a:endParaRPr lang="en-US" dirty="0"/>
          </a:p>
          <a:p>
            <a:r>
              <a:rPr lang="en-US" dirty="0"/>
              <a:t>Try to understand how these work</a:t>
            </a:r>
          </a:p>
        </p:txBody>
      </p:sp>
    </p:spTree>
    <p:extLst>
      <p:ext uri="{BB962C8B-B14F-4D97-AF65-F5344CB8AC3E}">
        <p14:creationId xmlns:p14="http://schemas.microsoft.com/office/powerpoint/2010/main" val="1062119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main problem of asymmetric cryptography?</a:t>
            </a:r>
          </a:p>
          <a:p>
            <a:endParaRPr lang="en-US" dirty="0"/>
          </a:p>
          <a:p>
            <a:endParaRPr lang="en-US" dirty="0"/>
          </a:p>
          <a:p>
            <a:endParaRPr lang="en-US" dirty="0"/>
          </a:p>
          <a:p>
            <a:endParaRPr lang="en-US" dirty="0"/>
          </a:p>
          <a:p>
            <a:r>
              <a:rPr lang="en-US" dirty="0"/>
              <a:t>What is the main advantage of asymmetric cryptography?</a:t>
            </a:r>
          </a:p>
          <a:p>
            <a:endParaRPr lang="en-US" dirty="0"/>
          </a:p>
          <a:p>
            <a:endParaRPr lang="en-US" dirty="0"/>
          </a:p>
        </p:txBody>
      </p:sp>
      <p:sp>
        <p:nvSpPr>
          <p:cNvPr id="4" name="Date Placeholder 3"/>
          <p:cNvSpPr>
            <a:spLocks noGrp="1"/>
          </p:cNvSpPr>
          <p:nvPr>
            <p:ph type="dt" sz="half" idx="10"/>
          </p:nvPr>
        </p:nvSpPr>
        <p:spPr/>
        <p:txBody>
          <a:bodyPr/>
          <a:lstStyle/>
          <a:p>
            <a:r>
              <a:rPr lang="en-GB"/>
              <a:t>14/09/2017</a:t>
            </a:r>
            <a:endParaRPr lang="en-US"/>
          </a:p>
        </p:txBody>
      </p:sp>
    </p:spTree>
    <p:extLst>
      <p:ext uri="{BB962C8B-B14F-4D97-AF65-F5344CB8AC3E}">
        <p14:creationId xmlns:p14="http://schemas.microsoft.com/office/powerpoint/2010/main" val="712466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main problem of asymmetric cryptography?</a:t>
            </a:r>
          </a:p>
          <a:p>
            <a:r>
              <a:rPr lang="en-US" b="1" dirty="0"/>
              <a:t>Slow!</a:t>
            </a:r>
          </a:p>
          <a:p>
            <a:endParaRPr lang="en-US" dirty="0"/>
          </a:p>
          <a:p>
            <a:endParaRPr lang="en-US" dirty="0"/>
          </a:p>
          <a:p>
            <a:endParaRPr lang="en-US" dirty="0"/>
          </a:p>
          <a:p>
            <a:r>
              <a:rPr lang="en-US" dirty="0"/>
              <a:t>What is the main advantage of asymmetric cryptography?</a:t>
            </a:r>
          </a:p>
          <a:p>
            <a:endParaRPr lang="en-US" dirty="0"/>
          </a:p>
          <a:p>
            <a:endParaRPr lang="en-US" dirty="0"/>
          </a:p>
        </p:txBody>
      </p:sp>
      <p:sp>
        <p:nvSpPr>
          <p:cNvPr id="4" name="Date Placeholder 3"/>
          <p:cNvSpPr>
            <a:spLocks noGrp="1"/>
          </p:cNvSpPr>
          <p:nvPr>
            <p:ph type="dt" sz="half" idx="10"/>
          </p:nvPr>
        </p:nvSpPr>
        <p:spPr/>
        <p:txBody>
          <a:bodyPr/>
          <a:lstStyle/>
          <a:p>
            <a:r>
              <a:rPr lang="en-GB"/>
              <a:t>14/09/2017</a:t>
            </a:r>
            <a:endParaRPr lang="en-US"/>
          </a:p>
        </p:txBody>
      </p:sp>
    </p:spTree>
    <p:extLst>
      <p:ext uri="{BB962C8B-B14F-4D97-AF65-F5344CB8AC3E}">
        <p14:creationId xmlns:p14="http://schemas.microsoft.com/office/powerpoint/2010/main" val="589230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main problem of asymmetric cryptography?</a:t>
            </a:r>
          </a:p>
          <a:p>
            <a:r>
              <a:rPr lang="en-US" b="1" dirty="0"/>
              <a:t>Slow!</a:t>
            </a:r>
          </a:p>
          <a:p>
            <a:endParaRPr lang="en-US" dirty="0"/>
          </a:p>
          <a:p>
            <a:endParaRPr lang="en-US" dirty="0"/>
          </a:p>
          <a:p>
            <a:endParaRPr lang="en-US" dirty="0"/>
          </a:p>
          <a:p>
            <a:r>
              <a:rPr lang="en-US" dirty="0"/>
              <a:t>What is the main advantage of asymmetric cryptography?</a:t>
            </a:r>
          </a:p>
          <a:p>
            <a:r>
              <a:rPr lang="en-US" b="1" dirty="0"/>
              <a:t>Ease of key distribution!</a:t>
            </a:r>
          </a:p>
          <a:p>
            <a:endParaRPr lang="en-US" dirty="0"/>
          </a:p>
          <a:p>
            <a:endParaRPr lang="en-US" dirty="0"/>
          </a:p>
        </p:txBody>
      </p:sp>
      <p:sp>
        <p:nvSpPr>
          <p:cNvPr id="4" name="Date Placeholder 3"/>
          <p:cNvSpPr>
            <a:spLocks noGrp="1"/>
          </p:cNvSpPr>
          <p:nvPr>
            <p:ph type="dt" sz="half" idx="10"/>
          </p:nvPr>
        </p:nvSpPr>
        <p:spPr/>
        <p:txBody>
          <a:bodyPr/>
          <a:lstStyle/>
          <a:p>
            <a:r>
              <a:rPr lang="en-GB"/>
              <a:t>14/09/2017</a:t>
            </a:r>
            <a:endParaRPr lang="en-US"/>
          </a:p>
        </p:txBody>
      </p:sp>
    </p:spTree>
    <p:extLst>
      <p:ext uri="{BB962C8B-B14F-4D97-AF65-F5344CB8AC3E}">
        <p14:creationId xmlns:p14="http://schemas.microsoft.com/office/powerpoint/2010/main" val="1929049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vs asymmetric crypto</a:t>
            </a:r>
          </a:p>
        </p:txBody>
      </p:sp>
      <p:sp>
        <p:nvSpPr>
          <p:cNvPr id="3" name="Content Placeholder 2"/>
          <p:cNvSpPr>
            <a:spLocks noGrp="1"/>
          </p:cNvSpPr>
          <p:nvPr>
            <p:ph sz="half" idx="1"/>
          </p:nvPr>
        </p:nvSpPr>
        <p:spPr/>
        <p:txBody>
          <a:bodyPr/>
          <a:lstStyle/>
          <a:p>
            <a:r>
              <a:rPr lang="en-US" dirty="0"/>
              <a:t>What is the main problem of symmetric cryptography?</a:t>
            </a:r>
          </a:p>
          <a:p>
            <a:r>
              <a:rPr lang="en-US" b="1" dirty="0"/>
              <a:t>Key distribution!</a:t>
            </a:r>
            <a:endParaRPr lang="en-US" dirty="0"/>
          </a:p>
          <a:p>
            <a:endParaRPr lang="en-US" dirty="0"/>
          </a:p>
          <a:p>
            <a:endParaRPr lang="en-US" dirty="0"/>
          </a:p>
          <a:p>
            <a:endParaRPr lang="en-US" dirty="0"/>
          </a:p>
          <a:p>
            <a:r>
              <a:rPr lang="en-US" dirty="0"/>
              <a:t>What is the main advantage of symmetric cryptography?</a:t>
            </a:r>
          </a:p>
          <a:p>
            <a:r>
              <a:rPr lang="en-US" b="1" dirty="0"/>
              <a:t>Very fast!</a:t>
            </a:r>
            <a:endParaRPr lang="en-US" dirty="0"/>
          </a:p>
          <a:p>
            <a:endParaRPr lang="en-US" dirty="0"/>
          </a:p>
        </p:txBody>
      </p:sp>
      <p:sp>
        <p:nvSpPr>
          <p:cNvPr id="4" name="Content Placeholder 3"/>
          <p:cNvSpPr>
            <a:spLocks noGrp="1"/>
          </p:cNvSpPr>
          <p:nvPr>
            <p:ph sz="half" idx="2"/>
          </p:nvPr>
        </p:nvSpPr>
        <p:spPr/>
        <p:txBody>
          <a:bodyPr/>
          <a:lstStyle/>
          <a:p>
            <a:r>
              <a:rPr lang="en-US" dirty="0"/>
              <a:t>What is the main problem of asymmetric cryptography?</a:t>
            </a:r>
          </a:p>
          <a:p>
            <a:r>
              <a:rPr lang="en-US" b="1" dirty="0"/>
              <a:t>Slow!</a:t>
            </a:r>
          </a:p>
          <a:p>
            <a:endParaRPr lang="en-US" dirty="0"/>
          </a:p>
          <a:p>
            <a:endParaRPr lang="en-US" dirty="0"/>
          </a:p>
          <a:p>
            <a:endParaRPr lang="en-US" dirty="0"/>
          </a:p>
          <a:p>
            <a:r>
              <a:rPr lang="en-US" dirty="0"/>
              <a:t>What is the main advantage of asymmetric cryptography?</a:t>
            </a:r>
          </a:p>
          <a:p>
            <a:r>
              <a:rPr lang="en-US" b="1" dirty="0"/>
              <a:t>Ease of key distribution!</a:t>
            </a:r>
          </a:p>
          <a:p>
            <a:endParaRPr lang="en-US" dirty="0"/>
          </a:p>
        </p:txBody>
      </p:sp>
      <p:sp>
        <p:nvSpPr>
          <p:cNvPr id="5" name="Date Placeholder 4"/>
          <p:cNvSpPr>
            <a:spLocks noGrp="1"/>
          </p:cNvSpPr>
          <p:nvPr>
            <p:ph type="dt" sz="half" idx="10"/>
          </p:nvPr>
        </p:nvSpPr>
        <p:spPr/>
        <p:txBody>
          <a:bodyPr/>
          <a:lstStyle/>
          <a:p>
            <a:r>
              <a:rPr lang="en-GB"/>
              <a:t>14/09/2017</a:t>
            </a:r>
            <a:endParaRPr lang="en-US"/>
          </a:p>
        </p:txBody>
      </p:sp>
    </p:spTree>
    <p:extLst>
      <p:ext uri="{BB962C8B-B14F-4D97-AF65-F5344CB8AC3E}">
        <p14:creationId xmlns:p14="http://schemas.microsoft.com/office/powerpoint/2010/main" val="1241213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vs asymmetric crypto</a:t>
            </a:r>
          </a:p>
        </p:txBody>
      </p:sp>
      <p:sp>
        <p:nvSpPr>
          <p:cNvPr id="3" name="Content Placeholder 2"/>
          <p:cNvSpPr>
            <a:spLocks noGrp="1"/>
          </p:cNvSpPr>
          <p:nvPr>
            <p:ph sz="half" idx="1"/>
          </p:nvPr>
        </p:nvSpPr>
        <p:spPr/>
        <p:txBody>
          <a:bodyPr/>
          <a:lstStyle/>
          <a:p>
            <a:r>
              <a:rPr lang="en-US" dirty="0"/>
              <a:t>What is the main problem of symmetric cryptography?</a:t>
            </a:r>
          </a:p>
          <a:p>
            <a:r>
              <a:rPr lang="en-US" b="1" dirty="0"/>
              <a:t>Key distribution!</a:t>
            </a:r>
            <a:endParaRPr lang="en-US" dirty="0"/>
          </a:p>
          <a:p>
            <a:endParaRPr lang="en-US" dirty="0"/>
          </a:p>
          <a:p>
            <a:endParaRPr lang="en-US" dirty="0"/>
          </a:p>
          <a:p>
            <a:endParaRPr lang="en-US" dirty="0"/>
          </a:p>
          <a:p>
            <a:r>
              <a:rPr lang="en-US" dirty="0"/>
              <a:t>What is the main advantage of symmetric cryptography?</a:t>
            </a:r>
          </a:p>
          <a:p>
            <a:r>
              <a:rPr lang="en-US" b="1" dirty="0"/>
              <a:t>Very fast!</a:t>
            </a:r>
            <a:endParaRPr lang="en-US" dirty="0"/>
          </a:p>
          <a:p>
            <a:endParaRPr lang="en-US" dirty="0"/>
          </a:p>
        </p:txBody>
      </p:sp>
      <p:sp>
        <p:nvSpPr>
          <p:cNvPr id="4" name="Content Placeholder 3"/>
          <p:cNvSpPr>
            <a:spLocks noGrp="1"/>
          </p:cNvSpPr>
          <p:nvPr>
            <p:ph sz="half" idx="2"/>
          </p:nvPr>
        </p:nvSpPr>
        <p:spPr/>
        <p:txBody>
          <a:bodyPr/>
          <a:lstStyle/>
          <a:p>
            <a:r>
              <a:rPr lang="en-US" dirty="0"/>
              <a:t>What is the main problem of asymmetric cryptography?</a:t>
            </a:r>
          </a:p>
          <a:p>
            <a:r>
              <a:rPr lang="en-US" b="1" dirty="0"/>
              <a:t>Slow!</a:t>
            </a:r>
          </a:p>
          <a:p>
            <a:endParaRPr lang="en-US" dirty="0"/>
          </a:p>
          <a:p>
            <a:endParaRPr lang="en-US" dirty="0"/>
          </a:p>
          <a:p>
            <a:endParaRPr lang="en-US" dirty="0"/>
          </a:p>
          <a:p>
            <a:r>
              <a:rPr lang="en-US" dirty="0"/>
              <a:t>What is the main advantage of asymmetric cryptography?</a:t>
            </a:r>
          </a:p>
          <a:p>
            <a:r>
              <a:rPr lang="en-US" b="1"/>
              <a:t>Ease of key distribution!</a:t>
            </a:r>
          </a:p>
          <a:p>
            <a:endParaRPr lang="en-US" dirty="0"/>
          </a:p>
        </p:txBody>
      </p:sp>
      <p:sp>
        <p:nvSpPr>
          <p:cNvPr id="5" name="Date Placeholder 4"/>
          <p:cNvSpPr>
            <a:spLocks noGrp="1"/>
          </p:cNvSpPr>
          <p:nvPr>
            <p:ph type="dt" sz="half" idx="10"/>
          </p:nvPr>
        </p:nvSpPr>
        <p:spPr/>
        <p:txBody>
          <a:bodyPr/>
          <a:lstStyle/>
          <a:p>
            <a:r>
              <a:rPr lang="en-GB"/>
              <a:t>14/09/2017</a:t>
            </a:r>
            <a:endParaRPr lang="en-US"/>
          </a:p>
        </p:txBody>
      </p:sp>
      <p:sp>
        <p:nvSpPr>
          <p:cNvPr id="6" name="Rounded Rectangle 5"/>
          <p:cNvSpPr/>
          <p:nvPr/>
        </p:nvSpPr>
        <p:spPr>
          <a:xfrm>
            <a:off x="4633784" y="3361038"/>
            <a:ext cx="2545492" cy="1050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we take the best of both worlds?</a:t>
            </a:r>
          </a:p>
        </p:txBody>
      </p:sp>
    </p:spTree>
    <p:extLst>
      <p:ext uri="{BB962C8B-B14F-4D97-AF65-F5344CB8AC3E}">
        <p14:creationId xmlns:p14="http://schemas.microsoft.com/office/powerpoint/2010/main" val="79018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 </a:t>
            </a:r>
          </a:p>
        </p:txBody>
      </p:sp>
      <p:sp>
        <p:nvSpPr>
          <p:cNvPr id="3" name="Content Placeholder 2"/>
          <p:cNvSpPr>
            <a:spLocks noGrp="1"/>
          </p:cNvSpPr>
          <p:nvPr>
            <p:ph idx="1"/>
          </p:nvPr>
        </p:nvSpPr>
        <p:spPr>
          <a:xfrm>
            <a:off x="1069848" y="1800225"/>
            <a:ext cx="10690352" cy="4371975"/>
          </a:xfrm>
        </p:spPr>
        <p:txBody>
          <a:bodyPr>
            <a:normAutofit/>
          </a:bodyPr>
          <a:lstStyle/>
          <a:p>
            <a:r>
              <a:rPr lang="en-US" i="1" dirty="0" err="1"/>
              <a:t>Diffie</a:t>
            </a:r>
            <a:r>
              <a:rPr lang="en-US" i="1" dirty="0"/>
              <a:t>-Hellman</a:t>
            </a:r>
            <a:r>
              <a:rPr lang="en-US" dirty="0"/>
              <a:t> </a:t>
            </a:r>
          </a:p>
          <a:p>
            <a:pPr lvl="1"/>
            <a:r>
              <a:rPr lang="en-US" dirty="0"/>
              <a:t>After the RSA algorithm was published, </a:t>
            </a:r>
            <a:r>
              <a:rPr lang="en-US" dirty="0" err="1"/>
              <a:t>Diffie</a:t>
            </a:r>
            <a:r>
              <a:rPr lang="en-US" dirty="0"/>
              <a:t> and Hellman came up with their own algorithm </a:t>
            </a:r>
          </a:p>
          <a:p>
            <a:pPr lvl="1"/>
            <a:r>
              <a:rPr lang="en-US" dirty="0"/>
              <a:t>DH is </a:t>
            </a:r>
            <a:r>
              <a:rPr lang="en-US" dirty="0">
                <a:solidFill>
                  <a:srgbClr val="FF0000"/>
                </a:solidFill>
              </a:rPr>
              <a:t>used for secret-key key exchange only</a:t>
            </a:r>
            <a:r>
              <a:rPr lang="en-US" dirty="0"/>
              <a:t>, not for authentication or digital signatures</a:t>
            </a:r>
          </a:p>
          <a:p>
            <a:pPr lvl="1"/>
            <a:endParaRPr lang="en-US" dirty="0"/>
          </a:p>
          <a:p>
            <a:pPr lvl="1"/>
            <a:endParaRPr lang="en-GB" dirty="0"/>
          </a:p>
        </p:txBody>
      </p:sp>
      <p:sp>
        <p:nvSpPr>
          <p:cNvPr id="5" name="Footer Placeholder 4"/>
          <p:cNvSpPr>
            <a:spLocks noGrp="1"/>
          </p:cNvSpPr>
          <p:nvPr>
            <p:ph type="ftr" sz="quarter" idx="11"/>
          </p:nvPr>
        </p:nvSpPr>
        <p:spPr/>
        <p:txBody>
          <a:bodyPr/>
          <a:lstStyle/>
          <a:p>
            <a:r>
              <a:rPr lang="en-US"/>
              <a:t>S. Ranise - Security &amp; Trust (FBK)</a:t>
            </a:r>
          </a:p>
        </p:txBody>
      </p:sp>
      <p:sp>
        <p:nvSpPr>
          <p:cNvPr id="6" name="Slide Number Placeholder 5"/>
          <p:cNvSpPr>
            <a:spLocks noGrp="1"/>
          </p:cNvSpPr>
          <p:nvPr>
            <p:ph type="sldNum" sz="quarter" idx="12"/>
          </p:nvPr>
        </p:nvSpPr>
        <p:spPr/>
        <p:txBody>
          <a:bodyPr/>
          <a:lstStyle/>
          <a:p>
            <a:fld id="{4FAB73BC-B049-4115-A692-8D63A059BFB8}" type="slidenum">
              <a:rPr lang="en-US" smtClean="0"/>
              <a:t>28</a:t>
            </a:fld>
            <a:endParaRPr lang="en-US"/>
          </a:p>
        </p:txBody>
      </p:sp>
    </p:spTree>
    <p:extLst>
      <p:ext uri="{BB962C8B-B14F-4D97-AF65-F5344CB8AC3E}">
        <p14:creationId xmlns:p14="http://schemas.microsoft.com/office/powerpoint/2010/main" val="2131775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Cryptography</a:t>
            </a:r>
            <a:br>
              <a:rPr lang="en-US" dirty="0"/>
            </a:br>
            <a:r>
              <a:rPr lang="en-US" dirty="0"/>
              <a:t> a quick introduction</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GB"/>
              <a:t>14/09/2017</a:t>
            </a:r>
            <a:endParaRPr lang="en-US"/>
          </a:p>
        </p:txBody>
      </p:sp>
    </p:spTree>
    <p:extLst>
      <p:ext uri="{BB962C8B-B14F-4D97-AF65-F5344CB8AC3E}">
        <p14:creationId xmlns:p14="http://schemas.microsoft.com/office/powerpoint/2010/main" val="1090268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8271" y="1225296"/>
            <a:ext cx="10523261" cy="3520440"/>
          </a:xfrm>
        </p:spPr>
        <p:txBody>
          <a:bodyPr/>
          <a:lstStyle/>
          <a:p>
            <a:r>
              <a:rPr lang="en-US" dirty="0"/>
              <a:t>Transport layer security</a:t>
            </a:r>
          </a:p>
        </p:txBody>
      </p:sp>
      <p:sp>
        <p:nvSpPr>
          <p:cNvPr id="5" name="Footer Placeholder 4">
            <a:extLst>
              <a:ext uri="{FF2B5EF4-FFF2-40B4-BE49-F238E27FC236}">
                <a16:creationId xmlns:a16="http://schemas.microsoft.com/office/drawing/2014/main" id="{5025996A-4A48-47DB-B3F7-A2CDBE567B5B}"/>
              </a:ext>
            </a:extLst>
          </p:cNvPr>
          <p:cNvSpPr>
            <a:spLocks noGrp="1"/>
          </p:cNvSpPr>
          <p:nvPr>
            <p:ph type="ftr" sz="quarter" idx="11"/>
          </p:nvPr>
        </p:nvSpPr>
        <p:spPr>
          <a:xfrm>
            <a:off x="2182708"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765957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SSL &amp; TLS</a:t>
            </a:r>
          </a:p>
        </p:txBody>
      </p:sp>
      <p:sp>
        <p:nvSpPr>
          <p:cNvPr id="3" name="Content Placeholder 2"/>
          <p:cNvSpPr>
            <a:spLocks noGrp="1"/>
          </p:cNvSpPr>
          <p:nvPr>
            <p:ph idx="1"/>
          </p:nvPr>
        </p:nvSpPr>
        <p:spPr>
          <a:xfrm>
            <a:off x="18796" y="1809748"/>
            <a:ext cx="5852160" cy="4371975"/>
          </a:xfrm>
        </p:spPr>
        <p:txBody>
          <a:bodyPr>
            <a:normAutofit/>
          </a:bodyPr>
          <a:lstStyle/>
          <a:p>
            <a:r>
              <a:rPr lang="en-GB" sz="2400" dirty="0"/>
              <a:t>SSL = Secure Sockets Layer.</a:t>
            </a:r>
          </a:p>
          <a:p>
            <a:pPr lvl="1"/>
            <a:r>
              <a:rPr lang="en-GB" dirty="0"/>
              <a:t>Developed by Netscape in mid 1990s.</a:t>
            </a:r>
          </a:p>
          <a:p>
            <a:pPr lvl="1"/>
            <a:r>
              <a:rPr lang="en-GB" dirty="0"/>
              <a:t>SSLv2 now deprecated; SSLv3 still widely supported</a:t>
            </a:r>
          </a:p>
          <a:p>
            <a:endParaRPr lang="en-GB" sz="2400" dirty="0"/>
          </a:p>
          <a:p>
            <a:r>
              <a:rPr lang="en-GB" sz="2400" dirty="0"/>
              <a:t>TLS = Transport Layer Security.</a:t>
            </a:r>
          </a:p>
          <a:p>
            <a:pPr lvl="1"/>
            <a:r>
              <a:rPr lang="en-GB" dirty="0"/>
              <a:t>IETF-standardised version of SSL.</a:t>
            </a:r>
          </a:p>
          <a:p>
            <a:pPr lvl="1"/>
            <a:r>
              <a:rPr lang="en-GB" dirty="0"/>
              <a:t>TLS 1.0 = SSLv3 with minor tweaks, RFC 2246 (1999)</a:t>
            </a:r>
          </a:p>
          <a:p>
            <a:pPr lvl="1"/>
            <a:r>
              <a:rPr lang="en-GB" dirty="0"/>
              <a:t>TLS 1.1 = TLS 1.0 + tweaks, RFC 4346 (2006)</a:t>
            </a:r>
          </a:p>
          <a:p>
            <a:pPr lvl="1"/>
            <a:r>
              <a:rPr lang="en-GB" dirty="0"/>
              <a:t>TLS 1.2 = TLS 1.1 + more tweaks, RFC 5246 (2008)</a:t>
            </a:r>
          </a:p>
          <a:p>
            <a:pPr lvl="1"/>
            <a:r>
              <a:rPr lang="en-GB" b="1" dirty="0">
                <a:solidFill>
                  <a:srgbClr val="FF0000"/>
                </a:solidFill>
              </a:rPr>
              <a:t>TLS 1.3 </a:t>
            </a:r>
            <a:r>
              <a:rPr lang="en-GB" dirty="0"/>
              <a:t>= major changes + removed insecure features, RFC 8446 (2018)</a:t>
            </a:r>
          </a:p>
        </p:txBody>
      </p:sp>
      <p:sp>
        <p:nvSpPr>
          <p:cNvPr id="6" name="Slide Number Placeholder 5"/>
          <p:cNvSpPr>
            <a:spLocks noGrp="1"/>
          </p:cNvSpPr>
          <p:nvPr>
            <p:ph type="sldNum" sz="quarter" idx="12"/>
          </p:nvPr>
        </p:nvSpPr>
        <p:spPr/>
        <p:txBody>
          <a:bodyPr/>
          <a:lstStyle/>
          <a:p>
            <a:fld id="{4FAB73BC-B049-4115-A692-8D63A059BFB8}" type="slidenum">
              <a:rPr lang="en-US" smtClean="0"/>
              <a:t>30</a:t>
            </a:fld>
            <a:endParaRPr lang="en-US"/>
          </a:p>
        </p:txBody>
      </p:sp>
      <p:sp>
        <p:nvSpPr>
          <p:cNvPr id="10" name="Content Placeholder 2">
            <a:extLst>
              <a:ext uri="{FF2B5EF4-FFF2-40B4-BE49-F238E27FC236}">
                <a16:creationId xmlns:a16="http://schemas.microsoft.com/office/drawing/2014/main" id="{E48D9BEA-5640-4D35-BB68-B06C5B8303DB}"/>
              </a:ext>
            </a:extLst>
          </p:cNvPr>
          <p:cNvSpPr txBox="1">
            <a:spLocks/>
          </p:cNvSpPr>
          <p:nvPr/>
        </p:nvSpPr>
        <p:spPr>
          <a:xfrm>
            <a:off x="5870956" y="1800224"/>
            <a:ext cx="5787644" cy="437197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GB" sz="2400" dirty="0"/>
              <a:t>SSL = Secure Sockets Layer.</a:t>
            </a:r>
          </a:p>
          <a:p>
            <a:pPr lvl="1"/>
            <a:r>
              <a:rPr lang="en-US" dirty="0"/>
              <a:t>Originally shipped in Netscape Navigator 1.1</a:t>
            </a:r>
          </a:p>
          <a:p>
            <a:pPr lvl="1"/>
            <a:r>
              <a:rPr lang="en-US" dirty="0"/>
              <a:t>Developed as a way to secure communications between the client and server on the web</a:t>
            </a:r>
            <a:endParaRPr lang="en-US" altLang="x-none" dirty="0"/>
          </a:p>
          <a:p>
            <a:pPr lvl="1"/>
            <a:endParaRPr lang="en-GB" sz="2400" dirty="0"/>
          </a:p>
          <a:p>
            <a:r>
              <a:rPr lang="en-GB" sz="2400" dirty="0"/>
              <a:t>TLS = Transport Layer Security.</a:t>
            </a:r>
          </a:p>
          <a:p>
            <a:pPr lvl="1"/>
            <a:r>
              <a:rPr lang="en-US" altLang="x-none" dirty="0"/>
              <a:t>De facto standard for Internet security</a:t>
            </a:r>
          </a:p>
          <a:p>
            <a:pPr lvl="1"/>
            <a:r>
              <a:rPr lang="en-US" altLang="x-none" dirty="0"/>
              <a:t>Same SSL protocol design, different algorithms</a:t>
            </a:r>
          </a:p>
          <a:p>
            <a:pPr lvl="1"/>
            <a:r>
              <a:rPr lang="en-US" altLang="x-none" dirty="0"/>
              <a:t>“The primary goal of the TLS protocol is to provide privacy and data integrity between two communicating applications”</a:t>
            </a:r>
          </a:p>
          <a:p>
            <a:pPr lvl="1"/>
            <a:r>
              <a:rPr lang="en-US" altLang="x-none" dirty="0"/>
              <a:t>In practice, used to protect information transmitted between browsers and Web servers</a:t>
            </a:r>
          </a:p>
        </p:txBody>
      </p:sp>
      <p:sp>
        <p:nvSpPr>
          <p:cNvPr id="7" name="Footer Placeholder 4">
            <a:extLst>
              <a:ext uri="{FF2B5EF4-FFF2-40B4-BE49-F238E27FC236}">
                <a16:creationId xmlns:a16="http://schemas.microsoft.com/office/drawing/2014/main" id="{80118A2B-9B40-492E-8487-4D05F4D6914A}"/>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2114993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TLS basics</a:t>
            </a:r>
          </a:p>
        </p:txBody>
      </p:sp>
      <p:sp>
        <p:nvSpPr>
          <p:cNvPr id="3" name="Content Placeholder 2"/>
          <p:cNvSpPr>
            <a:spLocks noGrp="1"/>
          </p:cNvSpPr>
          <p:nvPr>
            <p:ph idx="1"/>
          </p:nvPr>
        </p:nvSpPr>
        <p:spPr>
          <a:xfrm>
            <a:off x="1069848" y="1800225"/>
            <a:ext cx="10058400" cy="4371975"/>
          </a:xfrm>
        </p:spPr>
        <p:txBody>
          <a:bodyPr>
            <a:normAutofit/>
          </a:bodyPr>
          <a:lstStyle/>
          <a:p>
            <a:r>
              <a:rPr lang="en-US" altLang="x-none" dirty="0"/>
              <a:t>TLS consists of </a:t>
            </a:r>
            <a:r>
              <a:rPr lang="en-US" altLang="x-none" dirty="0">
                <a:solidFill>
                  <a:schemeClr val="accent2"/>
                </a:solidFill>
              </a:rPr>
              <a:t>two</a:t>
            </a:r>
            <a:r>
              <a:rPr lang="en-US" altLang="x-none" dirty="0"/>
              <a:t> protocols</a:t>
            </a:r>
          </a:p>
          <a:p>
            <a:endParaRPr lang="en-US" altLang="x-none" dirty="0"/>
          </a:p>
          <a:p>
            <a:r>
              <a:rPr lang="en-US" altLang="x-none" dirty="0"/>
              <a:t>Handshake protocol</a:t>
            </a:r>
          </a:p>
          <a:p>
            <a:pPr lvl="1"/>
            <a:r>
              <a:rPr lang="en-US" altLang="x-none" dirty="0"/>
              <a:t>Use public-key cryptography to establish a shared secret key between the client and the server</a:t>
            </a:r>
          </a:p>
          <a:p>
            <a:endParaRPr lang="en-US" altLang="x-none" dirty="0"/>
          </a:p>
          <a:p>
            <a:r>
              <a:rPr lang="en-US" altLang="x-none" dirty="0"/>
              <a:t>Record protocol</a:t>
            </a:r>
          </a:p>
          <a:p>
            <a:pPr lvl="1"/>
            <a:r>
              <a:rPr lang="en-US" altLang="x-none" dirty="0"/>
              <a:t>Use the secret key established in the handshake protocol to protect communication between the client and the server</a:t>
            </a:r>
          </a:p>
        </p:txBody>
      </p:sp>
      <p:sp>
        <p:nvSpPr>
          <p:cNvPr id="6" name="Slide Number Placeholder 5"/>
          <p:cNvSpPr>
            <a:spLocks noGrp="1"/>
          </p:cNvSpPr>
          <p:nvPr>
            <p:ph type="sldNum" sz="quarter" idx="12"/>
          </p:nvPr>
        </p:nvSpPr>
        <p:spPr/>
        <p:txBody>
          <a:bodyPr/>
          <a:lstStyle/>
          <a:p>
            <a:fld id="{4FAB73BC-B049-4115-A692-8D63A059BFB8}" type="slidenum">
              <a:rPr lang="en-US" smtClean="0"/>
              <a:t>31</a:t>
            </a:fld>
            <a:endParaRPr lang="en-US"/>
          </a:p>
        </p:txBody>
      </p:sp>
      <p:pic>
        <p:nvPicPr>
          <p:cNvPr id="7" name="Elemento grafico 6">
            <a:extLst>
              <a:ext uri="{FF2B5EF4-FFF2-40B4-BE49-F238E27FC236}">
                <a16:creationId xmlns:a16="http://schemas.microsoft.com/office/drawing/2014/main" id="{17B0AA42-9FCC-47C4-8B1E-501708F52D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6738" y="220091"/>
            <a:ext cx="5474390" cy="2737195"/>
          </a:xfrm>
          <a:prstGeom prst="rect">
            <a:avLst/>
          </a:prstGeom>
        </p:spPr>
      </p:pic>
      <p:sp>
        <p:nvSpPr>
          <p:cNvPr id="8" name="Footer Placeholder 4">
            <a:extLst>
              <a:ext uri="{FF2B5EF4-FFF2-40B4-BE49-F238E27FC236}">
                <a16:creationId xmlns:a16="http://schemas.microsoft.com/office/drawing/2014/main" id="{B12265D4-6A02-4E47-A0B9-1A0CF24CE004}"/>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1123092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TP vs HTT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5" y="1814286"/>
            <a:ext cx="6172200" cy="3143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TP vs HTT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637721"/>
            <a:ext cx="6172200" cy="495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411920" y="6468632"/>
            <a:ext cx="3141324" cy="338554"/>
          </a:xfrm>
          <a:prstGeom prst="rect">
            <a:avLst/>
          </a:prstGeom>
          <a:noFill/>
        </p:spPr>
        <p:txBody>
          <a:bodyPr wrap="square" rtlCol="0">
            <a:spAutoFit/>
          </a:bodyPr>
          <a:lstStyle/>
          <a:p>
            <a:r>
              <a:rPr lang="en-US" sz="1200" dirty="0">
                <a:hlinkClick r:id="rId4"/>
              </a:rPr>
              <a:t>seopressor.com/blog/http-vs-https</a:t>
            </a:r>
            <a:r>
              <a:rPr lang="en-US" sz="1600" dirty="0">
                <a:hlinkClick r:id="rId4"/>
              </a:rPr>
              <a:t>/</a:t>
            </a:r>
            <a:endParaRPr lang="en-US" sz="1600" dirty="0"/>
          </a:p>
        </p:txBody>
      </p:sp>
      <p:sp>
        <p:nvSpPr>
          <p:cNvPr id="5" name="Footer Placeholder 4">
            <a:extLst>
              <a:ext uri="{FF2B5EF4-FFF2-40B4-BE49-F238E27FC236}">
                <a16:creationId xmlns:a16="http://schemas.microsoft.com/office/drawing/2014/main" id="{301DAD25-9C30-436E-9469-0BE1CF3EFA40}"/>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15487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0932"/>
            <a:ext cx="10058400" cy="1609344"/>
          </a:xfrm>
        </p:spPr>
        <p:txBody>
          <a:bodyPr/>
          <a:lstStyle/>
          <a:p>
            <a:r>
              <a:rPr lang="en-US" dirty="0" err="1"/>
              <a:t>Ssl</a:t>
            </a:r>
            <a:r>
              <a:rPr lang="en-US" dirty="0"/>
              <a:t> &amp; </a:t>
            </a:r>
            <a:r>
              <a:rPr lang="en-US" dirty="0" err="1"/>
              <a:t>tls</a:t>
            </a:r>
            <a:r>
              <a:rPr lang="en-US" dirty="0"/>
              <a:t> in the real world (i.e. in the browser)</a:t>
            </a:r>
          </a:p>
        </p:txBody>
      </p:sp>
      <p:sp>
        <p:nvSpPr>
          <p:cNvPr id="6" name="Slide Number Placeholder 5"/>
          <p:cNvSpPr>
            <a:spLocks noGrp="1"/>
          </p:cNvSpPr>
          <p:nvPr>
            <p:ph type="sldNum" sz="quarter" idx="12"/>
          </p:nvPr>
        </p:nvSpPr>
        <p:spPr/>
        <p:txBody>
          <a:bodyPr/>
          <a:lstStyle/>
          <a:p>
            <a:fld id="{4FAB73BC-B049-4115-A692-8D63A059BFB8}" type="slidenum">
              <a:rPr lang="en-US" smtClean="0"/>
              <a:t>33</a:t>
            </a:fld>
            <a:endParaRPr lang="en-US"/>
          </a:p>
        </p:txBody>
      </p:sp>
      <p:pic>
        <p:nvPicPr>
          <p:cNvPr id="10" name="Picture 9"/>
          <p:cNvPicPr>
            <a:picLocks noChangeAspect="1"/>
          </p:cNvPicPr>
          <p:nvPr/>
        </p:nvPicPr>
        <p:blipFill>
          <a:blip r:embed="rId2"/>
          <a:stretch>
            <a:fillRect/>
          </a:stretch>
        </p:blipFill>
        <p:spPr>
          <a:xfrm>
            <a:off x="6510528" y="1892300"/>
            <a:ext cx="4800600" cy="1854200"/>
          </a:xfrm>
          <a:prstGeom prst="rect">
            <a:avLst/>
          </a:prstGeom>
          <a:ln>
            <a:solidFill>
              <a:schemeClr val="tx1"/>
            </a:solidFill>
          </a:ln>
        </p:spPr>
      </p:pic>
      <p:sp>
        <p:nvSpPr>
          <p:cNvPr id="11" name="Freeform 10"/>
          <p:cNvSpPr/>
          <p:nvPr/>
        </p:nvSpPr>
        <p:spPr>
          <a:xfrm>
            <a:off x="6769100" y="2260600"/>
            <a:ext cx="1308118" cy="660400"/>
          </a:xfrm>
          <a:custGeom>
            <a:avLst/>
            <a:gdLst>
              <a:gd name="connsiteX0" fmla="*/ 153488 w 953606"/>
              <a:gd name="connsiteY0" fmla="*/ 88900 h 660400"/>
              <a:gd name="connsiteX1" fmla="*/ 153488 w 953606"/>
              <a:gd name="connsiteY1" fmla="*/ 88900 h 660400"/>
              <a:gd name="connsiteX2" fmla="*/ 26488 w 953606"/>
              <a:gd name="connsiteY2" fmla="*/ 152400 h 660400"/>
              <a:gd name="connsiteX3" fmla="*/ 1088 w 953606"/>
              <a:gd name="connsiteY3" fmla="*/ 190500 h 660400"/>
              <a:gd name="connsiteX4" fmla="*/ 13788 w 953606"/>
              <a:gd name="connsiteY4" fmla="*/ 406400 h 660400"/>
              <a:gd name="connsiteX5" fmla="*/ 39188 w 953606"/>
              <a:gd name="connsiteY5" fmla="*/ 444500 h 660400"/>
              <a:gd name="connsiteX6" fmla="*/ 77288 w 953606"/>
              <a:gd name="connsiteY6" fmla="*/ 520700 h 660400"/>
              <a:gd name="connsiteX7" fmla="*/ 166188 w 953606"/>
              <a:gd name="connsiteY7" fmla="*/ 584200 h 660400"/>
              <a:gd name="connsiteX8" fmla="*/ 255088 w 953606"/>
              <a:gd name="connsiteY8" fmla="*/ 635000 h 660400"/>
              <a:gd name="connsiteX9" fmla="*/ 407488 w 953606"/>
              <a:gd name="connsiteY9" fmla="*/ 660400 h 660400"/>
              <a:gd name="connsiteX10" fmla="*/ 724988 w 953606"/>
              <a:gd name="connsiteY10" fmla="*/ 635000 h 660400"/>
              <a:gd name="connsiteX11" fmla="*/ 801188 w 953606"/>
              <a:gd name="connsiteY11" fmla="*/ 596900 h 660400"/>
              <a:gd name="connsiteX12" fmla="*/ 851988 w 953606"/>
              <a:gd name="connsiteY12" fmla="*/ 584200 h 660400"/>
              <a:gd name="connsiteX13" fmla="*/ 940888 w 953606"/>
              <a:gd name="connsiteY13" fmla="*/ 533400 h 660400"/>
              <a:gd name="connsiteX14" fmla="*/ 953588 w 953606"/>
              <a:gd name="connsiteY14" fmla="*/ 495300 h 660400"/>
              <a:gd name="connsiteX15" fmla="*/ 928188 w 953606"/>
              <a:gd name="connsiteY15" fmla="*/ 177800 h 660400"/>
              <a:gd name="connsiteX16" fmla="*/ 839288 w 953606"/>
              <a:gd name="connsiteY16" fmla="*/ 88900 h 660400"/>
              <a:gd name="connsiteX17" fmla="*/ 775788 w 953606"/>
              <a:gd name="connsiteY17" fmla="*/ 76200 h 660400"/>
              <a:gd name="connsiteX18" fmla="*/ 686888 w 953606"/>
              <a:gd name="connsiteY18" fmla="*/ 63500 h 660400"/>
              <a:gd name="connsiteX19" fmla="*/ 597988 w 953606"/>
              <a:gd name="connsiteY19" fmla="*/ 38100 h 660400"/>
              <a:gd name="connsiteX20" fmla="*/ 559888 w 953606"/>
              <a:gd name="connsiteY20" fmla="*/ 25400 h 660400"/>
              <a:gd name="connsiteX21" fmla="*/ 458288 w 953606"/>
              <a:gd name="connsiteY21" fmla="*/ 0 h 660400"/>
              <a:gd name="connsiteX22" fmla="*/ 318588 w 953606"/>
              <a:gd name="connsiteY22" fmla="*/ 12700 h 660400"/>
              <a:gd name="connsiteX23" fmla="*/ 229688 w 953606"/>
              <a:gd name="connsiteY23" fmla="*/ 88900 h 660400"/>
              <a:gd name="connsiteX24" fmla="*/ 153488 w 953606"/>
              <a:gd name="connsiteY24" fmla="*/ 127000 h 660400"/>
              <a:gd name="connsiteX25" fmla="*/ 115388 w 953606"/>
              <a:gd name="connsiteY25" fmla="*/ 127000 h 660400"/>
              <a:gd name="connsiteX26" fmla="*/ 115388 w 953606"/>
              <a:gd name="connsiteY26" fmla="*/ 127000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3606" h="660400">
                <a:moveTo>
                  <a:pt x="153488" y="88900"/>
                </a:moveTo>
                <a:lnTo>
                  <a:pt x="153488" y="88900"/>
                </a:lnTo>
                <a:cubicBezTo>
                  <a:pt x="111155" y="110067"/>
                  <a:pt x="65869" y="126146"/>
                  <a:pt x="26488" y="152400"/>
                </a:cubicBezTo>
                <a:cubicBezTo>
                  <a:pt x="13788" y="160867"/>
                  <a:pt x="1850" y="175256"/>
                  <a:pt x="1088" y="190500"/>
                </a:cubicBezTo>
                <a:cubicBezTo>
                  <a:pt x="-2512" y="262501"/>
                  <a:pt x="3094" y="335107"/>
                  <a:pt x="13788" y="406400"/>
                </a:cubicBezTo>
                <a:cubicBezTo>
                  <a:pt x="16052" y="421495"/>
                  <a:pt x="32362" y="430848"/>
                  <a:pt x="39188" y="444500"/>
                </a:cubicBezTo>
                <a:cubicBezTo>
                  <a:pt x="67827" y="501778"/>
                  <a:pt x="31792" y="466105"/>
                  <a:pt x="77288" y="520700"/>
                </a:cubicBezTo>
                <a:cubicBezTo>
                  <a:pt x="119601" y="571476"/>
                  <a:pt x="108994" y="551518"/>
                  <a:pt x="166188" y="584200"/>
                </a:cubicBezTo>
                <a:cubicBezTo>
                  <a:pt x="213083" y="610997"/>
                  <a:pt x="199265" y="614066"/>
                  <a:pt x="255088" y="635000"/>
                </a:cubicBezTo>
                <a:cubicBezTo>
                  <a:pt x="297044" y="650733"/>
                  <a:pt x="370608" y="655790"/>
                  <a:pt x="407488" y="660400"/>
                </a:cubicBezTo>
                <a:cubicBezTo>
                  <a:pt x="513321" y="651933"/>
                  <a:pt x="619421" y="646311"/>
                  <a:pt x="724988" y="635000"/>
                </a:cubicBezTo>
                <a:cubicBezTo>
                  <a:pt x="772556" y="629903"/>
                  <a:pt x="757664" y="615553"/>
                  <a:pt x="801188" y="596900"/>
                </a:cubicBezTo>
                <a:cubicBezTo>
                  <a:pt x="817231" y="590024"/>
                  <a:pt x="835645" y="590329"/>
                  <a:pt x="851988" y="584200"/>
                </a:cubicBezTo>
                <a:cubicBezTo>
                  <a:pt x="888818" y="570389"/>
                  <a:pt x="909305" y="554455"/>
                  <a:pt x="940888" y="533400"/>
                </a:cubicBezTo>
                <a:cubicBezTo>
                  <a:pt x="945121" y="520700"/>
                  <a:pt x="954066" y="508678"/>
                  <a:pt x="953588" y="495300"/>
                </a:cubicBezTo>
                <a:cubicBezTo>
                  <a:pt x="949799" y="389196"/>
                  <a:pt x="948363" y="282037"/>
                  <a:pt x="928188" y="177800"/>
                </a:cubicBezTo>
                <a:cubicBezTo>
                  <a:pt x="915977" y="114708"/>
                  <a:pt x="886170" y="100620"/>
                  <a:pt x="839288" y="88900"/>
                </a:cubicBezTo>
                <a:cubicBezTo>
                  <a:pt x="818347" y="83665"/>
                  <a:pt x="797080" y="79749"/>
                  <a:pt x="775788" y="76200"/>
                </a:cubicBezTo>
                <a:cubicBezTo>
                  <a:pt x="746261" y="71279"/>
                  <a:pt x="716521" y="67733"/>
                  <a:pt x="686888" y="63500"/>
                </a:cubicBezTo>
                <a:cubicBezTo>
                  <a:pt x="595537" y="33050"/>
                  <a:pt x="709616" y="69994"/>
                  <a:pt x="597988" y="38100"/>
                </a:cubicBezTo>
                <a:cubicBezTo>
                  <a:pt x="585116" y="34422"/>
                  <a:pt x="572803" y="28922"/>
                  <a:pt x="559888" y="25400"/>
                </a:cubicBezTo>
                <a:cubicBezTo>
                  <a:pt x="526209" y="16215"/>
                  <a:pt x="458288" y="0"/>
                  <a:pt x="458288" y="0"/>
                </a:cubicBezTo>
                <a:cubicBezTo>
                  <a:pt x="411721" y="4233"/>
                  <a:pt x="363768" y="652"/>
                  <a:pt x="318588" y="12700"/>
                </a:cubicBezTo>
                <a:cubicBezTo>
                  <a:pt x="290610" y="20161"/>
                  <a:pt x="251198" y="70975"/>
                  <a:pt x="229688" y="88900"/>
                </a:cubicBezTo>
                <a:cubicBezTo>
                  <a:pt x="207747" y="107184"/>
                  <a:pt x="182127" y="122227"/>
                  <a:pt x="153488" y="127000"/>
                </a:cubicBezTo>
                <a:cubicBezTo>
                  <a:pt x="140961" y="129088"/>
                  <a:pt x="128088" y="127000"/>
                  <a:pt x="115388" y="127000"/>
                </a:cubicBezTo>
                <a:lnTo>
                  <a:pt x="115388" y="127000"/>
                </a:lnTo>
              </a:path>
            </a:pathLst>
          </a:custGeom>
          <a:noFill/>
          <a:ln w="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63600" y="1714500"/>
            <a:ext cx="3873500" cy="369332"/>
          </a:xfrm>
          <a:prstGeom prst="rect">
            <a:avLst/>
          </a:prstGeom>
          <a:solidFill>
            <a:schemeClr val="bg1">
              <a:lumMod val="85000"/>
            </a:schemeClr>
          </a:solidFill>
        </p:spPr>
        <p:txBody>
          <a:bodyPr wrap="square" rtlCol="0">
            <a:spAutoFit/>
          </a:bodyPr>
          <a:lstStyle/>
          <a:p>
            <a:r>
              <a:rPr lang="en-US" dirty="0"/>
              <a:t>The lock icon is the SSL indicator</a:t>
            </a:r>
          </a:p>
        </p:txBody>
      </p:sp>
      <p:cxnSp>
        <p:nvCxnSpPr>
          <p:cNvPr id="14" name="Straight Arrow Connector 13"/>
          <p:cNvCxnSpPr>
            <a:stCxn id="12" idx="3"/>
          </p:cNvCxnSpPr>
          <p:nvPr/>
        </p:nvCxnSpPr>
        <p:spPr>
          <a:xfrm>
            <a:off x="4737100" y="1899166"/>
            <a:ext cx="2032000" cy="652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63600" y="2109232"/>
            <a:ext cx="5164328" cy="1708160"/>
          </a:xfrm>
          <a:prstGeom prst="rect">
            <a:avLst/>
          </a:prstGeom>
          <a:noFill/>
        </p:spPr>
        <p:txBody>
          <a:bodyPr wrap="square" rtlCol="0">
            <a:spAutoFit/>
          </a:bodyPr>
          <a:lstStyle/>
          <a:p>
            <a:pPr>
              <a:spcBef>
                <a:spcPts val="1200"/>
              </a:spcBef>
            </a:pPr>
            <a:r>
              <a:rPr lang="en-US" b="1" dirty="0"/>
              <a:t>Intended goal</a:t>
            </a:r>
            <a:r>
              <a:rPr lang="en-US" dirty="0"/>
              <a:t>: </a:t>
            </a:r>
          </a:p>
          <a:p>
            <a:pPr>
              <a:spcBef>
                <a:spcPts val="1200"/>
              </a:spcBef>
              <a:buFont typeface="Arial" charset="0"/>
              <a:buChar char="•"/>
            </a:pPr>
            <a:r>
              <a:rPr lang="en-US" dirty="0"/>
              <a:t> Provide user with identity of page origin</a:t>
            </a:r>
          </a:p>
          <a:p>
            <a:pPr>
              <a:spcBef>
                <a:spcPts val="600"/>
              </a:spcBef>
              <a:buFont typeface="Arial" charset="0"/>
              <a:buChar char="•"/>
            </a:pPr>
            <a:r>
              <a:rPr lang="en-US" dirty="0"/>
              <a:t> Indicate to user that page contents were not viewed or modified by a </a:t>
            </a:r>
            <a:r>
              <a:rPr lang="en-US" b="1" dirty="0"/>
              <a:t>network attacker</a:t>
            </a:r>
          </a:p>
          <a:p>
            <a:pPr marL="285750" indent="-285750">
              <a:buFont typeface="Arial" charset="0"/>
              <a:buChar char="•"/>
            </a:pPr>
            <a:endParaRPr lang="en-US" dirty="0"/>
          </a:p>
        </p:txBody>
      </p:sp>
      <p:sp>
        <p:nvSpPr>
          <p:cNvPr id="17" name="TextBox 16"/>
          <p:cNvSpPr txBox="1"/>
          <p:nvPr/>
        </p:nvSpPr>
        <p:spPr>
          <a:xfrm>
            <a:off x="6525768" y="4333792"/>
            <a:ext cx="5105400" cy="1754326"/>
          </a:xfrm>
          <a:prstGeom prst="rect">
            <a:avLst/>
          </a:prstGeom>
          <a:noFill/>
        </p:spPr>
        <p:txBody>
          <a:bodyPr wrap="square" rtlCol="0">
            <a:spAutoFit/>
          </a:bodyPr>
          <a:lstStyle/>
          <a:p>
            <a:pPr marL="285750" indent="-285750">
              <a:buFont typeface="Arial" charset="0"/>
              <a:buChar char="•"/>
            </a:pPr>
            <a:r>
              <a:rPr lang="en-US"/>
              <a:t>HTTP = </a:t>
            </a:r>
            <a:r>
              <a:rPr lang="en-US" dirty="0" err="1"/>
              <a:t>HyperText</a:t>
            </a:r>
            <a:r>
              <a:rPr lang="en-US" dirty="0"/>
              <a:t> Transfer Protocol</a:t>
            </a:r>
          </a:p>
          <a:p>
            <a:pPr marL="285750" indent="-285750">
              <a:buFont typeface="Arial" charset="0"/>
              <a:buChar char="•"/>
            </a:pPr>
            <a:r>
              <a:rPr lang="en-US" dirty="0"/>
              <a:t>HTTPS = HTTP over TLS/SSL or HTTP Secure</a:t>
            </a:r>
          </a:p>
          <a:p>
            <a:pPr marL="285750" indent="-285750">
              <a:buFont typeface="Arial" charset="0"/>
              <a:buChar char="•"/>
            </a:pPr>
            <a:r>
              <a:rPr lang="en-US" dirty="0"/>
              <a:t>Main motivations for HTTPS:</a:t>
            </a:r>
          </a:p>
          <a:p>
            <a:pPr marL="742950" lvl="1" indent="-285750">
              <a:buFont typeface="Arial" charset="0"/>
              <a:buChar char="•"/>
            </a:pPr>
            <a:r>
              <a:rPr lang="en-US" dirty="0">
                <a:hlinkClick r:id="rId3" tooltip="Authentication"/>
              </a:rPr>
              <a:t>authentication</a:t>
            </a:r>
            <a:r>
              <a:rPr lang="en-US" dirty="0"/>
              <a:t> of the visited </a:t>
            </a:r>
            <a:r>
              <a:rPr lang="en-US" dirty="0">
                <a:hlinkClick r:id="rId4" tooltip="Website"/>
              </a:rPr>
              <a:t>website</a:t>
            </a:r>
            <a:r>
              <a:rPr lang="en-US" dirty="0"/>
              <a:t> </a:t>
            </a:r>
          </a:p>
          <a:p>
            <a:pPr marL="742950" lvl="1" indent="-285750">
              <a:buFont typeface="Arial" charset="0"/>
              <a:buChar char="•"/>
            </a:pPr>
            <a:r>
              <a:rPr lang="en-US" dirty="0"/>
              <a:t>protection of the </a:t>
            </a:r>
            <a:r>
              <a:rPr lang="en-US" dirty="0">
                <a:hlinkClick r:id="rId5" tooltip="Information privacy"/>
              </a:rPr>
              <a:t>privacy</a:t>
            </a:r>
            <a:r>
              <a:rPr lang="en-US" dirty="0"/>
              <a:t> and </a:t>
            </a:r>
            <a:r>
              <a:rPr lang="en-US" dirty="0">
                <a:hlinkClick r:id="rId6" tooltip="Data integrity"/>
              </a:rPr>
              <a:t>integrity</a:t>
            </a:r>
            <a:r>
              <a:rPr lang="en-US" dirty="0"/>
              <a:t> of the exchanged data</a:t>
            </a:r>
          </a:p>
        </p:txBody>
      </p:sp>
      <p:sp>
        <p:nvSpPr>
          <p:cNvPr id="18" name="TextBox 17"/>
          <p:cNvSpPr txBox="1"/>
          <p:nvPr/>
        </p:nvSpPr>
        <p:spPr>
          <a:xfrm>
            <a:off x="596900" y="3728492"/>
            <a:ext cx="5697728" cy="2585323"/>
          </a:xfrm>
          <a:prstGeom prst="rect">
            <a:avLst/>
          </a:prstGeom>
          <a:noFill/>
        </p:spPr>
        <p:txBody>
          <a:bodyPr wrap="square" rtlCol="0">
            <a:spAutoFit/>
          </a:bodyPr>
          <a:lstStyle/>
          <a:p>
            <a:r>
              <a:rPr lang="en-US" dirty="0"/>
              <a:t>HTTPS provides </a:t>
            </a:r>
          </a:p>
          <a:p>
            <a:pPr marL="285750" indent="-285750">
              <a:buFont typeface="Arial" charset="0"/>
              <a:buChar char="•"/>
            </a:pPr>
            <a:r>
              <a:rPr lang="en-US" dirty="0"/>
              <a:t>authentication of the website and associated </a:t>
            </a:r>
            <a:r>
              <a:rPr lang="en-US" dirty="0">
                <a:hlinkClick r:id="rId7" tooltip="Web server"/>
              </a:rPr>
              <a:t>web server</a:t>
            </a:r>
            <a:r>
              <a:rPr lang="en-US" dirty="0"/>
              <a:t> with which one is communicating</a:t>
            </a:r>
          </a:p>
          <a:p>
            <a:pPr marL="742950" lvl="1" indent="-285750">
              <a:buFont typeface="Arial" charset="0"/>
              <a:buChar char="•"/>
            </a:pPr>
            <a:r>
              <a:rPr lang="en-US" dirty="0"/>
              <a:t>Protection against </a:t>
            </a:r>
            <a:r>
              <a:rPr lang="en-US" dirty="0">
                <a:hlinkClick r:id="rId8" tooltip="Man-in-the-middle attack"/>
              </a:rPr>
              <a:t>man-in-the-middle attacks</a:t>
            </a:r>
            <a:endParaRPr lang="en-US" dirty="0"/>
          </a:p>
          <a:p>
            <a:pPr marL="285750" indent="-285750">
              <a:buFont typeface="Arial" charset="0"/>
              <a:buChar char="•"/>
            </a:pPr>
            <a:r>
              <a:rPr lang="en-US" dirty="0"/>
              <a:t>bidirectional </a:t>
            </a:r>
            <a:r>
              <a:rPr lang="en-US" dirty="0">
                <a:hlinkClick r:id="rId9" tooltip="Encryption"/>
              </a:rPr>
              <a:t>encryption</a:t>
            </a:r>
            <a:r>
              <a:rPr lang="en-US" dirty="0"/>
              <a:t> of communications between a client and server</a:t>
            </a:r>
          </a:p>
          <a:p>
            <a:pPr marL="742950" lvl="1" indent="-285750">
              <a:buFont typeface="Arial" charset="0"/>
              <a:buChar char="•"/>
            </a:pPr>
            <a:r>
              <a:rPr lang="en-US" dirty="0"/>
              <a:t>Protection against </a:t>
            </a:r>
            <a:r>
              <a:rPr lang="en-US" dirty="0">
                <a:hlinkClick r:id="rId10" tooltip="Eavesdropping"/>
              </a:rPr>
              <a:t>eavesdropping</a:t>
            </a:r>
            <a:r>
              <a:rPr lang="en-US" dirty="0"/>
              <a:t> and </a:t>
            </a:r>
            <a:r>
              <a:rPr lang="en-US" dirty="0">
                <a:hlinkClick r:id="rId11" tooltip="Tamper-evident"/>
              </a:rPr>
              <a:t>tampering</a:t>
            </a:r>
            <a:r>
              <a:rPr lang="en-US" dirty="0"/>
              <a:t> with or forging the contents of the communication</a:t>
            </a:r>
          </a:p>
        </p:txBody>
      </p:sp>
      <p:sp>
        <p:nvSpPr>
          <p:cNvPr id="13" name="Footer Placeholder 4">
            <a:extLst>
              <a:ext uri="{FF2B5EF4-FFF2-40B4-BE49-F238E27FC236}">
                <a16:creationId xmlns:a16="http://schemas.microsoft.com/office/drawing/2014/main" id="{0CE63EBE-7F7D-400E-AFC4-929001225E1F}"/>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1672590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SSL/TLS: authenticity</a:t>
            </a:r>
          </a:p>
        </p:txBody>
      </p:sp>
      <p:sp>
        <p:nvSpPr>
          <p:cNvPr id="3" name="Content Placeholder 2"/>
          <p:cNvSpPr>
            <a:spLocks noGrp="1"/>
          </p:cNvSpPr>
          <p:nvPr>
            <p:ph idx="1"/>
          </p:nvPr>
        </p:nvSpPr>
        <p:spPr>
          <a:xfrm>
            <a:off x="1069848" y="2117725"/>
            <a:ext cx="10058400" cy="4371975"/>
          </a:xfrm>
        </p:spPr>
        <p:txBody>
          <a:bodyPr>
            <a:normAutofit/>
          </a:bodyPr>
          <a:lstStyle/>
          <a:p>
            <a:r>
              <a:rPr lang="en-US" dirty="0"/>
              <a:t>For </a:t>
            </a:r>
            <a:r>
              <a:rPr lang="en-US" b="1" dirty="0"/>
              <a:t>server authentication</a:t>
            </a:r>
            <a:r>
              <a:rPr lang="en-US" dirty="0"/>
              <a:t>, the client uses the server's public key to encrypt the data that is used to compute the secret key.  The server can generate the secret key only if it can decrypt that data with the correct private key.</a:t>
            </a:r>
          </a:p>
          <a:p>
            <a:r>
              <a:rPr lang="en-US" dirty="0"/>
              <a:t>For </a:t>
            </a:r>
            <a:r>
              <a:rPr lang="en-US" b="1" dirty="0"/>
              <a:t>client authentication</a:t>
            </a:r>
            <a:r>
              <a:rPr lang="en-US" dirty="0"/>
              <a:t>, the server uses the public key in the client certificate to decrypt the data the client sends during step </a:t>
            </a:r>
            <a:r>
              <a:rPr lang="en-US" dirty="0">
                <a:hlinkClick r:id="rId2"/>
              </a:rPr>
              <a:t>5</a:t>
            </a:r>
            <a:r>
              <a:rPr lang="en-US" dirty="0"/>
              <a:t> of the handshake. The exchange of finished messages that are encrypted with the secret key (steps </a:t>
            </a:r>
            <a:r>
              <a:rPr lang="en-US" dirty="0">
                <a:hlinkClick r:id="rId3"/>
              </a:rPr>
              <a:t>7</a:t>
            </a:r>
            <a:r>
              <a:rPr lang="en-US" dirty="0"/>
              <a:t> and) confirms that authentication is complete.</a:t>
            </a:r>
          </a:p>
          <a:p>
            <a:r>
              <a:rPr lang="en-US" dirty="0"/>
              <a:t>If any of the authentication steps fail, the handshake fails and the session terminates.</a:t>
            </a:r>
          </a:p>
          <a:p>
            <a:r>
              <a:rPr lang="en-US" dirty="0"/>
              <a:t>The exchange of digital certificates during the SSL or TLS handshake is part of the authentication process. </a:t>
            </a:r>
          </a:p>
        </p:txBody>
      </p:sp>
      <p:sp>
        <p:nvSpPr>
          <p:cNvPr id="6" name="Slide Number Placeholder 5"/>
          <p:cNvSpPr>
            <a:spLocks noGrp="1"/>
          </p:cNvSpPr>
          <p:nvPr>
            <p:ph type="sldNum" sz="quarter" idx="12"/>
          </p:nvPr>
        </p:nvSpPr>
        <p:spPr/>
        <p:txBody>
          <a:bodyPr/>
          <a:lstStyle/>
          <a:p>
            <a:fld id="{4FAB73BC-B049-4115-A692-8D63A059BFB8}" type="slidenum">
              <a:rPr lang="en-US" smtClean="0"/>
              <a:t>34</a:t>
            </a:fld>
            <a:endParaRPr lang="en-US"/>
          </a:p>
        </p:txBody>
      </p:sp>
      <p:sp>
        <p:nvSpPr>
          <p:cNvPr id="7" name="Footer Placeholder 4">
            <a:extLst>
              <a:ext uri="{FF2B5EF4-FFF2-40B4-BE49-F238E27FC236}">
                <a16:creationId xmlns:a16="http://schemas.microsoft.com/office/drawing/2014/main" id="{3BFD2A57-8EDB-4423-AE2B-A0F2F2D5A5D8}"/>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328153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x.509: a standard for certificates</a:t>
            </a:r>
          </a:p>
        </p:txBody>
      </p:sp>
      <p:sp>
        <p:nvSpPr>
          <p:cNvPr id="6" name="Slide Number Placeholder 5"/>
          <p:cNvSpPr>
            <a:spLocks noGrp="1"/>
          </p:cNvSpPr>
          <p:nvPr>
            <p:ph type="sldNum" sz="quarter" idx="12"/>
          </p:nvPr>
        </p:nvSpPr>
        <p:spPr/>
        <p:txBody>
          <a:bodyPr/>
          <a:lstStyle/>
          <a:p>
            <a:fld id="{4FAB73BC-B049-4115-A692-8D63A059BFB8}" type="slidenum">
              <a:rPr lang="en-US" smtClean="0"/>
              <a:t>35</a:t>
            </a:fld>
            <a:endParaRPr lang="en-US"/>
          </a:p>
        </p:txBody>
      </p:sp>
      <p:pic>
        <p:nvPicPr>
          <p:cNvPr id="14338" name="Picture 2" descr="https://sites.google.com/site/amitsciscozone/_/rsrc/1468881655481/home/security/digital-certificates-explained/Digital%20Certificate%20Forma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1742059"/>
            <a:ext cx="6959600" cy="4604043"/>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a:extLst>
              <a:ext uri="{FF2B5EF4-FFF2-40B4-BE49-F238E27FC236}">
                <a16:creationId xmlns:a16="http://schemas.microsoft.com/office/drawing/2014/main" id="{4D9D6EB5-05BD-45F1-A242-D67393C79191}"/>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622775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SSL/TLS: confidentiality</a:t>
            </a:r>
          </a:p>
        </p:txBody>
      </p:sp>
      <p:sp>
        <p:nvSpPr>
          <p:cNvPr id="3" name="Content Placeholder 2"/>
          <p:cNvSpPr>
            <a:spLocks noGrp="1"/>
          </p:cNvSpPr>
          <p:nvPr>
            <p:ph idx="1"/>
          </p:nvPr>
        </p:nvSpPr>
        <p:spPr>
          <a:xfrm>
            <a:off x="1069848" y="2117725"/>
            <a:ext cx="10058400" cy="4371975"/>
          </a:xfrm>
        </p:spPr>
        <p:txBody>
          <a:bodyPr>
            <a:normAutofit/>
          </a:bodyPr>
          <a:lstStyle/>
          <a:p>
            <a:r>
              <a:rPr lang="en-US" dirty="0"/>
              <a:t>SSL and TLS use a combination of symmetric and asymmetric encryption to ensure message privacy. </a:t>
            </a:r>
          </a:p>
          <a:p>
            <a:r>
              <a:rPr lang="en-US" dirty="0"/>
              <a:t>During the SSL or TLS handshake, the SSL or TLS client and server agree an encryption algorithm and a shared secret key to be used for one session only. </a:t>
            </a:r>
          </a:p>
          <a:p>
            <a:r>
              <a:rPr lang="en-US" dirty="0"/>
              <a:t>All messages transmitted between the SSL or TLS client and server are encrypted using that algorithm and key, ensuring that the message remains private even if it is intercepted. </a:t>
            </a:r>
          </a:p>
          <a:p>
            <a:r>
              <a:rPr lang="en-US" dirty="0"/>
              <a:t>SSL supports a wide range of cryptographic algorithms. </a:t>
            </a:r>
          </a:p>
          <a:p>
            <a:r>
              <a:rPr lang="en-US" dirty="0"/>
              <a:t>Because SSL and TLS use asymmetric encryption when transporting the shared secret key, there is no key distribution problem. </a:t>
            </a:r>
          </a:p>
        </p:txBody>
      </p:sp>
      <p:sp>
        <p:nvSpPr>
          <p:cNvPr id="6" name="Slide Number Placeholder 5"/>
          <p:cNvSpPr>
            <a:spLocks noGrp="1"/>
          </p:cNvSpPr>
          <p:nvPr>
            <p:ph type="sldNum" sz="quarter" idx="12"/>
          </p:nvPr>
        </p:nvSpPr>
        <p:spPr/>
        <p:txBody>
          <a:bodyPr/>
          <a:lstStyle/>
          <a:p>
            <a:fld id="{4FAB73BC-B049-4115-A692-8D63A059BFB8}" type="slidenum">
              <a:rPr lang="en-US" smtClean="0"/>
              <a:t>36</a:t>
            </a:fld>
            <a:endParaRPr lang="en-US"/>
          </a:p>
        </p:txBody>
      </p:sp>
      <p:sp>
        <p:nvSpPr>
          <p:cNvPr id="7" name="Footer Placeholder 4">
            <a:extLst>
              <a:ext uri="{FF2B5EF4-FFF2-40B4-BE49-F238E27FC236}">
                <a16:creationId xmlns:a16="http://schemas.microsoft.com/office/drawing/2014/main" id="{1DD68268-86FF-460E-815D-967CF44E8AE2}"/>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552661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SSL/TLS: integrity</a:t>
            </a:r>
          </a:p>
        </p:txBody>
      </p:sp>
      <p:sp>
        <p:nvSpPr>
          <p:cNvPr id="3" name="Content Placeholder 2"/>
          <p:cNvSpPr>
            <a:spLocks noGrp="1"/>
          </p:cNvSpPr>
          <p:nvPr>
            <p:ph idx="1"/>
          </p:nvPr>
        </p:nvSpPr>
        <p:spPr>
          <a:xfrm>
            <a:off x="1069848" y="2117725"/>
            <a:ext cx="10058400" cy="4371975"/>
          </a:xfrm>
        </p:spPr>
        <p:txBody>
          <a:bodyPr>
            <a:normAutofit/>
          </a:bodyPr>
          <a:lstStyle/>
          <a:p>
            <a:r>
              <a:rPr lang="en-US" dirty="0"/>
              <a:t>SSL and TLS provide data integrity by calculating a message digest</a:t>
            </a:r>
          </a:p>
          <a:p>
            <a:pPr lvl="1"/>
            <a:r>
              <a:rPr lang="en-US" dirty="0"/>
              <a:t>Recall cryptographic hash functions</a:t>
            </a:r>
          </a:p>
          <a:p>
            <a:endParaRPr lang="en-US" dirty="0"/>
          </a:p>
          <a:p>
            <a:r>
              <a:rPr lang="en-US" dirty="0"/>
              <a:t>Use of SSL or TLS does ensure data integrity, provided that the </a:t>
            </a:r>
            <a:r>
              <a:rPr lang="en-US" dirty="0" err="1"/>
              <a:t>CipherSpec</a:t>
            </a:r>
            <a:r>
              <a:rPr lang="en-US" dirty="0"/>
              <a:t> in the channel definition uses a suitable hash algorithm</a:t>
            </a:r>
          </a:p>
          <a:p>
            <a:endParaRPr lang="en-US" dirty="0"/>
          </a:p>
          <a:p>
            <a:r>
              <a:rPr lang="en-US" dirty="0"/>
              <a:t>Use of MD5 is also strongly discouraged as this is now very old and no longer secure for most practical purposes.</a:t>
            </a:r>
          </a:p>
        </p:txBody>
      </p:sp>
      <p:sp>
        <p:nvSpPr>
          <p:cNvPr id="6" name="Slide Number Placeholder 5"/>
          <p:cNvSpPr>
            <a:spLocks noGrp="1"/>
          </p:cNvSpPr>
          <p:nvPr>
            <p:ph type="sldNum" sz="quarter" idx="12"/>
          </p:nvPr>
        </p:nvSpPr>
        <p:spPr/>
        <p:txBody>
          <a:bodyPr/>
          <a:lstStyle/>
          <a:p>
            <a:fld id="{4FAB73BC-B049-4115-A692-8D63A059BFB8}" type="slidenum">
              <a:rPr lang="en-US" smtClean="0"/>
              <a:t>37</a:t>
            </a:fld>
            <a:endParaRPr lang="en-US" dirty="0"/>
          </a:p>
        </p:txBody>
      </p:sp>
      <p:sp>
        <p:nvSpPr>
          <p:cNvPr id="7" name="Footer Placeholder 4">
            <a:extLst>
              <a:ext uri="{FF2B5EF4-FFF2-40B4-BE49-F238E27FC236}">
                <a16:creationId xmlns:a16="http://schemas.microsoft.com/office/drawing/2014/main" id="{AB312366-1DD0-49DF-A626-31C94C2C9D45}"/>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723309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tls</a:t>
            </a:r>
            <a:r>
              <a:rPr lang="en-US" dirty="0"/>
              <a:t>: details</a:t>
            </a:r>
          </a:p>
        </p:txBody>
      </p:sp>
      <p:sp>
        <p:nvSpPr>
          <p:cNvPr id="6" name="Slide Number Placeholder 5"/>
          <p:cNvSpPr>
            <a:spLocks noGrp="1"/>
          </p:cNvSpPr>
          <p:nvPr>
            <p:ph type="sldNum" sz="quarter" idx="12"/>
          </p:nvPr>
        </p:nvSpPr>
        <p:spPr/>
        <p:txBody>
          <a:bodyPr/>
          <a:lstStyle/>
          <a:p>
            <a:fld id="{4FAB73BC-B049-4115-A692-8D63A059BFB8}" type="slidenum">
              <a:rPr lang="en-US" smtClean="0"/>
              <a:pPr/>
              <a:t>38</a:t>
            </a:fld>
            <a:endParaRPr lang="en-US"/>
          </a:p>
        </p:txBody>
      </p:sp>
      <p:sp>
        <p:nvSpPr>
          <p:cNvPr id="7" name="Footer Placeholder 4">
            <a:extLst>
              <a:ext uri="{FF2B5EF4-FFF2-40B4-BE49-F238E27FC236}">
                <a16:creationId xmlns:a16="http://schemas.microsoft.com/office/drawing/2014/main" id="{B53AB6DD-6AF6-438C-A39D-4ABC497A2C10}"/>
              </a:ext>
            </a:extLst>
          </p:cNvPr>
          <p:cNvSpPr>
            <a:spLocks noGrp="1"/>
          </p:cNvSpPr>
          <p:nvPr>
            <p:ph type="ftr" sz="quarter" idx="11"/>
          </p:nvPr>
        </p:nvSpPr>
        <p:spPr>
          <a:xfrm>
            <a:off x="2182708"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120818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x-none" dirty="0"/>
              <a:t>Cryptography</a:t>
            </a:r>
            <a:endParaRPr lang="en-US" dirty="0"/>
          </a:p>
        </p:txBody>
      </p:sp>
      <p:sp>
        <p:nvSpPr>
          <p:cNvPr id="3" name="Content Placeholder 2"/>
          <p:cNvSpPr>
            <a:spLocks noGrp="1"/>
          </p:cNvSpPr>
          <p:nvPr>
            <p:ph idx="1"/>
          </p:nvPr>
        </p:nvSpPr>
        <p:spPr>
          <a:xfrm>
            <a:off x="1069848" y="1800225"/>
            <a:ext cx="10058400" cy="4371975"/>
          </a:xfrm>
        </p:spPr>
        <p:txBody>
          <a:bodyPr>
            <a:normAutofit/>
          </a:bodyPr>
          <a:lstStyle/>
          <a:p>
            <a:pPr>
              <a:spcBef>
                <a:spcPct val="25000"/>
              </a:spcBef>
              <a:buClr>
                <a:srgbClr val="CC0000"/>
              </a:buClr>
            </a:pPr>
            <a:r>
              <a:rPr lang="en-GB" altLang="x-none" dirty="0">
                <a:solidFill>
                  <a:srgbClr val="CC0000"/>
                </a:solidFill>
              </a:rPr>
              <a:t>Cryptography is the science and study of secret writing</a:t>
            </a:r>
          </a:p>
          <a:p>
            <a:pPr>
              <a:spcBef>
                <a:spcPct val="25000"/>
              </a:spcBef>
              <a:buClr>
                <a:srgbClr val="CC0000"/>
              </a:buClr>
            </a:pPr>
            <a:endParaRPr lang="en-GB" altLang="x-none" dirty="0">
              <a:solidFill>
                <a:srgbClr val="CC0000"/>
              </a:solidFill>
            </a:endParaRPr>
          </a:p>
          <a:p>
            <a:pPr>
              <a:spcBef>
                <a:spcPct val="25000"/>
              </a:spcBef>
            </a:pPr>
            <a:r>
              <a:rPr lang="en-GB" altLang="x-none" dirty="0"/>
              <a:t>Cryptanalysis is the science and study of methods of breaking ciphers</a:t>
            </a:r>
          </a:p>
          <a:p>
            <a:pPr>
              <a:spcBef>
                <a:spcPct val="25000"/>
              </a:spcBef>
            </a:pPr>
            <a:endParaRPr lang="en-GB" altLang="x-none" dirty="0"/>
          </a:p>
          <a:p>
            <a:pPr>
              <a:spcBef>
                <a:spcPct val="25000"/>
              </a:spcBef>
            </a:pPr>
            <a:r>
              <a:rPr lang="en-GB" altLang="x-none" dirty="0"/>
              <a:t>Cryptology: cryptography and cryptanalysis</a:t>
            </a:r>
          </a:p>
          <a:p>
            <a:pPr>
              <a:spcBef>
                <a:spcPct val="25000"/>
              </a:spcBef>
            </a:pPr>
            <a:endParaRPr lang="en-GB" altLang="x-none" dirty="0"/>
          </a:p>
          <a:p>
            <a:pPr>
              <a:spcBef>
                <a:spcPct val="25000"/>
              </a:spcBef>
            </a:pPr>
            <a:r>
              <a:rPr lang="en-GB" altLang="x-none" dirty="0"/>
              <a:t>Today: </a:t>
            </a:r>
            <a:r>
              <a:rPr lang="en-GB" altLang="x-none" dirty="0">
                <a:solidFill>
                  <a:schemeClr val="accent2"/>
                </a:solidFill>
              </a:rPr>
              <a:t>Cryptography is the study of mathematical techniques related to aspects of information security, such as </a:t>
            </a:r>
          </a:p>
          <a:p>
            <a:pPr lvl="1">
              <a:spcBef>
                <a:spcPct val="25000"/>
              </a:spcBef>
            </a:pPr>
            <a:r>
              <a:rPr lang="en-GB" altLang="x-none" dirty="0">
                <a:solidFill>
                  <a:schemeClr val="accent2"/>
                </a:solidFill>
              </a:rPr>
              <a:t>confidentiality </a:t>
            </a:r>
          </a:p>
          <a:p>
            <a:pPr lvl="1">
              <a:spcBef>
                <a:spcPct val="25000"/>
              </a:spcBef>
            </a:pPr>
            <a:r>
              <a:rPr lang="en-GB" altLang="x-none" dirty="0">
                <a:solidFill>
                  <a:schemeClr val="accent2"/>
                </a:solidFill>
              </a:rPr>
              <a:t>data integrity</a:t>
            </a:r>
          </a:p>
          <a:p>
            <a:pPr lvl="1">
              <a:spcBef>
                <a:spcPct val="25000"/>
              </a:spcBef>
            </a:pPr>
            <a:r>
              <a:rPr lang="en-GB" altLang="x-none" dirty="0">
                <a:solidFill>
                  <a:schemeClr val="accent2"/>
                </a:solidFill>
              </a:rPr>
              <a:t>entity authentication</a:t>
            </a:r>
          </a:p>
          <a:p>
            <a:pPr lvl="1">
              <a:spcBef>
                <a:spcPct val="25000"/>
              </a:spcBef>
            </a:pPr>
            <a:r>
              <a:rPr lang="en-GB" altLang="x-none" dirty="0">
                <a:solidFill>
                  <a:schemeClr val="accent2"/>
                </a:solidFill>
              </a:rPr>
              <a:t>data origin authentication</a:t>
            </a:r>
            <a:endParaRPr lang="en-GB" altLang="x-none" dirty="0"/>
          </a:p>
        </p:txBody>
      </p:sp>
      <p:sp>
        <p:nvSpPr>
          <p:cNvPr id="4" name="Date Placeholder 3"/>
          <p:cNvSpPr>
            <a:spLocks noGrp="1"/>
          </p:cNvSpPr>
          <p:nvPr>
            <p:ph type="dt" sz="half" idx="10"/>
          </p:nvPr>
        </p:nvSpPr>
        <p:spPr/>
        <p:txBody>
          <a:bodyPr/>
          <a:lstStyle/>
          <a:p>
            <a:r>
              <a:rPr lang="en-GB"/>
              <a:t>14/09/2017</a:t>
            </a:r>
            <a:endParaRPr lang="en-US"/>
          </a:p>
        </p:txBody>
      </p:sp>
      <p:sp>
        <p:nvSpPr>
          <p:cNvPr id="5" name="Footer Placeholder 4"/>
          <p:cNvSpPr>
            <a:spLocks noGrp="1"/>
          </p:cNvSpPr>
          <p:nvPr>
            <p:ph type="ftr" sz="quarter" idx="11"/>
          </p:nvPr>
        </p:nvSpPr>
        <p:spPr/>
        <p:txBody>
          <a:bodyPr/>
          <a:lstStyle/>
          <a:p>
            <a:r>
              <a:rPr lang="en-US"/>
              <a:t>S. Ranise - Security &amp; Trust (FBK)</a:t>
            </a:r>
          </a:p>
        </p:txBody>
      </p:sp>
      <p:sp>
        <p:nvSpPr>
          <p:cNvPr id="6" name="Slide Number Placeholder 5"/>
          <p:cNvSpPr>
            <a:spLocks noGrp="1"/>
          </p:cNvSpPr>
          <p:nvPr>
            <p:ph type="sldNum" sz="quarter" idx="12"/>
          </p:nvPr>
        </p:nvSpPr>
        <p:spPr/>
        <p:txBody>
          <a:bodyPr/>
          <a:lstStyle/>
          <a:p>
            <a:fld id="{4FAB73BC-B049-4115-A692-8D63A059BFB8}" type="slidenum">
              <a:rPr lang="en-US" smtClean="0"/>
              <a:t>3</a:t>
            </a:fld>
            <a:endParaRPr lang="en-US"/>
          </a:p>
        </p:txBody>
      </p:sp>
    </p:spTree>
    <p:extLst>
      <p:ext uri="{BB962C8B-B14F-4D97-AF65-F5344CB8AC3E}">
        <p14:creationId xmlns:p14="http://schemas.microsoft.com/office/powerpoint/2010/main" val="7392975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48" y="-340868"/>
            <a:ext cx="10058400" cy="1609344"/>
          </a:xfrm>
        </p:spPr>
        <p:txBody>
          <a:bodyPr/>
          <a:lstStyle/>
          <a:p>
            <a:r>
              <a:rPr lang="en-US" dirty="0"/>
              <a:t>TLS handshake protocol: step by step</a:t>
            </a:r>
          </a:p>
        </p:txBody>
      </p:sp>
      <p:sp>
        <p:nvSpPr>
          <p:cNvPr id="6" name="Slide Number Placeholder 5"/>
          <p:cNvSpPr>
            <a:spLocks noGrp="1"/>
          </p:cNvSpPr>
          <p:nvPr>
            <p:ph type="sldNum" sz="quarter" idx="12"/>
          </p:nvPr>
        </p:nvSpPr>
        <p:spPr/>
        <p:txBody>
          <a:bodyPr/>
          <a:lstStyle/>
          <a:p>
            <a:fld id="{4FAB73BC-B049-4115-A692-8D63A059BFB8}" type="slidenum">
              <a:rPr lang="en-US" smtClean="0"/>
              <a:t>39</a:t>
            </a:fld>
            <a:endParaRPr lang="en-US"/>
          </a:p>
        </p:txBody>
      </p:sp>
      <p:pic>
        <p:nvPicPr>
          <p:cNvPr id="10" name="Picture 9"/>
          <p:cNvPicPr>
            <a:picLocks noChangeAspect="1"/>
          </p:cNvPicPr>
          <p:nvPr/>
        </p:nvPicPr>
        <p:blipFill>
          <a:blip r:embed="rId2"/>
          <a:stretch>
            <a:fillRect/>
          </a:stretch>
        </p:blipFill>
        <p:spPr>
          <a:xfrm>
            <a:off x="841321" y="1066800"/>
            <a:ext cx="3721100" cy="4775200"/>
          </a:xfrm>
          <a:prstGeom prst="rect">
            <a:avLst/>
          </a:prstGeom>
        </p:spPr>
      </p:pic>
      <p:sp>
        <p:nvSpPr>
          <p:cNvPr id="7" name="Footer Placeholder 4">
            <a:extLst>
              <a:ext uri="{FF2B5EF4-FFF2-40B4-BE49-F238E27FC236}">
                <a16:creationId xmlns:a16="http://schemas.microsoft.com/office/drawing/2014/main" id="{7635CA72-06FB-4B27-8A82-BE9E2ACE3E21}"/>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1555346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48" y="-340868"/>
            <a:ext cx="10058400" cy="1609344"/>
          </a:xfrm>
        </p:spPr>
        <p:txBody>
          <a:bodyPr/>
          <a:lstStyle/>
          <a:p>
            <a:r>
              <a:rPr lang="en-US" dirty="0"/>
              <a:t>TLS handshake protocol: step by step</a:t>
            </a:r>
          </a:p>
        </p:txBody>
      </p:sp>
      <p:sp>
        <p:nvSpPr>
          <p:cNvPr id="3" name="Content Placeholder 2"/>
          <p:cNvSpPr>
            <a:spLocks noGrp="1"/>
          </p:cNvSpPr>
          <p:nvPr>
            <p:ph idx="1"/>
          </p:nvPr>
        </p:nvSpPr>
        <p:spPr>
          <a:xfrm>
            <a:off x="5892800" y="1066800"/>
            <a:ext cx="6118352" cy="5105400"/>
          </a:xfrm>
        </p:spPr>
        <p:txBody>
          <a:bodyPr>
            <a:normAutofit/>
          </a:bodyPr>
          <a:lstStyle/>
          <a:p>
            <a:pPr marL="0" indent="0">
              <a:buNone/>
            </a:pPr>
            <a:r>
              <a:rPr lang="en-US" dirty="0"/>
              <a:t>Step 1</a:t>
            </a:r>
          </a:p>
          <a:p>
            <a:r>
              <a:rPr lang="en-US" dirty="0"/>
              <a:t>The Client Hello message contains: </a:t>
            </a:r>
          </a:p>
          <a:p>
            <a:pPr lvl="1"/>
            <a:r>
              <a:rPr lang="en-US" dirty="0"/>
              <a:t>the version of the protocol that the client wants to use;</a:t>
            </a:r>
          </a:p>
          <a:p>
            <a:pPr lvl="1"/>
            <a:r>
              <a:rPr lang="en-US" b="1" dirty="0"/>
              <a:t>random value;</a:t>
            </a:r>
          </a:p>
          <a:p>
            <a:pPr lvl="1"/>
            <a:r>
              <a:rPr lang="en-US" b="1" dirty="0"/>
              <a:t>session ID</a:t>
            </a:r>
            <a:r>
              <a:rPr lang="en-US" dirty="0"/>
              <a:t>: a freshly-generated value that will identify the new session;</a:t>
            </a:r>
          </a:p>
          <a:p>
            <a:pPr lvl="1"/>
            <a:r>
              <a:rPr lang="en-US" dirty="0"/>
              <a:t>list of supported </a:t>
            </a:r>
            <a:r>
              <a:rPr lang="en-US" b="1" dirty="0"/>
              <a:t>cipher suite;</a:t>
            </a:r>
          </a:p>
          <a:p>
            <a:pPr lvl="1"/>
            <a:r>
              <a:rPr lang="en-US" dirty="0"/>
              <a:t>list of supported </a:t>
            </a:r>
            <a:r>
              <a:rPr lang="en-US" b="1" dirty="0"/>
              <a:t>compression methods</a:t>
            </a:r>
            <a:endParaRPr lang="en-US" dirty="0">
              <a:effectLst/>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t>40</a:t>
            </a:fld>
            <a:endParaRPr lang="en-US"/>
          </a:p>
        </p:txBody>
      </p:sp>
      <p:pic>
        <p:nvPicPr>
          <p:cNvPr id="10" name="Picture 9"/>
          <p:cNvPicPr>
            <a:picLocks noChangeAspect="1"/>
          </p:cNvPicPr>
          <p:nvPr/>
        </p:nvPicPr>
        <p:blipFill>
          <a:blip r:embed="rId2"/>
          <a:stretch>
            <a:fillRect/>
          </a:stretch>
        </p:blipFill>
        <p:spPr>
          <a:xfrm>
            <a:off x="841321" y="1066800"/>
            <a:ext cx="3721100" cy="4775200"/>
          </a:xfrm>
          <a:prstGeom prst="rect">
            <a:avLst/>
          </a:prstGeom>
        </p:spPr>
      </p:pic>
      <p:sp>
        <p:nvSpPr>
          <p:cNvPr id="9" name="CasellaDiTesto 8">
            <a:extLst>
              <a:ext uri="{FF2B5EF4-FFF2-40B4-BE49-F238E27FC236}">
                <a16:creationId xmlns:a16="http://schemas.microsoft.com/office/drawing/2014/main" id="{FBAEA960-1189-40C3-8696-492EABDB00D8}"/>
              </a:ext>
            </a:extLst>
          </p:cNvPr>
          <p:cNvSpPr txBox="1"/>
          <p:nvPr/>
        </p:nvSpPr>
        <p:spPr>
          <a:xfrm>
            <a:off x="6096000" y="5366266"/>
            <a:ext cx="4499113"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a:latin typeface="Roboto" panose="02000000000000000000" pitchFamily="2" charset="0"/>
                <a:ea typeface="Roboto" panose="02000000000000000000" pitchFamily="2" charset="0"/>
                <a:cs typeface="Roboto" panose="02000000000000000000" pitchFamily="2" charset="0"/>
              </a:rPr>
              <a:t>TLS_</a:t>
            </a:r>
            <a:r>
              <a:rPr lang="en-US" b="1" i="1" dirty="0">
                <a:latin typeface="Roboto" panose="02000000000000000000" pitchFamily="2" charset="0"/>
                <a:ea typeface="Roboto" panose="02000000000000000000" pitchFamily="2" charset="0"/>
                <a:cs typeface="Roboto" panose="02000000000000000000" pitchFamily="2" charset="0"/>
              </a:rPr>
              <a:t>&lt;</a:t>
            </a:r>
            <a:r>
              <a:rPr lang="en-US" b="1" i="1" dirty="0" err="1">
                <a:latin typeface="Roboto" panose="02000000000000000000" pitchFamily="2" charset="0"/>
                <a:ea typeface="Roboto" panose="02000000000000000000" pitchFamily="2" charset="0"/>
                <a:cs typeface="Roboto" panose="02000000000000000000" pitchFamily="2" charset="0"/>
              </a:rPr>
              <a:t>KeyExchange</a:t>
            </a:r>
            <a:r>
              <a:rPr lang="en-US" b="1" i="1" dirty="0">
                <a:latin typeface="Roboto" panose="02000000000000000000" pitchFamily="2" charset="0"/>
                <a:ea typeface="Roboto" panose="02000000000000000000" pitchFamily="2" charset="0"/>
                <a:cs typeface="Roboto" panose="02000000000000000000" pitchFamily="2" charset="0"/>
              </a:rPr>
              <a:t>&gt;</a:t>
            </a:r>
            <a:r>
              <a:rPr lang="en-US" i="1" dirty="0">
                <a:latin typeface="Roboto" panose="02000000000000000000" pitchFamily="2" charset="0"/>
                <a:ea typeface="Roboto" panose="02000000000000000000" pitchFamily="2" charset="0"/>
                <a:cs typeface="Roboto" panose="02000000000000000000" pitchFamily="2" charset="0"/>
              </a:rPr>
              <a:t>_WITH_</a:t>
            </a:r>
            <a:r>
              <a:rPr lang="en-US" b="1" i="1" dirty="0">
                <a:latin typeface="Roboto" panose="02000000000000000000" pitchFamily="2" charset="0"/>
                <a:ea typeface="Roboto" panose="02000000000000000000" pitchFamily="2" charset="0"/>
                <a:cs typeface="Roboto" panose="02000000000000000000" pitchFamily="2" charset="0"/>
              </a:rPr>
              <a:t>&lt;Cipher&gt;</a:t>
            </a:r>
            <a:r>
              <a:rPr lang="en-US" i="1" dirty="0">
                <a:latin typeface="Roboto" panose="02000000000000000000" pitchFamily="2" charset="0"/>
                <a:ea typeface="Roboto" panose="02000000000000000000" pitchFamily="2" charset="0"/>
                <a:cs typeface="Roboto" panose="02000000000000000000" pitchFamily="2" charset="0"/>
              </a:rPr>
              <a:t>_</a:t>
            </a:r>
            <a:r>
              <a:rPr lang="en-US" b="1" i="1" dirty="0">
                <a:latin typeface="Roboto" panose="02000000000000000000" pitchFamily="2" charset="0"/>
                <a:ea typeface="Roboto" panose="02000000000000000000" pitchFamily="2" charset="0"/>
                <a:cs typeface="Roboto" panose="02000000000000000000" pitchFamily="2" charset="0"/>
              </a:rPr>
              <a:t>&lt;Mac&gt;</a:t>
            </a:r>
            <a:endParaRPr lang="it-IT" i="1" dirty="0">
              <a:latin typeface="Roboto" panose="02000000000000000000" pitchFamily="2" charset="0"/>
              <a:ea typeface="Roboto" panose="02000000000000000000" pitchFamily="2" charset="0"/>
              <a:cs typeface="Roboto" panose="02000000000000000000" pitchFamily="2" charset="0"/>
            </a:endParaRPr>
          </a:p>
        </p:txBody>
      </p:sp>
      <p:cxnSp>
        <p:nvCxnSpPr>
          <p:cNvPr id="12" name="Connettore a gomito 11">
            <a:extLst>
              <a:ext uri="{FF2B5EF4-FFF2-40B4-BE49-F238E27FC236}">
                <a16:creationId xmlns:a16="http://schemas.microsoft.com/office/drawing/2014/main" id="{AC207717-54BD-4476-8C60-3AB1E3659FE1}"/>
              </a:ext>
            </a:extLst>
          </p:cNvPr>
          <p:cNvCxnSpPr>
            <a:cxnSpLocks/>
            <a:endCxn id="9" idx="1"/>
          </p:cNvCxnSpPr>
          <p:nvPr/>
        </p:nvCxnSpPr>
        <p:spPr>
          <a:xfrm rot="5400000">
            <a:off x="5102953" y="4422048"/>
            <a:ext cx="2121932" cy="135837"/>
          </a:xfrm>
          <a:prstGeom prst="bentConnector4">
            <a:avLst>
              <a:gd name="adj1" fmla="val 682"/>
              <a:gd name="adj2" fmla="val 473165"/>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8" name="Rectangle 8">
            <a:extLst>
              <a:ext uri="{FF2B5EF4-FFF2-40B4-BE49-F238E27FC236}">
                <a16:creationId xmlns:a16="http://schemas.microsoft.com/office/drawing/2014/main" id="{1598E5C9-0A5F-4930-B9A5-EFCF18BAD838}"/>
              </a:ext>
            </a:extLst>
          </p:cNvPr>
          <p:cNvSpPr/>
          <p:nvPr/>
        </p:nvSpPr>
        <p:spPr>
          <a:xfrm>
            <a:off x="986725" y="1699260"/>
            <a:ext cx="3575696" cy="333045"/>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4">
            <a:extLst>
              <a:ext uri="{FF2B5EF4-FFF2-40B4-BE49-F238E27FC236}">
                <a16:creationId xmlns:a16="http://schemas.microsoft.com/office/drawing/2014/main" id="{92EDAA99-6AEB-4AF1-B3FB-EE021547F7B3}"/>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1151382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48" y="-340868"/>
            <a:ext cx="10058400" cy="1609344"/>
          </a:xfrm>
        </p:spPr>
        <p:txBody>
          <a:bodyPr/>
          <a:lstStyle/>
          <a:p>
            <a:r>
              <a:rPr lang="en-US" dirty="0"/>
              <a:t>TLS handshake protocol: step by step</a:t>
            </a:r>
          </a:p>
        </p:txBody>
      </p:sp>
      <p:sp>
        <p:nvSpPr>
          <p:cNvPr id="3" name="Content Placeholder 2"/>
          <p:cNvSpPr>
            <a:spLocks noGrp="1"/>
          </p:cNvSpPr>
          <p:nvPr>
            <p:ph idx="1"/>
          </p:nvPr>
        </p:nvSpPr>
        <p:spPr>
          <a:xfrm>
            <a:off x="5892800" y="1066800"/>
            <a:ext cx="5418328" cy="5105400"/>
          </a:xfrm>
        </p:spPr>
        <p:txBody>
          <a:bodyPr>
            <a:normAutofit/>
          </a:bodyPr>
          <a:lstStyle/>
          <a:p>
            <a:pPr marL="0" indent="0">
              <a:buNone/>
            </a:pPr>
            <a:r>
              <a:rPr lang="en-US" dirty="0"/>
              <a:t>Step 2</a:t>
            </a:r>
          </a:p>
          <a:p>
            <a:r>
              <a:rPr lang="en-US" dirty="0"/>
              <a:t>The server hello message contains</a:t>
            </a:r>
          </a:p>
          <a:p>
            <a:pPr lvl="1"/>
            <a:r>
              <a:rPr lang="en-US" dirty="0"/>
              <a:t>chosen protocol (supported by both parties);</a:t>
            </a:r>
          </a:p>
          <a:p>
            <a:pPr lvl="1"/>
            <a:r>
              <a:rPr lang="en-US" b="1" dirty="0"/>
              <a:t>random value;</a:t>
            </a:r>
            <a:endParaRPr lang="en-US" dirty="0"/>
          </a:p>
          <a:p>
            <a:pPr lvl="1"/>
            <a:r>
              <a:rPr lang="en-US" b="1" dirty="0"/>
              <a:t>session ID</a:t>
            </a:r>
            <a:r>
              <a:rPr lang="en-US" dirty="0"/>
              <a:t>: a freshly-generated value that will identify the new session;</a:t>
            </a:r>
          </a:p>
          <a:p>
            <a:pPr lvl="1"/>
            <a:r>
              <a:rPr lang="en-US" dirty="0"/>
              <a:t>chosen cipher suite (supported by both parties);</a:t>
            </a:r>
          </a:p>
          <a:p>
            <a:pPr lvl="1"/>
            <a:endParaRPr lang="en-US" altLang="x-none" dirty="0"/>
          </a:p>
        </p:txBody>
      </p:sp>
      <p:sp>
        <p:nvSpPr>
          <p:cNvPr id="6" name="Slide Number Placeholder 5"/>
          <p:cNvSpPr>
            <a:spLocks noGrp="1"/>
          </p:cNvSpPr>
          <p:nvPr>
            <p:ph type="sldNum" sz="quarter" idx="12"/>
          </p:nvPr>
        </p:nvSpPr>
        <p:spPr/>
        <p:txBody>
          <a:bodyPr/>
          <a:lstStyle/>
          <a:p>
            <a:fld id="{4FAB73BC-B049-4115-A692-8D63A059BFB8}" type="slidenum">
              <a:rPr lang="en-US" smtClean="0"/>
              <a:t>41</a:t>
            </a:fld>
            <a:endParaRPr lang="en-US"/>
          </a:p>
        </p:txBody>
      </p:sp>
      <p:pic>
        <p:nvPicPr>
          <p:cNvPr id="7" name="Picture 6"/>
          <p:cNvPicPr>
            <a:picLocks noChangeAspect="1"/>
          </p:cNvPicPr>
          <p:nvPr/>
        </p:nvPicPr>
        <p:blipFill>
          <a:blip r:embed="rId2"/>
          <a:stretch>
            <a:fillRect/>
          </a:stretch>
        </p:blipFill>
        <p:spPr>
          <a:xfrm>
            <a:off x="841321" y="1066800"/>
            <a:ext cx="3721100" cy="4775200"/>
          </a:xfrm>
          <a:prstGeom prst="rect">
            <a:avLst/>
          </a:prstGeom>
        </p:spPr>
      </p:pic>
      <p:sp>
        <p:nvSpPr>
          <p:cNvPr id="10" name="Rectangle 8">
            <a:extLst>
              <a:ext uri="{FF2B5EF4-FFF2-40B4-BE49-F238E27FC236}">
                <a16:creationId xmlns:a16="http://schemas.microsoft.com/office/drawing/2014/main" id="{50A1BC79-410A-4183-9728-AF9BFF0759C0}"/>
              </a:ext>
            </a:extLst>
          </p:cNvPr>
          <p:cNvSpPr/>
          <p:nvPr/>
        </p:nvSpPr>
        <p:spPr>
          <a:xfrm>
            <a:off x="986725" y="2032305"/>
            <a:ext cx="3575696" cy="333045"/>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4">
            <a:extLst>
              <a:ext uri="{FF2B5EF4-FFF2-40B4-BE49-F238E27FC236}">
                <a16:creationId xmlns:a16="http://schemas.microsoft.com/office/drawing/2014/main" id="{A67D929C-739C-4E8F-ACE9-413AB0868407}"/>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1532279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48" y="-340868"/>
            <a:ext cx="10058400" cy="1609344"/>
          </a:xfrm>
        </p:spPr>
        <p:txBody>
          <a:bodyPr/>
          <a:lstStyle/>
          <a:p>
            <a:r>
              <a:rPr lang="en-US" dirty="0"/>
              <a:t>TLS handshake protocol: step by step</a:t>
            </a:r>
          </a:p>
        </p:txBody>
      </p:sp>
      <p:sp>
        <p:nvSpPr>
          <p:cNvPr id="3" name="Content Placeholder 2"/>
          <p:cNvSpPr>
            <a:spLocks noGrp="1"/>
          </p:cNvSpPr>
          <p:nvPr>
            <p:ph idx="1"/>
          </p:nvPr>
        </p:nvSpPr>
        <p:spPr>
          <a:xfrm>
            <a:off x="5892800" y="1066800"/>
            <a:ext cx="5418328" cy="5105400"/>
          </a:xfrm>
        </p:spPr>
        <p:txBody>
          <a:bodyPr>
            <a:normAutofit/>
          </a:bodyPr>
          <a:lstStyle/>
          <a:p>
            <a:pPr marL="0" indent="0">
              <a:buNone/>
            </a:pPr>
            <a:r>
              <a:rPr lang="en-US" dirty="0"/>
              <a:t>Step 3</a:t>
            </a:r>
          </a:p>
          <a:p>
            <a:r>
              <a:rPr lang="en-US" dirty="0"/>
              <a:t>Certificate = If the client requested an authenticated connection, the server must send a X.509 certificate</a:t>
            </a:r>
          </a:p>
          <a:p>
            <a:r>
              <a:rPr lang="en-US" b="1" dirty="0">
                <a:solidFill>
                  <a:srgbClr val="0070C0"/>
                </a:solidFill>
              </a:rPr>
              <a:t>Server Key Exchange = message sets the premaster secret that will be later used to generate the Master Secret</a:t>
            </a:r>
          </a:p>
          <a:p>
            <a:r>
              <a:rPr lang="en-US" dirty="0"/>
              <a:t>Certificate Request = a non-anonymous server can send this message if it requires the client to be authenticated </a:t>
            </a:r>
            <a:endParaRPr lang="en-US" dirty="0">
              <a:effectLst/>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t>42</a:t>
            </a:fld>
            <a:endParaRPr lang="en-US"/>
          </a:p>
        </p:txBody>
      </p:sp>
      <p:pic>
        <p:nvPicPr>
          <p:cNvPr id="8" name="Picture 7"/>
          <p:cNvPicPr>
            <a:picLocks noChangeAspect="1"/>
          </p:cNvPicPr>
          <p:nvPr/>
        </p:nvPicPr>
        <p:blipFill>
          <a:blip r:embed="rId2"/>
          <a:stretch>
            <a:fillRect/>
          </a:stretch>
        </p:blipFill>
        <p:spPr>
          <a:xfrm>
            <a:off x="841321" y="1066800"/>
            <a:ext cx="3721100" cy="4775200"/>
          </a:xfrm>
          <a:prstGeom prst="rect">
            <a:avLst/>
          </a:prstGeom>
        </p:spPr>
      </p:pic>
      <p:sp>
        <p:nvSpPr>
          <p:cNvPr id="9" name="Rectangle 8"/>
          <p:cNvSpPr/>
          <p:nvPr/>
        </p:nvSpPr>
        <p:spPr>
          <a:xfrm>
            <a:off x="841321" y="2479729"/>
            <a:ext cx="3575696" cy="856523"/>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251960" y="3835676"/>
            <a:ext cx="1828800" cy="369332"/>
          </a:xfrm>
          <a:prstGeom prst="rect">
            <a:avLst/>
          </a:prstGeom>
          <a:noFill/>
        </p:spPr>
        <p:txBody>
          <a:bodyPr wrap="square" rtlCol="0">
            <a:spAutoFit/>
          </a:bodyPr>
          <a:lstStyle/>
          <a:p>
            <a:r>
              <a:rPr lang="en-US" dirty="0" err="1"/>
              <a:t>Diffie</a:t>
            </a:r>
            <a:r>
              <a:rPr lang="en-US" dirty="0"/>
              <a:t>-Hellman</a:t>
            </a:r>
          </a:p>
        </p:txBody>
      </p:sp>
      <p:sp>
        <p:nvSpPr>
          <p:cNvPr id="11" name="Footer Placeholder 4">
            <a:extLst>
              <a:ext uri="{FF2B5EF4-FFF2-40B4-BE49-F238E27FC236}">
                <a16:creationId xmlns:a16="http://schemas.microsoft.com/office/drawing/2014/main" id="{F5CF4BA6-968A-469E-A99E-F2681EECAC8B}"/>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3920985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48" y="-340868"/>
            <a:ext cx="10058400" cy="1609344"/>
          </a:xfrm>
        </p:spPr>
        <p:txBody>
          <a:bodyPr/>
          <a:lstStyle/>
          <a:p>
            <a:r>
              <a:rPr lang="en-US" dirty="0"/>
              <a:t>TLS handshake protocol: step by step</a:t>
            </a:r>
          </a:p>
        </p:txBody>
      </p:sp>
      <p:sp>
        <p:nvSpPr>
          <p:cNvPr id="3" name="Content Placeholder 2"/>
          <p:cNvSpPr>
            <a:spLocks noGrp="1"/>
          </p:cNvSpPr>
          <p:nvPr>
            <p:ph idx="1"/>
          </p:nvPr>
        </p:nvSpPr>
        <p:spPr>
          <a:xfrm>
            <a:off x="5892800" y="1066800"/>
            <a:ext cx="5418328" cy="5105400"/>
          </a:xfrm>
        </p:spPr>
        <p:txBody>
          <a:bodyPr>
            <a:normAutofit/>
          </a:bodyPr>
          <a:lstStyle/>
          <a:p>
            <a:pPr marL="0" indent="0">
              <a:buNone/>
            </a:pPr>
            <a:r>
              <a:rPr lang="en-US" dirty="0"/>
              <a:t>Step 4</a:t>
            </a:r>
          </a:p>
          <a:p>
            <a:r>
              <a:rPr lang="en-US" dirty="0"/>
              <a:t>Certificate = if the client has received a </a:t>
            </a:r>
            <a:r>
              <a:rPr lang="en-US" dirty="0" err="1"/>
              <a:t>CertificateRequest</a:t>
            </a:r>
            <a:r>
              <a:rPr lang="en-US" dirty="0"/>
              <a:t> message, it must send a X.509 certificate </a:t>
            </a:r>
          </a:p>
          <a:p>
            <a:r>
              <a:rPr lang="en-US" b="1" dirty="0">
                <a:solidFill>
                  <a:srgbClr val="0070C0"/>
                </a:solidFill>
              </a:rPr>
              <a:t>Client Key Exchange = message sets the premaster secret that will be later used to generate the Master Secret</a:t>
            </a:r>
          </a:p>
          <a:p>
            <a:r>
              <a:rPr lang="en-US" dirty="0"/>
              <a:t>Certificate Verify = message that provides explicit verification of the client certificate</a:t>
            </a:r>
            <a:endParaRPr lang="en-US" dirty="0">
              <a:effectLst/>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t>43</a:t>
            </a:fld>
            <a:endParaRPr lang="en-US"/>
          </a:p>
        </p:txBody>
      </p:sp>
      <p:pic>
        <p:nvPicPr>
          <p:cNvPr id="8" name="Picture 7"/>
          <p:cNvPicPr>
            <a:picLocks noChangeAspect="1"/>
          </p:cNvPicPr>
          <p:nvPr/>
        </p:nvPicPr>
        <p:blipFill>
          <a:blip r:embed="rId2"/>
          <a:stretch>
            <a:fillRect/>
          </a:stretch>
        </p:blipFill>
        <p:spPr>
          <a:xfrm>
            <a:off x="841321" y="1066800"/>
            <a:ext cx="3721100" cy="4775200"/>
          </a:xfrm>
          <a:prstGeom prst="rect">
            <a:avLst/>
          </a:prstGeom>
        </p:spPr>
      </p:pic>
      <p:sp>
        <p:nvSpPr>
          <p:cNvPr id="9" name="Rectangle 8"/>
          <p:cNvSpPr/>
          <p:nvPr/>
        </p:nvSpPr>
        <p:spPr>
          <a:xfrm>
            <a:off x="841321" y="3336252"/>
            <a:ext cx="3575696" cy="910929"/>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a:extLst>
              <a:ext uri="{FF2B5EF4-FFF2-40B4-BE49-F238E27FC236}">
                <a16:creationId xmlns:a16="http://schemas.microsoft.com/office/drawing/2014/main" id="{C38C1B75-854A-4A99-A206-067B9B7154A7}"/>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1520652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48" y="-340868"/>
            <a:ext cx="10058400" cy="1609344"/>
          </a:xfrm>
        </p:spPr>
        <p:txBody>
          <a:bodyPr/>
          <a:lstStyle/>
          <a:p>
            <a:r>
              <a:rPr lang="en-US" dirty="0"/>
              <a:t>TLS handshake protocol: step by step</a:t>
            </a:r>
          </a:p>
        </p:txBody>
      </p:sp>
      <p:sp>
        <p:nvSpPr>
          <p:cNvPr id="3" name="Content Placeholder 2"/>
          <p:cNvSpPr>
            <a:spLocks noGrp="1"/>
          </p:cNvSpPr>
          <p:nvPr>
            <p:ph idx="1"/>
          </p:nvPr>
        </p:nvSpPr>
        <p:spPr>
          <a:xfrm>
            <a:off x="5892800" y="1066800"/>
            <a:ext cx="5418328" cy="5105400"/>
          </a:xfrm>
        </p:spPr>
        <p:txBody>
          <a:bodyPr>
            <a:normAutofit/>
          </a:bodyPr>
          <a:lstStyle/>
          <a:p>
            <a:pPr marL="0" indent="0">
              <a:buNone/>
            </a:pPr>
            <a:r>
              <a:rPr lang="en-US" dirty="0"/>
              <a:t>Step 5</a:t>
            </a:r>
          </a:p>
          <a:p>
            <a:r>
              <a:rPr lang="en-US" dirty="0"/>
              <a:t>Change Cipher Spec = message (consisting of a single byte of value 1) sent by both parties. Once received, the participant transitions to the agreed cipher suite. </a:t>
            </a:r>
          </a:p>
          <a:p>
            <a:r>
              <a:rPr lang="en-US" dirty="0"/>
              <a:t>Finished = generated by hashing the entire handshake and sent by both parties. It is used to signal the completion of the algorithm. </a:t>
            </a:r>
            <a:endParaRPr lang="en-US" dirty="0">
              <a:effectLst/>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t>44</a:t>
            </a:fld>
            <a:endParaRPr lang="en-US"/>
          </a:p>
        </p:txBody>
      </p:sp>
      <p:pic>
        <p:nvPicPr>
          <p:cNvPr id="7" name="Picture 6"/>
          <p:cNvPicPr>
            <a:picLocks noChangeAspect="1"/>
          </p:cNvPicPr>
          <p:nvPr/>
        </p:nvPicPr>
        <p:blipFill>
          <a:blip r:embed="rId2"/>
          <a:stretch>
            <a:fillRect/>
          </a:stretch>
        </p:blipFill>
        <p:spPr>
          <a:xfrm>
            <a:off x="841321" y="1082298"/>
            <a:ext cx="3721100" cy="4775200"/>
          </a:xfrm>
          <a:prstGeom prst="rect">
            <a:avLst/>
          </a:prstGeom>
        </p:spPr>
      </p:pic>
      <p:sp>
        <p:nvSpPr>
          <p:cNvPr id="8" name="Rectangle 8">
            <a:extLst>
              <a:ext uri="{FF2B5EF4-FFF2-40B4-BE49-F238E27FC236}">
                <a16:creationId xmlns:a16="http://schemas.microsoft.com/office/drawing/2014/main" id="{13C33EA9-7D34-4A4C-BB35-FEAA59BD9C54}"/>
              </a:ext>
            </a:extLst>
          </p:cNvPr>
          <p:cNvSpPr/>
          <p:nvPr/>
        </p:nvSpPr>
        <p:spPr>
          <a:xfrm>
            <a:off x="986725" y="4263551"/>
            <a:ext cx="3575696" cy="417779"/>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a:extLst>
              <a:ext uri="{FF2B5EF4-FFF2-40B4-BE49-F238E27FC236}">
                <a16:creationId xmlns:a16="http://schemas.microsoft.com/office/drawing/2014/main" id="{D9870E21-B1A5-41AB-80CA-901A3BA76C0F}"/>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397247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48" y="-340868"/>
            <a:ext cx="10058400" cy="1609344"/>
          </a:xfrm>
        </p:spPr>
        <p:txBody>
          <a:bodyPr/>
          <a:lstStyle/>
          <a:p>
            <a:r>
              <a:rPr lang="en-US" dirty="0"/>
              <a:t>TLS handshake protocol: step by step</a:t>
            </a:r>
          </a:p>
        </p:txBody>
      </p:sp>
      <p:sp>
        <p:nvSpPr>
          <p:cNvPr id="3" name="Content Placeholder 2"/>
          <p:cNvSpPr>
            <a:spLocks noGrp="1"/>
          </p:cNvSpPr>
          <p:nvPr>
            <p:ph idx="1"/>
          </p:nvPr>
        </p:nvSpPr>
        <p:spPr>
          <a:xfrm>
            <a:off x="5892800" y="1066800"/>
            <a:ext cx="5418328" cy="5105400"/>
          </a:xfrm>
        </p:spPr>
        <p:txBody>
          <a:bodyPr>
            <a:normAutofit/>
          </a:bodyPr>
          <a:lstStyle/>
          <a:p>
            <a:pPr marL="0" indent="0">
              <a:buNone/>
            </a:pPr>
            <a:r>
              <a:rPr lang="en-US" dirty="0"/>
              <a:t>Steps 6-7</a:t>
            </a:r>
          </a:p>
          <a:p>
            <a:r>
              <a:rPr lang="en-US" dirty="0"/>
              <a:t>From the reception of the Change Cipher Spec message onward, every message sent (both by server and client) will be encrypted using the shared key</a:t>
            </a:r>
          </a:p>
        </p:txBody>
      </p:sp>
      <p:sp>
        <p:nvSpPr>
          <p:cNvPr id="6" name="Slide Number Placeholder 5"/>
          <p:cNvSpPr>
            <a:spLocks noGrp="1"/>
          </p:cNvSpPr>
          <p:nvPr>
            <p:ph type="sldNum" sz="quarter" idx="12"/>
          </p:nvPr>
        </p:nvSpPr>
        <p:spPr/>
        <p:txBody>
          <a:bodyPr/>
          <a:lstStyle/>
          <a:p>
            <a:fld id="{4FAB73BC-B049-4115-A692-8D63A059BFB8}" type="slidenum">
              <a:rPr lang="en-US" smtClean="0"/>
              <a:t>45</a:t>
            </a:fld>
            <a:endParaRPr lang="en-US" dirty="0"/>
          </a:p>
        </p:txBody>
      </p:sp>
      <p:pic>
        <p:nvPicPr>
          <p:cNvPr id="7" name="Picture 6"/>
          <p:cNvPicPr>
            <a:picLocks noChangeAspect="1"/>
          </p:cNvPicPr>
          <p:nvPr/>
        </p:nvPicPr>
        <p:blipFill>
          <a:blip r:embed="rId2"/>
          <a:stretch>
            <a:fillRect/>
          </a:stretch>
        </p:blipFill>
        <p:spPr>
          <a:xfrm>
            <a:off x="841321" y="1066800"/>
            <a:ext cx="3721100" cy="4775200"/>
          </a:xfrm>
          <a:prstGeom prst="rect">
            <a:avLst/>
          </a:prstGeom>
        </p:spPr>
      </p:pic>
      <p:sp>
        <p:nvSpPr>
          <p:cNvPr id="8" name="Rectangle 8">
            <a:extLst>
              <a:ext uri="{FF2B5EF4-FFF2-40B4-BE49-F238E27FC236}">
                <a16:creationId xmlns:a16="http://schemas.microsoft.com/office/drawing/2014/main" id="{CBCDD2CD-BA5E-49DC-B0C2-1BE4DD87FC57}"/>
              </a:ext>
            </a:extLst>
          </p:cNvPr>
          <p:cNvSpPr/>
          <p:nvPr/>
        </p:nvSpPr>
        <p:spPr>
          <a:xfrm>
            <a:off x="986725" y="4830078"/>
            <a:ext cx="3575696" cy="865043"/>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a:extLst>
              <a:ext uri="{FF2B5EF4-FFF2-40B4-BE49-F238E27FC236}">
                <a16:creationId xmlns:a16="http://schemas.microsoft.com/office/drawing/2014/main" id="{E3D62CAB-BDDF-46EA-8BBB-D10ABA8EC690}"/>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116033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questions</a:t>
            </a:r>
          </a:p>
        </p:txBody>
      </p:sp>
      <p:sp>
        <p:nvSpPr>
          <p:cNvPr id="3" name="Content Placeholder 2"/>
          <p:cNvSpPr>
            <a:spLocks noGrp="1"/>
          </p:cNvSpPr>
          <p:nvPr>
            <p:ph idx="1"/>
          </p:nvPr>
        </p:nvSpPr>
        <p:spPr/>
        <p:txBody>
          <a:bodyPr>
            <a:normAutofit/>
          </a:bodyPr>
          <a:lstStyle/>
          <a:p>
            <a:r>
              <a:rPr lang="en-US" dirty="0"/>
              <a:t>What is a symmetric cryptography?</a:t>
            </a:r>
          </a:p>
          <a:p>
            <a:endParaRPr lang="en-US" dirty="0"/>
          </a:p>
          <a:p>
            <a:r>
              <a:rPr lang="en-US" dirty="0"/>
              <a:t>What is Public Key Cryptography?</a:t>
            </a:r>
          </a:p>
          <a:p>
            <a:endParaRPr lang="en-US" dirty="0"/>
          </a:p>
          <a:p>
            <a:r>
              <a:rPr lang="en-US" dirty="0"/>
              <a:t>What is SSL/TLS?</a:t>
            </a:r>
          </a:p>
          <a:p>
            <a:endParaRPr lang="en-US" dirty="0"/>
          </a:p>
          <a:p>
            <a:endParaRPr lang="en-US" dirty="0"/>
          </a:p>
          <a:p>
            <a:endParaRPr lang="en-US" dirty="0"/>
          </a:p>
        </p:txBody>
      </p:sp>
      <p:sp>
        <p:nvSpPr>
          <p:cNvPr id="4" name="Slide Number Placeholder 5">
            <a:extLst>
              <a:ext uri="{FF2B5EF4-FFF2-40B4-BE49-F238E27FC236}">
                <a16:creationId xmlns:a16="http://schemas.microsoft.com/office/drawing/2014/main" id="{45678DC6-B761-4488-AF09-DD0C130A1520}"/>
              </a:ext>
            </a:extLst>
          </p:cNvPr>
          <p:cNvSpPr>
            <a:spLocks noGrp="1"/>
          </p:cNvSpPr>
          <p:nvPr>
            <p:ph type="sldNum" sz="quarter" idx="12"/>
          </p:nvPr>
        </p:nvSpPr>
        <p:spPr>
          <a:xfrm>
            <a:off x="11311128" y="6272784"/>
            <a:ext cx="640080" cy="365125"/>
          </a:xfrm>
        </p:spPr>
        <p:txBody>
          <a:bodyPr/>
          <a:lstStyle/>
          <a:p>
            <a:fld id="{4FAB73BC-B049-4115-A692-8D63A059BFB8}" type="slidenum">
              <a:rPr lang="en-US" smtClean="0"/>
              <a:t>46</a:t>
            </a:fld>
            <a:endParaRPr lang="en-US" dirty="0"/>
          </a:p>
        </p:txBody>
      </p:sp>
    </p:spTree>
    <p:extLst>
      <p:ext uri="{BB962C8B-B14F-4D97-AF65-F5344CB8AC3E}">
        <p14:creationId xmlns:p14="http://schemas.microsoft.com/office/powerpoint/2010/main" val="727994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tls</a:t>
            </a:r>
            <a:r>
              <a:rPr lang="en-US" dirty="0"/>
              <a:t>: Vulnerabilities</a:t>
            </a:r>
          </a:p>
        </p:txBody>
      </p:sp>
      <p:sp>
        <p:nvSpPr>
          <p:cNvPr id="6" name="Slide Number Placeholder 5"/>
          <p:cNvSpPr>
            <a:spLocks noGrp="1"/>
          </p:cNvSpPr>
          <p:nvPr>
            <p:ph type="sldNum" sz="quarter" idx="12"/>
          </p:nvPr>
        </p:nvSpPr>
        <p:spPr/>
        <p:txBody>
          <a:bodyPr/>
          <a:lstStyle/>
          <a:p>
            <a:fld id="{4FAB73BC-B049-4115-A692-8D63A059BFB8}" type="slidenum">
              <a:rPr lang="en-US" smtClean="0"/>
              <a:pPr/>
              <a:t>47</a:t>
            </a:fld>
            <a:endParaRPr lang="en-US"/>
          </a:p>
        </p:txBody>
      </p:sp>
      <p:sp>
        <p:nvSpPr>
          <p:cNvPr id="7" name="Footer Placeholder 4">
            <a:extLst>
              <a:ext uri="{FF2B5EF4-FFF2-40B4-BE49-F238E27FC236}">
                <a16:creationId xmlns:a16="http://schemas.microsoft.com/office/drawing/2014/main" id="{897D66F5-FC07-4249-9646-3781151AD902}"/>
              </a:ext>
            </a:extLst>
          </p:cNvPr>
          <p:cNvSpPr>
            <a:spLocks noGrp="1"/>
          </p:cNvSpPr>
          <p:nvPr>
            <p:ph type="ftr" sz="quarter" idx="11"/>
          </p:nvPr>
        </p:nvSpPr>
        <p:spPr>
          <a:xfrm>
            <a:off x="2182708"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726909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Cookie authentication</a:t>
            </a:r>
          </a:p>
        </p:txBody>
      </p:sp>
      <p:sp>
        <p:nvSpPr>
          <p:cNvPr id="3" name="Content Placeholder 2"/>
          <p:cNvSpPr>
            <a:spLocks noGrp="1"/>
          </p:cNvSpPr>
          <p:nvPr>
            <p:ph idx="1"/>
          </p:nvPr>
        </p:nvSpPr>
        <p:spPr>
          <a:xfrm>
            <a:off x="1069848" y="2117725"/>
            <a:ext cx="10058400" cy="1717915"/>
          </a:xfrm>
        </p:spPr>
        <p:txBody>
          <a:bodyPr>
            <a:normAutofit/>
          </a:bodyPr>
          <a:lstStyle/>
          <a:p>
            <a:pPr marL="457200" indent="-457200">
              <a:buFont typeface="+mj-lt"/>
              <a:buAutoNum type="arabicPeriod"/>
            </a:pPr>
            <a:r>
              <a:rPr lang="en-US" dirty="0"/>
              <a:t>The </a:t>
            </a:r>
            <a:r>
              <a:rPr lang="en-US" i="1" dirty="0"/>
              <a:t>client</a:t>
            </a:r>
            <a:r>
              <a:rPr lang="en-US" dirty="0"/>
              <a:t> logs in using its credentials</a:t>
            </a:r>
          </a:p>
          <a:p>
            <a:pPr marL="457200" indent="-457200">
              <a:buFont typeface="+mj-lt"/>
              <a:buAutoNum type="arabicPeriod"/>
            </a:pPr>
            <a:r>
              <a:rPr lang="en-US" dirty="0"/>
              <a:t>The </a:t>
            </a:r>
            <a:r>
              <a:rPr lang="en-US" i="1" dirty="0"/>
              <a:t>server</a:t>
            </a:r>
            <a:r>
              <a:rPr lang="en-US" dirty="0"/>
              <a:t> authenticates the client</a:t>
            </a:r>
          </a:p>
          <a:p>
            <a:pPr marL="457200" indent="-457200">
              <a:buFont typeface="+mj-lt"/>
              <a:buAutoNum type="arabicPeriod"/>
            </a:pPr>
            <a:r>
              <a:rPr lang="en-US" dirty="0"/>
              <a:t>The </a:t>
            </a:r>
            <a:r>
              <a:rPr lang="en-US" i="1" dirty="0"/>
              <a:t>server</a:t>
            </a:r>
            <a:r>
              <a:rPr lang="en-US" dirty="0"/>
              <a:t> generates and delivers a cookie</a:t>
            </a:r>
          </a:p>
          <a:p>
            <a:pPr marL="457200" indent="-457200" algn="just">
              <a:buFont typeface="+mj-lt"/>
              <a:buAutoNum type="arabicPeriod"/>
            </a:pPr>
            <a:r>
              <a:rPr lang="en-US" dirty="0"/>
              <a:t>The </a:t>
            </a:r>
            <a:r>
              <a:rPr lang="en-US" i="1" dirty="0"/>
              <a:t>client</a:t>
            </a:r>
            <a:r>
              <a:rPr lang="en-US" dirty="0"/>
              <a:t> includes the cookie in every request</a:t>
            </a:r>
          </a:p>
        </p:txBody>
      </p:sp>
      <p:sp>
        <p:nvSpPr>
          <p:cNvPr id="6" name="Slide Number Placeholder 5"/>
          <p:cNvSpPr>
            <a:spLocks noGrp="1"/>
          </p:cNvSpPr>
          <p:nvPr>
            <p:ph type="sldNum" sz="quarter" idx="12"/>
          </p:nvPr>
        </p:nvSpPr>
        <p:spPr/>
        <p:txBody>
          <a:bodyPr/>
          <a:lstStyle/>
          <a:p>
            <a:fld id="{4FAB73BC-B049-4115-A692-8D63A059BFB8}" type="slidenum">
              <a:rPr lang="en-US" smtClean="0"/>
              <a:t>48</a:t>
            </a:fld>
            <a:endParaRPr lang="en-US"/>
          </a:p>
        </p:txBody>
      </p:sp>
      <p:sp>
        <p:nvSpPr>
          <p:cNvPr id="8" name="CasellaDiTesto 7">
            <a:extLst>
              <a:ext uri="{FF2B5EF4-FFF2-40B4-BE49-F238E27FC236}">
                <a16:creationId xmlns:a16="http://schemas.microsoft.com/office/drawing/2014/main" id="{492BDB36-4F3C-41D0-B41D-2EA6A6D9678C}"/>
              </a:ext>
            </a:extLst>
          </p:cNvPr>
          <p:cNvSpPr txBox="1"/>
          <p:nvPr/>
        </p:nvSpPr>
        <p:spPr>
          <a:xfrm>
            <a:off x="8317609" y="6455346"/>
            <a:ext cx="3001265" cy="261610"/>
          </a:xfrm>
          <a:prstGeom prst="rect">
            <a:avLst/>
          </a:prstGeom>
          <a:noFill/>
          <a:ln>
            <a:noFill/>
          </a:ln>
        </p:spPr>
        <p:txBody>
          <a:bodyPr wrap="square" rtlCol="0">
            <a:spAutoFit/>
          </a:bodyPr>
          <a:lstStyle/>
          <a:p>
            <a:pPr algn="ctr"/>
            <a:r>
              <a:rPr lang="it-IT" sz="1100" i="1" dirty="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Daniele De Santis @ iconfinder.com (CC-3)</a:t>
            </a:r>
          </a:p>
        </p:txBody>
      </p:sp>
      <p:grpSp>
        <p:nvGrpSpPr>
          <p:cNvPr id="40" name="Gruppo 39">
            <a:extLst>
              <a:ext uri="{FF2B5EF4-FFF2-40B4-BE49-F238E27FC236}">
                <a16:creationId xmlns:a16="http://schemas.microsoft.com/office/drawing/2014/main" id="{59D87FD5-FDC4-446E-BF6E-B319080AF45E}"/>
              </a:ext>
            </a:extLst>
          </p:cNvPr>
          <p:cNvGrpSpPr/>
          <p:nvPr/>
        </p:nvGrpSpPr>
        <p:grpSpPr>
          <a:xfrm>
            <a:off x="795195" y="3820573"/>
            <a:ext cx="4467547" cy="2202325"/>
            <a:chOff x="795195" y="3849601"/>
            <a:chExt cx="4467547" cy="2202325"/>
          </a:xfrm>
        </p:grpSpPr>
        <p:pic>
          <p:nvPicPr>
            <p:cNvPr id="9" name="Elemento grafico 8" descr="Internet">
              <a:extLst>
                <a:ext uri="{FF2B5EF4-FFF2-40B4-BE49-F238E27FC236}">
                  <a16:creationId xmlns:a16="http://schemas.microsoft.com/office/drawing/2014/main" id="{5470ADBC-5FF6-4BEE-A538-42464090F3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195" y="4173519"/>
              <a:ext cx="1357434" cy="1357434"/>
            </a:xfrm>
            <a:prstGeom prst="rect">
              <a:avLst/>
            </a:prstGeom>
          </p:spPr>
        </p:pic>
        <p:pic>
          <p:nvPicPr>
            <p:cNvPr id="10" name="Elemento grafico 9" descr="Server">
              <a:extLst>
                <a:ext uri="{FF2B5EF4-FFF2-40B4-BE49-F238E27FC236}">
                  <a16:creationId xmlns:a16="http://schemas.microsoft.com/office/drawing/2014/main" id="{274C97E5-3271-4014-BB88-AAE52BB280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72673" y="4098940"/>
              <a:ext cx="1490069" cy="1490069"/>
            </a:xfrm>
            <a:prstGeom prst="rect">
              <a:avLst/>
            </a:prstGeom>
          </p:spPr>
        </p:pic>
        <p:sp>
          <p:nvSpPr>
            <p:cNvPr id="12" name="CasellaDiTesto 11">
              <a:extLst>
                <a:ext uri="{FF2B5EF4-FFF2-40B4-BE49-F238E27FC236}">
                  <a16:creationId xmlns:a16="http://schemas.microsoft.com/office/drawing/2014/main" id="{5F5D4BEE-A71F-4B70-96FC-A3373542D373}"/>
                </a:ext>
              </a:extLst>
            </p:cNvPr>
            <p:cNvSpPr txBox="1"/>
            <p:nvPr/>
          </p:nvSpPr>
          <p:spPr>
            <a:xfrm>
              <a:off x="1030667" y="4081006"/>
              <a:ext cx="880749" cy="369332"/>
            </a:xfrm>
            <a:prstGeom prst="rect">
              <a:avLst/>
            </a:prstGeom>
            <a:noFill/>
          </p:spPr>
          <p:txBody>
            <a:bodyPr wrap="square" rtlCol="0">
              <a:spAutoFit/>
            </a:bodyPr>
            <a:lstStyle/>
            <a:p>
              <a:pPr algn="ctr"/>
              <a:r>
                <a:rPr lang="it-IT" b="1"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Client</a:t>
              </a:r>
            </a:p>
          </p:txBody>
        </p:sp>
        <p:sp>
          <p:nvSpPr>
            <p:cNvPr id="13" name="CasellaDiTesto 12">
              <a:extLst>
                <a:ext uri="{FF2B5EF4-FFF2-40B4-BE49-F238E27FC236}">
                  <a16:creationId xmlns:a16="http://schemas.microsoft.com/office/drawing/2014/main" id="{F5185DD1-F1B7-4572-B7E8-04F3C27B42F7}"/>
                </a:ext>
              </a:extLst>
            </p:cNvPr>
            <p:cNvSpPr txBox="1"/>
            <p:nvPr/>
          </p:nvSpPr>
          <p:spPr>
            <a:xfrm>
              <a:off x="4077332" y="3849601"/>
              <a:ext cx="880749" cy="369332"/>
            </a:xfrm>
            <a:prstGeom prst="rect">
              <a:avLst/>
            </a:prstGeom>
            <a:noFill/>
          </p:spPr>
          <p:txBody>
            <a:bodyPr wrap="square" rtlCol="0">
              <a:spAutoFit/>
            </a:bodyPr>
            <a:lstStyle/>
            <a:p>
              <a:pPr algn="ctr"/>
              <a:r>
                <a:rPr lang="it-IT" b="1"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Server</a:t>
              </a:r>
            </a:p>
          </p:txBody>
        </p:sp>
        <p:sp>
          <p:nvSpPr>
            <p:cNvPr id="17" name="CasellaDiTesto 16">
              <a:extLst>
                <a:ext uri="{FF2B5EF4-FFF2-40B4-BE49-F238E27FC236}">
                  <a16:creationId xmlns:a16="http://schemas.microsoft.com/office/drawing/2014/main" id="{10EC029C-D383-48E6-B5F2-898D51A2DDD8}"/>
                </a:ext>
              </a:extLst>
            </p:cNvPr>
            <p:cNvSpPr txBox="1"/>
            <p:nvPr/>
          </p:nvSpPr>
          <p:spPr>
            <a:xfrm>
              <a:off x="2220205" y="5682594"/>
              <a:ext cx="1620044" cy="369332"/>
            </a:xfrm>
            <a:prstGeom prst="rect">
              <a:avLst/>
            </a:prstGeom>
            <a:noFill/>
          </p:spPr>
          <p:txBody>
            <a:bodyPr wrap="square" rtlCol="0">
              <a:spAutoFit/>
            </a:bodyPr>
            <a:lstStyle/>
            <a:p>
              <a:pPr algn="ctr"/>
              <a:r>
                <a:rPr lang="it-IT" b="1" dirty="0"/>
                <a:t>Delivery</a:t>
              </a:r>
            </a:p>
          </p:txBody>
        </p:sp>
        <p:pic>
          <p:nvPicPr>
            <p:cNvPr id="19" name="Elemento grafico 18">
              <a:extLst>
                <a:ext uri="{FF2B5EF4-FFF2-40B4-BE49-F238E27FC236}">
                  <a16:creationId xmlns:a16="http://schemas.microsoft.com/office/drawing/2014/main" id="{4280A9E4-FC56-4606-9DBB-C4BCA81931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16773" y="4748964"/>
              <a:ext cx="887338" cy="887338"/>
            </a:xfrm>
            <a:prstGeom prst="rect">
              <a:avLst/>
            </a:prstGeom>
          </p:spPr>
        </p:pic>
        <p:cxnSp>
          <p:nvCxnSpPr>
            <p:cNvPr id="29" name="Connettore 2 28">
              <a:extLst>
                <a:ext uri="{FF2B5EF4-FFF2-40B4-BE49-F238E27FC236}">
                  <a16:creationId xmlns:a16="http://schemas.microsoft.com/office/drawing/2014/main" id="{F6A1F032-B93C-4823-B27E-0C9B056CDC1F}"/>
                </a:ext>
              </a:extLst>
            </p:cNvPr>
            <p:cNvCxnSpPr>
              <a:stCxn id="10" idx="1"/>
              <a:endCxn id="9" idx="3"/>
            </p:cNvCxnSpPr>
            <p:nvPr/>
          </p:nvCxnSpPr>
          <p:spPr>
            <a:xfrm flipH="1">
              <a:off x="2152629" y="4843975"/>
              <a:ext cx="1620044" cy="8261"/>
            </a:xfrm>
            <a:prstGeom prst="straightConnector1">
              <a:avLst/>
            </a:prstGeom>
            <a:ln w="76200">
              <a:solidFill>
                <a:srgbClr val="AB24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uppo 40">
            <a:extLst>
              <a:ext uri="{FF2B5EF4-FFF2-40B4-BE49-F238E27FC236}">
                <a16:creationId xmlns:a16="http://schemas.microsoft.com/office/drawing/2014/main" id="{A20B487B-3222-4AED-AE5F-B8940EECBA56}"/>
              </a:ext>
            </a:extLst>
          </p:cNvPr>
          <p:cNvGrpSpPr/>
          <p:nvPr/>
        </p:nvGrpSpPr>
        <p:grpSpPr>
          <a:xfrm>
            <a:off x="6929258" y="3835640"/>
            <a:ext cx="4467547" cy="2202968"/>
            <a:chOff x="6929258" y="3791545"/>
            <a:chExt cx="4467547" cy="2202968"/>
          </a:xfrm>
        </p:grpSpPr>
        <p:pic>
          <p:nvPicPr>
            <p:cNvPr id="30" name="Elemento grafico 29" descr="Internet">
              <a:extLst>
                <a:ext uri="{FF2B5EF4-FFF2-40B4-BE49-F238E27FC236}">
                  <a16:creationId xmlns:a16="http://schemas.microsoft.com/office/drawing/2014/main" id="{B770F909-F959-4759-9AB8-A907C81CE2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29258" y="4115463"/>
              <a:ext cx="1357434" cy="1357434"/>
            </a:xfrm>
            <a:prstGeom prst="rect">
              <a:avLst/>
            </a:prstGeom>
          </p:spPr>
        </p:pic>
        <p:pic>
          <p:nvPicPr>
            <p:cNvPr id="31" name="Elemento grafico 30" descr="Server">
              <a:extLst>
                <a:ext uri="{FF2B5EF4-FFF2-40B4-BE49-F238E27FC236}">
                  <a16:creationId xmlns:a16="http://schemas.microsoft.com/office/drawing/2014/main" id="{0C94F9B8-4366-4B45-8FF4-96B9BED70E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06736" y="4040884"/>
              <a:ext cx="1490069" cy="1490069"/>
            </a:xfrm>
            <a:prstGeom prst="rect">
              <a:avLst/>
            </a:prstGeom>
          </p:spPr>
        </p:pic>
        <p:sp>
          <p:nvSpPr>
            <p:cNvPr id="32" name="CasellaDiTesto 31">
              <a:extLst>
                <a:ext uri="{FF2B5EF4-FFF2-40B4-BE49-F238E27FC236}">
                  <a16:creationId xmlns:a16="http://schemas.microsoft.com/office/drawing/2014/main" id="{5BE17C11-BAB2-4833-93AE-659196E410CC}"/>
                </a:ext>
              </a:extLst>
            </p:cNvPr>
            <p:cNvSpPr txBox="1"/>
            <p:nvPr/>
          </p:nvSpPr>
          <p:spPr>
            <a:xfrm>
              <a:off x="7164730" y="4022950"/>
              <a:ext cx="880749" cy="369332"/>
            </a:xfrm>
            <a:prstGeom prst="rect">
              <a:avLst/>
            </a:prstGeom>
            <a:noFill/>
          </p:spPr>
          <p:txBody>
            <a:bodyPr wrap="square" rtlCol="0">
              <a:spAutoFit/>
            </a:bodyPr>
            <a:lstStyle/>
            <a:p>
              <a:pPr algn="ctr"/>
              <a:r>
                <a:rPr lang="it-IT" b="1"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Client</a:t>
              </a:r>
            </a:p>
          </p:txBody>
        </p:sp>
        <p:sp>
          <p:nvSpPr>
            <p:cNvPr id="33" name="CasellaDiTesto 32">
              <a:extLst>
                <a:ext uri="{FF2B5EF4-FFF2-40B4-BE49-F238E27FC236}">
                  <a16:creationId xmlns:a16="http://schemas.microsoft.com/office/drawing/2014/main" id="{ABF48A79-7803-48A2-A206-54693EB1C5B2}"/>
                </a:ext>
              </a:extLst>
            </p:cNvPr>
            <p:cNvSpPr txBox="1"/>
            <p:nvPr/>
          </p:nvSpPr>
          <p:spPr>
            <a:xfrm>
              <a:off x="10211395" y="3791545"/>
              <a:ext cx="880749" cy="369332"/>
            </a:xfrm>
            <a:prstGeom prst="rect">
              <a:avLst/>
            </a:prstGeom>
            <a:noFill/>
          </p:spPr>
          <p:txBody>
            <a:bodyPr wrap="square" rtlCol="0">
              <a:spAutoFit/>
            </a:bodyPr>
            <a:lstStyle/>
            <a:p>
              <a:pPr algn="ctr"/>
              <a:r>
                <a:rPr lang="it-IT" b="1"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Server</a:t>
              </a:r>
            </a:p>
          </p:txBody>
        </p:sp>
        <p:sp>
          <p:nvSpPr>
            <p:cNvPr id="34" name="CasellaDiTesto 33">
              <a:extLst>
                <a:ext uri="{FF2B5EF4-FFF2-40B4-BE49-F238E27FC236}">
                  <a16:creationId xmlns:a16="http://schemas.microsoft.com/office/drawing/2014/main" id="{4C692882-0A71-4013-82B2-AF42B62AA6FF}"/>
                </a:ext>
              </a:extLst>
            </p:cNvPr>
            <p:cNvSpPr txBox="1"/>
            <p:nvPr/>
          </p:nvSpPr>
          <p:spPr>
            <a:xfrm>
              <a:off x="8113968" y="5625181"/>
              <a:ext cx="1965491" cy="369332"/>
            </a:xfrm>
            <a:prstGeom prst="rect">
              <a:avLst/>
            </a:prstGeom>
            <a:noFill/>
          </p:spPr>
          <p:txBody>
            <a:bodyPr wrap="square" rtlCol="0">
              <a:spAutoFit/>
            </a:bodyPr>
            <a:lstStyle/>
            <a:p>
              <a:pPr algn="ctr"/>
              <a:r>
                <a:rPr lang="it-IT" b="1" dirty="0"/>
                <a:t>Authentication</a:t>
              </a:r>
            </a:p>
          </p:txBody>
        </p:sp>
        <p:pic>
          <p:nvPicPr>
            <p:cNvPr id="35" name="Elemento grafico 34">
              <a:extLst>
                <a:ext uri="{FF2B5EF4-FFF2-40B4-BE49-F238E27FC236}">
                  <a16:creationId xmlns:a16="http://schemas.microsoft.com/office/drawing/2014/main" id="{9987883E-4F5E-4205-B787-FBDB1712D3A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53045" y="4690908"/>
              <a:ext cx="887338" cy="887338"/>
            </a:xfrm>
            <a:prstGeom prst="rect">
              <a:avLst/>
            </a:prstGeom>
          </p:spPr>
        </p:pic>
        <p:cxnSp>
          <p:nvCxnSpPr>
            <p:cNvPr id="36" name="Connettore 2 35">
              <a:extLst>
                <a:ext uri="{FF2B5EF4-FFF2-40B4-BE49-F238E27FC236}">
                  <a16:creationId xmlns:a16="http://schemas.microsoft.com/office/drawing/2014/main" id="{DC6677B5-5632-42C4-BC8D-FCB5E8F3EA42}"/>
                </a:ext>
              </a:extLst>
            </p:cNvPr>
            <p:cNvCxnSpPr>
              <a:cxnSpLocks/>
              <a:stCxn id="30" idx="3"/>
              <a:endCxn id="31" idx="1"/>
            </p:cNvCxnSpPr>
            <p:nvPr/>
          </p:nvCxnSpPr>
          <p:spPr>
            <a:xfrm flipV="1">
              <a:off x="8286692" y="4785919"/>
              <a:ext cx="1620044" cy="8261"/>
            </a:xfrm>
            <a:prstGeom prst="straightConnector1">
              <a:avLst/>
            </a:prstGeom>
            <a:ln w="76200">
              <a:solidFill>
                <a:srgbClr val="1F4E79"/>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Footer Placeholder 4">
            <a:extLst>
              <a:ext uri="{FF2B5EF4-FFF2-40B4-BE49-F238E27FC236}">
                <a16:creationId xmlns:a16="http://schemas.microsoft.com/office/drawing/2014/main" id="{48D15822-A7CB-4A85-A161-7E980510FDED}"/>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1901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x-none" dirty="0"/>
              <a:t>Communication security</a:t>
            </a:r>
            <a:endParaRPr lang="en-US" dirty="0"/>
          </a:p>
        </p:txBody>
      </p:sp>
      <p:sp>
        <p:nvSpPr>
          <p:cNvPr id="3" name="Content Placeholder 2"/>
          <p:cNvSpPr>
            <a:spLocks noGrp="1"/>
          </p:cNvSpPr>
          <p:nvPr>
            <p:ph idx="1"/>
          </p:nvPr>
        </p:nvSpPr>
        <p:spPr>
          <a:xfrm>
            <a:off x="1069848" y="1800225"/>
            <a:ext cx="10058400" cy="4371975"/>
          </a:xfrm>
        </p:spPr>
        <p:txBody>
          <a:bodyPr>
            <a:normAutofit/>
          </a:bodyPr>
          <a:lstStyle/>
          <a:p>
            <a:pPr>
              <a:spcBef>
                <a:spcPct val="25000"/>
              </a:spcBef>
            </a:pPr>
            <a:r>
              <a:rPr lang="en-GB" altLang="x-none" dirty="0"/>
              <a:t>Security services provided by cryptographic mechanisms:</a:t>
            </a:r>
          </a:p>
          <a:p>
            <a:pPr lvl="1">
              <a:spcBef>
                <a:spcPct val="25000"/>
              </a:spcBef>
            </a:pPr>
            <a:endParaRPr lang="en-GB" altLang="x-none" dirty="0">
              <a:solidFill>
                <a:schemeClr val="accent2"/>
              </a:solidFill>
            </a:endParaRPr>
          </a:p>
          <a:p>
            <a:pPr lvl="1">
              <a:spcBef>
                <a:spcPct val="25000"/>
              </a:spcBef>
            </a:pPr>
            <a:r>
              <a:rPr lang="en-GB" altLang="x-none" dirty="0">
                <a:solidFill>
                  <a:schemeClr val="accent2"/>
                </a:solidFill>
              </a:rPr>
              <a:t>Data confidentiality</a:t>
            </a:r>
            <a:r>
              <a:rPr lang="en-GB" altLang="x-none" dirty="0"/>
              <a:t>: encryption algorithms hide the content of messages;</a:t>
            </a:r>
          </a:p>
          <a:p>
            <a:pPr>
              <a:spcBef>
                <a:spcPct val="25000"/>
              </a:spcBef>
            </a:pPr>
            <a:endParaRPr lang="en-GB" altLang="x-none" dirty="0">
              <a:solidFill>
                <a:schemeClr val="accent2"/>
              </a:solidFill>
            </a:endParaRPr>
          </a:p>
          <a:p>
            <a:pPr lvl="1">
              <a:spcBef>
                <a:spcPct val="25000"/>
              </a:spcBef>
            </a:pPr>
            <a:r>
              <a:rPr lang="en-GB" altLang="x-none" dirty="0">
                <a:solidFill>
                  <a:schemeClr val="accent2"/>
                </a:solidFill>
              </a:rPr>
              <a:t>Data integrity</a:t>
            </a:r>
            <a:r>
              <a:rPr lang="en-GB" altLang="x-none" dirty="0"/>
              <a:t>: integrity check functions provide the means to detect whether a document has been changed;</a:t>
            </a:r>
          </a:p>
          <a:p>
            <a:pPr>
              <a:spcBef>
                <a:spcPct val="25000"/>
              </a:spcBef>
            </a:pPr>
            <a:endParaRPr lang="en-GB" altLang="x-none" dirty="0">
              <a:solidFill>
                <a:schemeClr val="accent2"/>
              </a:solidFill>
            </a:endParaRPr>
          </a:p>
          <a:p>
            <a:pPr lvl="1">
              <a:spcBef>
                <a:spcPct val="25000"/>
              </a:spcBef>
            </a:pPr>
            <a:r>
              <a:rPr lang="en-GB" altLang="x-none" dirty="0">
                <a:solidFill>
                  <a:schemeClr val="accent2"/>
                </a:solidFill>
              </a:rPr>
              <a:t>Data origin authentication</a:t>
            </a:r>
            <a:r>
              <a:rPr lang="en-GB" altLang="x-none" dirty="0"/>
              <a:t>: message authentication codes or digital signature algorithms provide the means to verify the source and integrity of a message</a:t>
            </a:r>
          </a:p>
        </p:txBody>
      </p:sp>
      <p:sp>
        <p:nvSpPr>
          <p:cNvPr id="4" name="Date Placeholder 3"/>
          <p:cNvSpPr>
            <a:spLocks noGrp="1"/>
          </p:cNvSpPr>
          <p:nvPr>
            <p:ph type="dt" sz="half" idx="10"/>
          </p:nvPr>
        </p:nvSpPr>
        <p:spPr/>
        <p:txBody>
          <a:bodyPr/>
          <a:lstStyle/>
          <a:p>
            <a:r>
              <a:rPr lang="en-GB"/>
              <a:t>14/09/2017</a:t>
            </a:r>
            <a:endParaRPr lang="en-US"/>
          </a:p>
        </p:txBody>
      </p:sp>
      <p:sp>
        <p:nvSpPr>
          <p:cNvPr id="5" name="Footer Placeholder 4"/>
          <p:cNvSpPr>
            <a:spLocks noGrp="1"/>
          </p:cNvSpPr>
          <p:nvPr>
            <p:ph type="ftr" sz="quarter" idx="11"/>
          </p:nvPr>
        </p:nvSpPr>
        <p:spPr/>
        <p:txBody>
          <a:bodyPr/>
          <a:lstStyle/>
          <a:p>
            <a:r>
              <a:rPr lang="en-US"/>
              <a:t>S. Ranise - Security &amp; Trust (FBK)</a:t>
            </a:r>
          </a:p>
        </p:txBody>
      </p:sp>
      <p:sp>
        <p:nvSpPr>
          <p:cNvPr id="6" name="Slide Number Placeholder 5"/>
          <p:cNvSpPr>
            <a:spLocks noGrp="1"/>
          </p:cNvSpPr>
          <p:nvPr>
            <p:ph type="sldNum" sz="quarter" idx="12"/>
          </p:nvPr>
        </p:nvSpPr>
        <p:spPr/>
        <p:txBody>
          <a:bodyPr/>
          <a:lstStyle/>
          <a:p>
            <a:fld id="{4FAB73BC-B049-4115-A692-8D63A059BFB8}" type="slidenum">
              <a:rPr lang="en-US" smtClean="0"/>
              <a:t>4</a:t>
            </a:fld>
            <a:endParaRPr lang="en-US"/>
          </a:p>
        </p:txBody>
      </p:sp>
    </p:spTree>
    <p:extLst>
      <p:ext uri="{BB962C8B-B14F-4D97-AF65-F5344CB8AC3E}">
        <p14:creationId xmlns:p14="http://schemas.microsoft.com/office/powerpoint/2010/main" val="332219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136" y="0"/>
            <a:ext cx="10058400" cy="1609344"/>
          </a:xfrm>
        </p:spPr>
        <p:txBody>
          <a:bodyPr/>
          <a:lstStyle/>
          <a:p>
            <a:r>
              <a:rPr lang="en-US" b="1" dirty="0"/>
              <a:t>BE careful</a:t>
            </a:r>
            <a:r>
              <a:rPr lang="en-US" b="1" i="1" dirty="0"/>
              <a:t>!</a:t>
            </a:r>
          </a:p>
        </p:txBody>
      </p:sp>
      <p:sp>
        <p:nvSpPr>
          <p:cNvPr id="6" name="Slide Number Placeholder 5"/>
          <p:cNvSpPr>
            <a:spLocks noGrp="1"/>
          </p:cNvSpPr>
          <p:nvPr>
            <p:ph type="sldNum" sz="quarter" idx="12"/>
          </p:nvPr>
        </p:nvSpPr>
        <p:spPr/>
        <p:txBody>
          <a:bodyPr/>
          <a:lstStyle/>
          <a:p>
            <a:fld id="{4FAB73BC-B049-4115-A692-8D63A059BFB8}" type="slidenum">
              <a:rPr lang="en-US" smtClean="0"/>
              <a:t>49</a:t>
            </a:fld>
            <a:endParaRPr lang="en-US"/>
          </a:p>
        </p:txBody>
      </p:sp>
      <p:sp>
        <p:nvSpPr>
          <p:cNvPr id="9" name="Content Placeholder 2">
            <a:extLst>
              <a:ext uri="{FF2B5EF4-FFF2-40B4-BE49-F238E27FC236}">
                <a16:creationId xmlns:a16="http://schemas.microsoft.com/office/drawing/2014/main" id="{5CADB666-64A8-4EF6-A3BD-987BD33C68A0}"/>
              </a:ext>
            </a:extLst>
          </p:cNvPr>
          <p:cNvSpPr txBox="1">
            <a:spLocks/>
          </p:cNvSpPr>
          <p:nvPr/>
        </p:nvSpPr>
        <p:spPr>
          <a:xfrm>
            <a:off x="1069848" y="1800225"/>
            <a:ext cx="10058400" cy="437197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GB" dirty="0"/>
              <a:t>TLS (up to v1.2) suffers from some security issues for a few reasons</a:t>
            </a:r>
          </a:p>
          <a:p>
            <a:endParaRPr lang="en-US" altLang="x-none" dirty="0"/>
          </a:p>
          <a:p>
            <a:r>
              <a:rPr lang="en-US" altLang="x-none" dirty="0"/>
              <a:t>Backward compatibility</a:t>
            </a:r>
          </a:p>
          <a:p>
            <a:pPr lvl="1"/>
            <a:r>
              <a:rPr lang="en-US" altLang="x-none" dirty="0"/>
              <a:t>The protocol still supports weak cipher suites and broken hash functions</a:t>
            </a:r>
          </a:p>
          <a:p>
            <a:r>
              <a:rPr lang="en-US" altLang="x-none" dirty="0"/>
              <a:t>Logical flaws</a:t>
            </a:r>
          </a:p>
          <a:p>
            <a:pPr lvl="1"/>
            <a:r>
              <a:rPr lang="en-US" altLang="x-none" dirty="0"/>
              <a:t>A set of logical loopholes can be used to “trick” both client and server</a:t>
            </a:r>
          </a:p>
          <a:p>
            <a:pPr lvl="1"/>
            <a:endParaRPr lang="en-US" altLang="x-none" dirty="0"/>
          </a:p>
          <a:p>
            <a:pPr lvl="1"/>
            <a:endParaRPr lang="en-US" altLang="x-none" dirty="0"/>
          </a:p>
          <a:p>
            <a:pPr lvl="1"/>
            <a:endParaRPr lang="en-US" altLang="x-none" dirty="0"/>
          </a:p>
          <a:p>
            <a:r>
              <a:rPr lang="en-US" altLang="x-none" b="1" dirty="0"/>
              <a:t>The set of viable attacks can be structured as a tree</a:t>
            </a:r>
          </a:p>
        </p:txBody>
      </p:sp>
      <p:sp>
        <p:nvSpPr>
          <p:cNvPr id="7" name="Footer Placeholder 4">
            <a:extLst>
              <a:ext uri="{FF2B5EF4-FFF2-40B4-BE49-F238E27FC236}">
                <a16:creationId xmlns:a16="http://schemas.microsoft.com/office/drawing/2014/main" id="{675FA28C-0590-439C-ADED-32640BD9283A}"/>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7937001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136" y="0"/>
            <a:ext cx="10058400" cy="1609344"/>
          </a:xfrm>
        </p:spPr>
        <p:txBody>
          <a:bodyPr/>
          <a:lstStyle/>
          <a:p>
            <a:r>
              <a:rPr lang="en-US" b="1" dirty="0"/>
              <a:t>BE careful</a:t>
            </a:r>
            <a:r>
              <a:rPr lang="en-US" b="1" i="1" dirty="0"/>
              <a:t>!</a:t>
            </a:r>
          </a:p>
        </p:txBody>
      </p:sp>
      <p:sp>
        <p:nvSpPr>
          <p:cNvPr id="6" name="Slide Number Placeholder 5"/>
          <p:cNvSpPr>
            <a:spLocks noGrp="1"/>
          </p:cNvSpPr>
          <p:nvPr>
            <p:ph type="sldNum" sz="quarter" idx="12"/>
          </p:nvPr>
        </p:nvSpPr>
        <p:spPr/>
        <p:txBody>
          <a:bodyPr/>
          <a:lstStyle/>
          <a:p>
            <a:fld id="{4FAB73BC-B049-4115-A692-8D63A059BFB8}" type="slidenum">
              <a:rPr lang="en-US" smtClean="0"/>
              <a:t>50</a:t>
            </a:fld>
            <a:endParaRPr lang="en-US"/>
          </a:p>
        </p:txBody>
      </p:sp>
      <p:sp>
        <p:nvSpPr>
          <p:cNvPr id="9" name="Content Placeholder 2">
            <a:extLst>
              <a:ext uri="{FF2B5EF4-FFF2-40B4-BE49-F238E27FC236}">
                <a16:creationId xmlns:a16="http://schemas.microsoft.com/office/drawing/2014/main" id="{5CADB666-64A8-4EF6-A3BD-987BD33C68A0}"/>
              </a:ext>
            </a:extLst>
          </p:cNvPr>
          <p:cNvSpPr txBox="1">
            <a:spLocks/>
          </p:cNvSpPr>
          <p:nvPr/>
        </p:nvSpPr>
        <p:spPr>
          <a:xfrm>
            <a:off x="1069848" y="1800225"/>
            <a:ext cx="10058400" cy="437197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GB" dirty="0"/>
              <a:t>TLS (up to v1.2) suffers from some security issues for a few reasons</a:t>
            </a:r>
          </a:p>
        </p:txBody>
      </p:sp>
      <p:pic>
        <p:nvPicPr>
          <p:cNvPr id="7" name="Immagine 6">
            <a:extLst>
              <a:ext uri="{FF2B5EF4-FFF2-40B4-BE49-F238E27FC236}">
                <a16:creationId xmlns:a16="http://schemas.microsoft.com/office/drawing/2014/main" id="{DD2C6226-1B6D-4F2F-887F-36F56E8F38F5}"/>
              </a:ext>
            </a:extLst>
          </p:cNvPr>
          <p:cNvPicPr>
            <a:picLocks noChangeAspect="1"/>
          </p:cNvPicPr>
          <p:nvPr/>
        </p:nvPicPr>
        <p:blipFill rotWithShape="1">
          <a:blip r:embed="rId3"/>
          <a:srcRect r="7742"/>
          <a:stretch/>
        </p:blipFill>
        <p:spPr>
          <a:xfrm>
            <a:off x="2655019" y="2695574"/>
            <a:ext cx="6924634" cy="2581275"/>
          </a:xfrm>
          <a:prstGeom prst="rect">
            <a:avLst/>
          </a:prstGeom>
          <a:ln>
            <a:solidFill>
              <a:schemeClr val="tx1"/>
            </a:solidFill>
          </a:ln>
        </p:spPr>
      </p:pic>
      <p:sp>
        <p:nvSpPr>
          <p:cNvPr id="8" name="Footer Placeholder 4">
            <a:extLst>
              <a:ext uri="{FF2B5EF4-FFF2-40B4-BE49-F238E27FC236}">
                <a16:creationId xmlns:a16="http://schemas.microsoft.com/office/drawing/2014/main" id="{B45C9038-1E96-40CF-AA2F-46E88C718BCD}"/>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2535711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136" y="0"/>
            <a:ext cx="10058400" cy="1609344"/>
          </a:xfrm>
        </p:spPr>
        <p:txBody>
          <a:bodyPr/>
          <a:lstStyle/>
          <a:p>
            <a:r>
              <a:rPr lang="en-US" b="1" dirty="0"/>
              <a:t>TLS 1.2 Attack tree</a:t>
            </a:r>
            <a:endParaRPr lang="en-US" b="1" i="1" dirty="0"/>
          </a:p>
        </p:txBody>
      </p:sp>
      <p:sp>
        <p:nvSpPr>
          <p:cNvPr id="6" name="Slide Number Placeholder 5"/>
          <p:cNvSpPr>
            <a:spLocks noGrp="1"/>
          </p:cNvSpPr>
          <p:nvPr>
            <p:ph type="sldNum" sz="quarter" idx="12"/>
          </p:nvPr>
        </p:nvSpPr>
        <p:spPr/>
        <p:txBody>
          <a:bodyPr/>
          <a:lstStyle/>
          <a:p>
            <a:fld id="{4FAB73BC-B049-4115-A692-8D63A059BFB8}" type="slidenum">
              <a:rPr lang="en-US" smtClean="0"/>
              <a:t>51</a:t>
            </a:fld>
            <a:endParaRPr lang="en-US"/>
          </a:p>
        </p:txBody>
      </p:sp>
      <p:pic>
        <p:nvPicPr>
          <p:cNvPr id="21" name="Immagine 20">
            <a:extLst>
              <a:ext uri="{FF2B5EF4-FFF2-40B4-BE49-F238E27FC236}">
                <a16:creationId xmlns:a16="http://schemas.microsoft.com/office/drawing/2014/main" id="{0EEEAB53-EE58-4606-9325-D057C3947C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02010"/>
            <a:ext cx="12191997" cy="4453979"/>
          </a:xfrm>
          <a:prstGeom prst="rect">
            <a:avLst/>
          </a:prstGeom>
        </p:spPr>
      </p:pic>
      <p:sp>
        <p:nvSpPr>
          <p:cNvPr id="7" name="Footer Placeholder 4">
            <a:extLst>
              <a:ext uri="{FF2B5EF4-FFF2-40B4-BE49-F238E27FC236}">
                <a16:creationId xmlns:a16="http://schemas.microsoft.com/office/drawing/2014/main" id="{BE873BD0-F9AA-4761-9538-D4A7DEEAFEE6}"/>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6688059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Mastermind – Code-Breaking</a:t>
            </a:r>
          </a:p>
        </p:txBody>
      </p:sp>
      <p:sp>
        <p:nvSpPr>
          <p:cNvPr id="3" name="Content Placeholder 2"/>
          <p:cNvSpPr>
            <a:spLocks noGrp="1"/>
          </p:cNvSpPr>
          <p:nvPr>
            <p:ph idx="1"/>
          </p:nvPr>
        </p:nvSpPr>
        <p:spPr>
          <a:xfrm>
            <a:off x="1069848" y="1800225"/>
            <a:ext cx="5325999" cy="4371975"/>
          </a:xfrm>
        </p:spPr>
        <p:txBody>
          <a:bodyPr>
            <a:normAutofit/>
          </a:bodyPr>
          <a:lstStyle/>
          <a:p>
            <a:pPr>
              <a:spcBef>
                <a:spcPct val="25000"/>
              </a:spcBef>
            </a:pPr>
            <a:r>
              <a:rPr lang="en-US" sz="2400" dirty="0"/>
              <a:t>Invented in </a:t>
            </a:r>
            <a:r>
              <a:rPr lang="it-IT" sz="2400" dirty="0"/>
              <a:t>1970</a:t>
            </a:r>
            <a:br>
              <a:rPr lang="it-IT" sz="2400" dirty="0"/>
            </a:br>
            <a:endParaRPr lang="it-IT" sz="2400" dirty="0"/>
          </a:p>
          <a:p>
            <a:pPr>
              <a:spcBef>
                <a:spcPct val="25000"/>
              </a:spcBef>
            </a:pPr>
            <a:r>
              <a:rPr lang="en-US" altLang="x-none" sz="2400" dirty="0"/>
              <a:t>2 players</a:t>
            </a:r>
          </a:p>
          <a:p>
            <a:pPr lvl="1">
              <a:spcBef>
                <a:spcPct val="25000"/>
              </a:spcBef>
            </a:pPr>
            <a:r>
              <a:rPr lang="en-US" altLang="x-none" sz="2200" i="1" dirty="0"/>
              <a:t>Codemaker</a:t>
            </a:r>
            <a:r>
              <a:rPr lang="en-US" altLang="x-none" sz="2200" dirty="0"/>
              <a:t> - decides the secret code</a:t>
            </a:r>
          </a:p>
          <a:p>
            <a:pPr lvl="1">
              <a:spcBef>
                <a:spcPct val="25000"/>
              </a:spcBef>
            </a:pPr>
            <a:r>
              <a:rPr lang="en-US" altLang="x-none" sz="2200" i="1" dirty="0"/>
              <a:t>Codebreaker</a:t>
            </a:r>
            <a:r>
              <a:rPr lang="en-US" altLang="x-none" sz="2200" dirty="0"/>
              <a:t> - tries to guess it</a:t>
            </a:r>
          </a:p>
          <a:p>
            <a:pPr lvl="1">
              <a:spcBef>
                <a:spcPct val="25000"/>
              </a:spcBef>
            </a:pPr>
            <a:endParaRPr lang="en-US" altLang="x-none" sz="2200" dirty="0"/>
          </a:p>
          <a:p>
            <a:pPr>
              <a:spcBef>
                <a:spcPct val="25000"/>
              </a:spcBef>
            </a:pPr>
            <a:r>
              <a:rPr lang="en-US" altLang="x-none" sz="2400" dirty="0"/>
              <a:t>6 code pegs</a:t>
            </a:r>
          </a:p>
          <a:p>
            <a:pPr>
              <a:spcBef>
                <a:spcPct val="25000"/>
              </a:spcBef>
            </a:pPr>
            <a:r>
              <a:rPr lang="en-US" altLang="x-none" sz="2400" dirty="0"/>
              <a:t>2 key pegs (red/white)</a:t>
            </a:r>
          </a:p>
          <a:p>
            <a:pPr>
              <a:spcBef>
                <a:spcPct val="25000"/>
              </a:spcBef>
            </a:pPr>
            <a:endParaRPr lang="en-US" altLang="x-none" sz="2400" dirty="0"/>
          </a:p>
          <a:p>
            <a:pPr>
              <a:spcBef>
                <a:spcPct val="25000"/>
              </a:spcBef>
            </a:pPr>
            <a:endParaRPr lang="en-US" altLang="x-none" sz="2400" dirty="0"/>
          </a:p>
        </p:txBody>
      </p:sp>
      <p:sp>
        <p:nvSpPr>
          <p:cNvPr id="6" name="Slide Number Placeholder 5"/>
          <p:cNvSpPr>
            <a:spLocks noGrp="1"/>
          </p:cNvSpPr>
          <p:nvPr>
            <p:ph type="sldNum" sz="quarter" idx="12"/>
          </p:nvPr>
        </p:nvSpPr>
        <p:spPr/>
        <p:txBody>
          <a:bodyPr/>
          <a:lstStyle/>
          <a:p>
            <a:fld id="{4FAB73BC-B049-4115-A692-8D63A059BFB8}" type="slidenum">
              <a:rPr lang="en-US" smtClean="0"/>
              <a:t>52</a:t>
            </a:fld>
            <a:endParaRPr lang="en-US"/>
          </a:p>
        </p:txBody>
      </p:sp>
      <p:pic>
        <p:nvPicPr>
          <p:cNvPr id="1026" name="Picture 2" descr="File:Mastermind.jpg">
            <a:extLst>
              <a:ext uri="{FF2B5EF4-FFF2-40B4-BE49-F238E27FC236}">
                <a16:creationId xmlns:a16="http://schemas.microsoft.com/office/drawing/2014/main" id="{9EDE2645-1BCA-458A-9CCE-C7B9E54C06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7522" y="1633256"/>
            <a:ext cx="4463606" cy="474011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a:extLst>
              <a:ext uri="{FF2B5EF4-FFF2-40B4-BE49-F238E27FC236}">
                <a16:creationId xmlns:a16="http://schemas.microsoft.com/office/drawing/2014/main" id="{B5DF5307-9A0F-4F0B-B008-6A3A621C8BF4}"/>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41703744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AB73BC-B049-4115-A692-8D63A059BFB8}" type="slidenum">
              <a:rPr lang="en-US" smtClean="0"/>
              <a:t>53</a:t>
            </a:fld>
            <a:endParaRPr lang="en-US"/>
          </a:p>
        </p:txBody>
      </p:sp>
      <p:sp>
        <p:nvSpPr>
          <p:cNvPr id="7" name="Title 1">
            <a:extLst>
              <a:ext uri="{FF2B5EF4-FFF2-40B4-BE49-F238E27FC236}">
                <a16:creationId xmlns:a16="http://schemas.microsoft.com/office/drawing/2014/main" id="{1B96007C-9FFC-4CD8-9A8B-CF1EA78F7311}"/>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x-none" dirty="0"/>
              <a:t>CRIME – Information leakage</a:t>
            </a:r>
            <a:endParaRPr lang="en-US" dirty="0"/>
          </a:p>
        </p:txBody>
      </p:sp>
      <p:sp>
        <p:nvSpPr>
          <p:cNvPr id="8" name="Content Placeholder 2">
            <a:extLst>
              <a:ext uri="{FF2B5EF4-FFF2-40B4-BE49-F238E27FC236}">
                <a16:creationId xmlns:a16="http://schemas.microsoft.com/office/drawing/2014/main" id="{16316E3F-1C14-4F50-BD5B-0DAF106618A0}"/>
              </a:ext>
            </a:extLst>
          </p:cNvPr>
          <p:cNvSpPr>
            <a:spLocks noGrp="1"/>
          </p:cNvSpPr>
          <p:nvPr>
            <p:ph idx="1"/>
          </p:nvPr>
        </p:nvSpPr>
        <p:spPr>
          <a:xfrm>
            <a:off x="1069848" y="1800225"/>
            <a:ext cx="10058400" cy="4371975"/>
          </a:xfrm>
        </p:spPr>
        <p:txBody>
          <a:bodyPr>
            <a:normAutofit/>
          </a:bodyPr>
          <a:lstStyle/>
          <a:p>
            <a:r>
              <a:rPr lang="en-US" altLang="x-none" sz="2400" dirty="0"/>
              <a:t>Acronym: </a:t>
            </a:r>
            <a:r>
              <a:rPr lang="en-US" altLang="x-none" sz="2400" dirty="0">
                <a:solidFill>
                  <a:srgbClr val="AB2400"/>
                </a:solidFill>
              </a:rPr>
              <a:t>C</a:t>
            </a:r>
            <a:r>
              <a:rPr lang="en-US" altLang="x-none" sz="2400" dirty="0"/>
              <a:t>ompression </a:t>
            </a:r>
            <a:r>
              <a:rPr lang="en-US" altLang="x-none" sz="2400" dirty="0">
                <a:solidFill>
                  <a:srgbClr val="AB2400"/>
                </a:solidFill>
              </a:rPr>
              <a:t>R</a:t>
            </a:r>
            <a:r>
              <a:rPr lang="en-US" altLang="x-none" sz="2400" dirty="0"/>
              <a:t>atio </a:t>
            </a:r>
            <a:r>
              <a:rPr lang="en-US" altLang="x-none" sz="2400" dirty="0">
                <a:solidFill>
                  <a:srgbClr val="AB2400"/>
                </a:solidFill>
              </a:rPr>
              <a:t>I</a:t>
            </a:r>
            <a:r>
              <a:rPr lang="en-US" altLang="x-none" sz="2400" dirty="0"/>
              <a:t>nfo-leak </a:t>
            </a:r>
            <a:r>
              <a:rPr lang="en-US" altLang="x-none" sz="2400" dirty="0">
                <a:solidFill>
                  <a:srgbClr val="AB2400"/>
                </a:solidFill>
              </a:rPr>
              <a:t>M</a:t>
            </a:r>
            <a:r>
              <a:rPr lang="en-US" altLang="x-none" sz="2400" dirty="0"/>
              <a:t>ass </a:t>
            </a:r>
            <a:r>
              <a:rPr lang="en-US" altLang="x-none" sz="2400" dirty="0">
                <a:solidFill>
                  <a:srgbClr val="AB2400"/>
                </a:solidFill>
              </a:rPr>
              <a:t>E</a:t>
            </a:r>
            <a:r>
              <a:rPr lang="en-US" altLang="x-none" sz="2400" dirty="0"/>
              <a:t>xploitation </a:t>
            </a:r>
            <a:endParaRPr lang="en-US" sz="2400" dirty="0"/>
          </a:p>
          <a:p>
            <a:r>
              <a:rPr lang="en-US" sz="2400" dirty="0"/>
              <a:t>Weakness: </a:t>
            </a:r>
            <a:r>
              <a:rPr lang="it-IT" sz="2400" dirty="0"/>
              <a:t>DEFLATE </a:t>
            </a:r>
            <a:r>
              <a:rPr lang="it-IT" sz="2400" dirty="0" err="1"/>
              <a:t>compression</a:t>
            </a:r>
            <a:endParaRPr lang="en-US" sz="2400" dirty="0"/>
          </a:p>
          <a:p>
            <a:pPr lvl="1"/>
            <a:r>
              <a:rPr lang="en-US" sz="2200" dirty="0"/>
              <a:t>replaces duplicate string with a reference to the last occurrence</a:t>
            </a:r>
          </a:p>
          <a:p>
            <a:pPr lvl="1"/>
            <a:r>
              <a:rPr lang="en-US" altLang="x-none" sz="2200" dirty="0"/>
              <a:t>the higher the redundancy, the shorter the output</a:t>
            </a:r>
            <a:endParaRPr lang="it-IT" altLang="x-none" sz="2200" dirty="0"/>
          </a:p>
          <a:p>
            <a:pPr lvl="1"/>
            <a:endParaRPr lang="en-GB" altLang="x-none" sz="2200" dirty="0"/>
          </a:p>
        </p:txBody>
      </p:sp>
      <p:grpSp>
        <p:nvGrpSpPr>
          <p:cNvPr id="16" name="Gruppo 15">
            <a:extLst>
              <a:ext uri="{FF2B5EF4-FFF2-40B4-BE49-F238E27FC236}">
                <a16:creationId xmlns:a16="http://schemas.microsoft.com/office/drawing/2014/main" id="{8D07157E-B0B8-4B31-9EA3-E18FD95C1577}"/>
              </a:ext>
            </a:extLst>
          </p:cNvPr>
          <p:cNvGrpSpPr/>
          <p:nvPr/>
        </p:nvGrpSpPr>
        <p:grpSpPr>
          <a:xfrm>
            <a:off x="1190170" y="4389110"/>
            <a:ext cx="9027887" cy="461665"/>
            <a:chOff x="1190170" y="4071547"/>
            <a:chExt cx="9027887" cy="461665"/>
          </a:xfrm>
        </p:grpSpPr>
        <p:sp>
          <p:nvSpPr>
            <p:cNvPr id="2" name="CasellaDiTesto 1">
              <a:extLst>
                <a:ext uri="{FF2B5EF4-FFF2-40B4-BE49-F238E27FC236}">
                  <a16:creationId xmlns:a16="http://schemas.microsoft.com/office/drawing/2014/main" id="{6B37D64C-8F80-4B5A-B1D6-0235BDA21901}"/>
                </a:ext>
              </a:extLst>
            </p:cNvPr>
            <p:cNvSpPr txBox="1"/>
            <p:nvPr/>
          </p:nvSpPr>
          <p:spPr>
            <a:xfrm>
              <a:off x="1190170" y="4071547"/>
              <a:ext cx="3280229"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it-IT" sz="2400" dirty="0" err="1"/>
                <a:t>G</a:t>
              </a:r>
              <a:r>
                <a:rPr lang="it-IT" sz="2400" b="1" dirty="0" err="1">
                  <a:solidFill>
                    <a:srgbClr val="FF0000"/>
                  </a:solidFill>
                </a:rPr>
                <a:t>oogl</a:t>
              </a:r>
              <a:r>
                <a:rPr lang="it-IT" sz="2400" dirty="0" err="1"/>
                <a:t>ing</a:t>
              </a:r>
              <a:r>
                <a:rPr lang="it-IT" sz="2400" dirty="0"/>
                <a:t> the </a:t>
              </a:r>
              <a:r>
                <a:rPr lang="it-IT" sz="2400" dirty="0" err="1"/>
                <a:t>g</a:t>
              </a:r>
              <a:r>
                <a:rPr lang="it-IT" sz="2400" b="1" dirty="0" err="1">
                  <a:solidFill>
                    <a:srgbClr val="FF0000"/>
                  </a:solidFill>
                </a:rPr>
                <a:t>oogl</a:t>
              </a:r>
              <a:r>
                <a:rPr lang="it-IT" sz="2400" dirty="0" err="1"/>
                <a:t>es</a:t>
              </a:r>
              <a:endParaRPr lang="it-IT" sz="2400" dirty="0"/>
            </a:p>
          </p:txBody>
        </p:sp>
        <p:sp>
          <p:nvSpPr>
            <p:cNvPr id="12" name="CasellaDiTesto 11">
              <a:extLst>
                <a:ext uri="{FF2B5EF4-FFF2-40B4-BE49-F238E27FC236}">
                  <a16:creationId xmlns:a16="http://schemas.microsoft.com/office/drawing/2014/main" id="{5C8B0DA5-56C7-4CD7-B533-C08E1C3CCFB2}"/>
                </a:ext>
              </a:extLst>
            </p:cNvPr>
            <p:cNvSpPr txBox="1"/>
            <p:nvPr/>
          </p:nvSpPr>
          <p:spPr>
            <a:xfrm>
              <a:off x="6615783" y="4071547"/>
              <a:ext cx="3602274"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it-IT" sz="2400" dirty="0" err="1"/>
                <a:t>G</a:t>
              </a:r>
              <a:r>
                <a:rPr lang="it-IT" sz="2400" b="1" dirty="0" err="1"/>
                <a:t>oogl</a:t>
              </a:r>
              <a:r>
                <a:rPr lang="it-IT" sz="2400" dirty="0" err="1"/>
                <a:t>ing</a:t>
              </a:r>
              <a:r>
                <a:rPr lang="it-IT" sz="2400" dirty="0"/>
                <a:t> the g</a:t>
              </a:r>
              <a:r>
                <a:rPr lang="it-IT" sz="2400" b="1" dirty="0">
                  <a:solidFill>
                    <a:srgbClr val="FF0000"/>
                  </a:solidFill>
                </a:rPr>
                <a:t>(-13,4)</a:t>
              </a:r>
              <a:r>
                <a:rPr lang="it-IT" sz="2400" dirty="0"/>
                <a:t>es</a:t>
              </a:r>
            </a:p>
          </p:txBody>
        </p:sp>
        <p:cxnSp>
          <p:nvCxnSpPr>
            <p:cNvPr id="4" name="Connettore 2 3">
              <a:extLst>
                <a:ext uri="{FF2B5EF4-FFF2-40B4-BE49-F238E27FC236}">
                  <a16:creationId xmlns:a16="http://schemas.microsoft.com/office/drawing/2014/main" id="{63B4FC2E-E915-41CE-88C6-6D539CAF3E5A}"/>
                </a:ext>
              </a:extLst>
            </p:cNvPr>
            <p:cNvCxnSpPr>
              <a:cxnSpLocks/>
              <a:stCxn id="2" idx="3"/>
              <a:endCxn id="12" idx="1"/>
            </p:cNvCxnSpPr>
            <p:nvPr/>
          </p:nvCxnSpPr>
          <p:spPr>
            <a:xfrm>
              <a:off x="4470399" y="4302380"/>
              <a:ext cx="2145384" cy="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grpSp>
      <p:sp>
        <p:nvSpPr>
          <p:cNvPr id="10" name="Footer Placeholder 4">
            <a:extLst>
              <a:ext uri="{FF2B5EF4-FFF2-40B4-BE49-F238E27FC236}">
                <a16:creationId xmlns:a16="http://schemas.microsoft.com/office/drawing/2014/main" id="{AE4E58CB-321A-4447-A0B1-FC707AE14F13}"/>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3476862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AB73BC-B049-4115-A692-8D63A059BFB8}" type="slidenum">
              <a:rPr lang="en-US" smtClean="0"/>
              <a:t>54</a:t>
            </a:fld>
            <a:endParaRPr lang="en-US"/>
          </a:p>
        </p:txBody>
      </p:sp>
      <p:sp>
        <p:nvSpPr>
          <p:cNvPr id="7" name="Title 1">
            <a:extLst>
              <a:ext uri="{FF2B5EF4-FFF2-40B4-BE49-F238E27FC236}">
                <a16:creationId xmlns:a16="http://schemas.microsoft.com/office/drawing/2014/main" id="{1B96007C-9FFC-4CD8-9A8B-CF1EA78F7311}"/>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x-none" dirty="0"/>
              <a:t>CRIME – Information leakage</a:t>
            </a:r>
            <a:endParaRPr lang="en-US" dirty="0"/>
          </a:p>
        </p:txBody>
      </p:sp>
      <p:sp>
        <p:nvSpPr>
          <p:cNvPr id="8" name="Content Placeholder 2">
            <a:extLst>
              <a:ext uri="{FF2B5EF4-FFF2-40B4-BE49-F238E27FC236}">
                <a16:creationId xmlns:a16="http://schemas.microsoft.com/office/drawing/2014/main" id="{16316E3F-1C14-4F50-BD5B-0DAF106618A0}"/>
              </a:ext>
            </a:extLst>
          </p:cNvPr>
          <p:cNvSpPr>
            <a:spLocks noGrp="1"/>
          </p:cNvSpPr>
          <p:nvPr>
            <p:ph idx="1"/>
          </p:nvPr>
        </p:nvSpPr>
        <p:spPr>
          <a:xfrm>
            <a:off x="1069848" y="1800226"/>
            <a:ext cx="10058400" cy="4368346"/>
          </a:xfrm>
        </p:spPr>
        <p:txBody>
          <a:bodyPr>
            <a:normAutofit/>
          </a:bodyPr>
          <a:lstStyle/>
          <a:p>
            <a:r>
              <a:rPr lang="en-US" sz="2400" dirty="0"/>
              <a:t>TLS does not hide request/response length</a:t>
            </a:r>
            <a:endParaRPr lang="it-IT" altLang="x-none" sz="2200" dirty="0"/>
          </a:p>
          <a:p>
            <a:r>
              <a:rPr lang="en-GB" altLang="x-none" sz="2400" dirty="0"/>
              <a:t>The attacker injects different characters into the victim’s requests trying to guess the content</a:t>
            </a:r>
          </a:p>
          <a:p>
            <a:pPr lvl="1"/>
            <a:r>
              <a:rPr lang="en-GB" altLang="x-none" sz="2200" dirty="0"/>
              <a:t>if the guess is wrong, the server’s response will be </a:t>
            </a:r>
            <a:r>
              <a:rPr lang="en-GB" altLang="x-none" sz="2200" b="1" dirty="0"/>
              <a:t>bigger</a:t>
            </a:r>
          </a:p>
          <a:p>
            <a:pPr lvl="1"/>
            <a:r>
              <a:rPr lang="en-GB" altLang="x-none" sz="2200" dirty="0"/>
              <a:t>if the guess is right, the attacker can recover sensitive information</a:t>
            </a:r>
          </a:p>
        </p:txBody>
      </p:sp>
      <p:grpSp>
        <p:nvGrpSpPr>
          <p:cNvPr id="48" name="Gruppo 47">
            <a:extLst>
              <a:ext uri="{FF2B5EF4-FFF2-40B4-BE49-F238E27FC236}">
                <a16:creationId xmlns:a16="http://schemas.microsoft.com/office/drawing/2014/main" id="{3F246EBA-588C-4F87-8FD4-E5A009F53F41}"/>
              </a:ext>
            </a:extLst>
          </p:cNvPr>
          <p:cNvGrpSpPr/>
          <p:nvPr/>
        </p:nvGrpSpPr>
        <p:grpSpPr>
          <a:xfrm>
            <a:off x="2996390" y="3893904"/>
            <a:ext cx="5687342" cy="2078697"/>
            <a:chOff x="3489878" y="3893904"/>
            <a:chExt cx="5687342" cy="2078697"/>
          </a:xfrm>
        </p:grpSpPr>
        <p:grpSp>
          <p:nvGrpSpPr>
            <p:cNvPr id="12" name="Gruppo 11">
              <a:extLst>
                <a:ext uri="{FF2B5EF4-FFF2-40B4-BE49-F238E27FC236}">
                  <a16:creationId xmlns:a16="http://schemas.microsoft.com/office/drawing/2014/main" id="{B854A68C-2E21-4DAB-AB4B-B944BF908FC9}"/>
                </a:ext>
              </a:extLst>
            </p:cNvPr>
            <p:cNvGrpSpPr/>
            <p:nvPr/>
          </p:nvGrpSpPr>
          <p:grpSpPr>
            <a:xfrm>
              <a:off x="4709673" y="3893904"/>
              <a:ext cx="4467547" cy="2078697"/>
              <a:chOff x="6929258" y="3791545"/>
              <a:chExt cx="4467547" cy="2078697"/>
            </a:xfrm>
          </p:grpSpPr>
          <p:pic>
            <p:nvPicPr>
              <p:cNvPr id="13" name="Elemento grafico 12" descr="Internet">
                <a:extLst>
                  <a:ext uri="{FF2B5EF4-FFF2-40B4-BE49-F238E27FC236}">
                    <a16:creationId xmlns:a16="http://schemas.microsoft.com/office/drawing/2014/main" id="{EF196C99-9523-48AD-921B-58561CB853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29258" y="4115463"/>
                <a:ext cx="1357434" cy="1357434"/>
              </a:xfrm>
              <a:prstGeom prst="rect">
                <a:avLst/>
              </a:prstGeom>
            </p:spPr>
          </p:pic>
          <p:pic>
            <p:nvPicPr>
              <p:cNvPr id="14" name="Elemento grafico 13" descr="Server">
                <a:extLst>
                  <a:ext uri="{FF2B5EF4-FFF2-40B4-BE49-F238E27FC236}">
                    <a16:creationId xmlns:a16="http://schemas.microsoft.com/office/drawing/2014/main" id="{12F6FA1A-A001-4F26-A72F-F15CB4E77C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06736" y="4040884"/>
                <a:ext cx="1490069" cy="1490069"/>
              </a:xfrm>
              <a:prstGeom prst="rect">
                <a:avLst/>
              </a:prstGeom>
            </p:spPr>
          </p:pic>
          <p:sp>
            <p:nvSpPr>
              <p:cNvPr id="15" name="CasellaDiTesto 14">
                <a:extLst>
                  <a:ext uri="{FF2B5EF4-FFF2-40B4-BE49-F238E27FC236}">
                    <a16:creationId xmlns:a16="http://schemas.microsoft.com/office/drawing/2014/main" id="{0E69EE16-615A-4F2F-977F-A9F26100DC47}"/>
                  </a:ext>
                </a:extLst>
              </p:cNvPr>
              <p:cNvSpPr txBox="1"/>
              <p:nvPr/>
            </p:nvSpPr>
            <p:spPr>
              <a:xfrm>
                <a:off x="7164730" y="4022950"/>
                <a:ext cx="880749" cy="369332"/>
              </a:xfrm>
              <a:prstGeom prst="rect">
                <a:avLst/>
              </a:prstGeom>
              <a:noFill/>
            </p:spPr>
            <p:txBody>
              <a:bodyPr wrap="square" rtlCol="0">
                <a:spAutoFit/>
              </a:bodyPr>
              <a:lstStyle/>
              <a:p>
                <a:pPr algn="ctr"/>
                <a:r>
                  <a:rPr lang="it-IT" b="1"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Client</a:t>
                </a:r>
              </a:p>
            </p:txBody>
          </p:sp>
          <p:sp>
            <p:nvSpPr>
              <p:cNvPr id="16" name="CasellaDiTesto 15">
                <a:extLst>
                  <a:ext uri="{FF2B5EF4-FFF2-40B4-BE49-F238E27FC236}">
                    <a16:creationId xmlns:a16="http://schemas.microsoft.com/office/drawing/2014/main" id="{9B81A136-9417-41F4-B751-D13532CEBDC8}"/>
                  </a:ext>
                </a:extLst>
              </p:cNvPr>
              <p:cNvSpPr txBox="1"/>
              <p:nvPr/>
            </p:nvSpPr>
            <p:spPr>
              <a:xfrm>
                <a:off x="10211395" y="3791545"/>
                <a:ext cx="880749" cy="369332"/>
              </a:xfrm>
              <a:prstGeom prst="rect">
                <a:avLst/>
              </a:prstGeom>
              <a:noFill/>
            </p:spPr>
            <p:txBody>
              <a:bodyPr wrap="square" rtlCol="0">
                <a:spAutoFit/>
              </a:bodyPr>
              <a:lstStyle/>
              <a:p>
                <a:pPr algn="ctr"/>
                <a:r>
                  <a:rPr lang="it-IT" b="1"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Server</a:t>
                </a:r>
              </a:p>
            </p:txBody>
          </p:sp>
          <p:pic>
            <p:nvPicPr>
              <p:cNvPr id="18" name="Elemento grafico 17">
                <a:extLst>
                  <a:ext uri="{FF2B5EF4-FFF2-40B4-BE49-F238E27FC236}">
                    <a16:creationId xmlns:a16="http://schemas.microsoft.com/office/drawing/2014/main" id="{950C578D-C1AA-494E-BD1F-3AF25F4901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05634" y="5230162"/>
                <a:ext cx="640080" cy="640080"/>
              </a:xfrm>
              <a:prstGeom prst="cloud">
                <a:avLst/>
              </a:prstGeom>
            </p:spPr>
          </p:pic>
        </p:grpSp>
        <p:grpSp>
          <p:nvGrpSpPr>
            <p:cNvPr id="23" name="Gruppo 22">
              <a:extLst>
                <a:ext uri="{FF2B5EF4-FFF2-40B4-BE49-F238E27FC236}">
                  <a16:creationId xmlns:a16="http://schemas.microsoft.com/office/drawing/2014/main" id="{E4A9DB11-AADD-42E8-84E4-F85CB36DFEC1}"/>
                </a:ext>
              </a:extLst>
            </p:cNvPr>
            <p:cNvGrpSpPr/>
            <p:nvPr/>
          </p:nvGrpSpPr>
          <p:grpSpPr>
            <a:xfrm>
              <a:off x="3489878" y="4764908"/>
              <a:ext cx="939908" cy="887339"/>
              <a:chOff x="2554377" y="5049719"/>
              <a:chExt cx="1236334" cy="1167186"/>
            </a:xfrm>
          </p:grpSpPr>
          <p:pic>
            <p:nvPicPr>
              <p:cNvPr id="21" name="Elemento grafico 20" descr="Utente">
                <a:extLst>
                  <a:ext uri="{FF2B5EF4-FFF2-40B4-BE49-F238E27FC236}">
                    <a16:creationId xmlns:a16="http://schemas.microsoft.com/office/drawing/2014/main" id="{56586E08-A56B-4661-A32F-BEB45C7F688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15344" y="5118056"/>
                <a:ext cx="914400" cy="914400"/>
              </a:xfrm>
              <a:prstGeom prst="rect">
                <a:avLst/>
              </a:prstGeom>
            </p:spPr>
          </p:pic>
          <p:sp>
            <p:nvSpPr>
              <p:cNvPr id="22" name="Ovale 21">
                <a:extLst>
                  <a:ext uri="{FF2B5EF4-FFF2-40B4-BE49-F238E27FC236}">
                    <a16:creationId xmlns:a16="http://schemas.microsoft.com/office/drawing/2014/main" id="{E1506D41-F8B0-473C-9BC6-0C283F5522BF}"/>
                  </a:ext>
                </a:extLst>
              </p:cNvPr>
              <p:cNvSpPr/>
              <p:nvPr/>
            </p:nvSpPr>
            <p:spPr>
              <a:xfrm>
                <a:off x="2554377" y="5049719"/>
                <a:ext cx="1236334" cy="116718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25" name="Connettore a gomito 24">
              <a:extLst>
                <a:ext uri="{FF2B5EF4-FFF2-40B4-BE49-F238E27FC236}">
                  <a16:creationId xmlns:a16="http://schemas.microsoft.com/office/drawing/2014/main" id="{416E5795-4046-417A-8305-AF435947591F}"/>
                </a:ext>
              </a:extLst>
            </p:cNvPr>
            <p:cNvCxnSpPr>
              <a:cxnSpLocks/>
              <a:stCxn id="22" idx="4"/>
            </p:cNvCxnSpPr>
            <p:nvPr/>
          </p:nvCxnSpPr>
          <p:spPr>
            <a:xfrm rot="5400000" flipH="1" flipV="1">
              <a:off x="5189024" y="3154121"/>
              <a:ext cx="1268933" cy="3727319"/>
            </a:xfrm>
            <a:prstGeom prst="bentConnector4">
              <a:avLst>
                <a:gd name="adj1" fmla="val -18015"/>
                <a:gd name="adj2" fmla="val 57862"/>
              </a:avLst>
            </a:prstGeom>
            <a:ln w="38100">
              <a:solidFill>
                <a:srgbClr val="AB24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ttore 2 39">
              <a:extLst>
                <a:ext uri="{FF2B5EF4-FFF2-40B4-BE49-F238E27FC236}">
                  <a16:creationId xmlns:a16="http://schemas.microsoft.com/office/drawing/2014/main" id="{7F7A3203-96E4-4140-9F97-A34B3F7E8046}"/>
                </a:ext>
              </a:extLst>
            </p:cNvPr>
            <p:cNvCxnSpPr/>
            <p:nvPr/>
          </p:nvCxnSpPr>
          <p:spPr>
            <a:xfrm>
              <a:off x="6110514" y="4895523"/>
              <a:ext cx="1591150" cy="0"/>
            </a:xfrm>
            <a:prstGeom prst="straightConnector1">
              <a:avLst/>
            </a:prstGeom>
            <a:ln w="38100">
              <a:solidFill>
                <a:srgbClr val="AB24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2 40">
              <a:extLst>
                <a:ext uri="{FF2B5EF4-FFF2-40B4-BE49-F238E27FC236}">
                  <a16:creationId xmlns:a16="http://schemas.microsoft.com/office/drawing/2014/main" id="{E5B29F16-80E5-4D49-BA93-D7DDE0E46366}"/>
                </a:ext>
              </a:extLst>
            </p:cNvPr>
            <p:cNvCxnSpPr/>
            <p:nvPr/>
          </p:nvCxnSpPr>
          <p:spPr>
            <a:xfrm>
              <a:off x="6117774" y="5396267"/>
              <a:ext cx="1591150" cy="0"/>
            </a:xfrm>
            <a:prstGeom prst="straightConnector1">
              <a:avLst/>
            </a:prstGeom>
            <a:ln w="38100">
              <a:solidFill>
                <a:srgbClr val="AB2400"/>
              </a:solidFill>
              <a:tailEnd type="triangle"/>
            </a:ln>
          </p:spPr>
          <p:style>
            <a:lnRef idx="1">
              <a:schemeClr val="accent1"/>
            </a:lnRef>
            <a:fillRef idx="0">
              <a:schemeClr val="accent1"/>
            </a:fillRef>
            <a:effectRef idx="0">
              <a:schemeClr val="accent1"/>
            </a:effectRef>
            <a:fontRef idx="minor">
              <a:schemeClr val="tx1"/>
            </a:fontRef>
          </p:style>
        </p:cxnSp>
        <p:pic>
          <p:nvPicPr>
            <p:cNvPr id="43" name="Elemento grafico 42">
              <a:extLst>
                <a:ext uri="{FF2B5EF4-FFF2-40B4-BE49-F238E27FC236}">
                  <a16:creationId xmlns:a16="http://schemas.microsoft.com/office/drawing/2014/main" id="{634609C9-9B03-42E2-AC8E-EB63574AD9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88151" y="4818543"/>
              <a:ext cx="640080" cy="640080"/>
            </a:xfrm>
            <a:prstGeom prst="moon">
              <a:avLst>
                <a:gd name="adj" fmla="val 59070"/>
              </a:avLst>
            </a:prstGeom>
          </p:spPr>
        </p:pic>
        <p:pic>
          <p:nvPicPr>
            <p:cNvPr id="44" name="Elemento grafico 43">
              <a:extLst>
                <a:ext uri="{FF2B5EF4-FFF2-40B4-BE49-F238E27FC236}">
                  <a16:creationId xmlns:a16="http://schemas.microsoft.com/office/drawing/2014/main" id="{29A7BFA9-D800-4838-AEB2-8337CEA6939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93309" y="4316052"/>
              <a:ext cx="640080" cy="640080"/>
            </a:xfrm>
            <a:prstGeom prst="pie">
              <a:avLst>
                <a:gd name="adj1" fmla="val 18405334"/>
                <a:gd name="adj2" fmla="val 16200000"/>
              </a:avLst>
            </a:prstGeom>
          </p:spPr>
        </p:pic>
      </p:grpSp>
      <p:sp>
        <p:nvSpPr>
          <p:cNvPr id="24" name="Footer Placeholder 4">
            <a:extLst>
              <a:ext uri="{FF2B5EF4-FFF2-40B4-BE49-F238E27FC236}">
                <a16:creationId xmlns:a16="http://schemas.microsoft.com/office/drawing/2014/main" id="{E8358338-8E80-426A-A8F6-30DE287C18A9}"/>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28174590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AB73BC-B049-4115-A692-8D63A059BFB8}" type="slidenum">
              <a:rPr lang="en-US" smtClean="0"/>
              <a:t>55</a:t>
            </a:fld>
            <a:endParaRPr lang="en-US"/>
          </a:p>
        </p:txBody>
      </p:sp>
      <p:sp>
        <p:nvSpPr>
          <p:cNvPr id="7" name="Title 1">
            <a:extLst>
              <a:ext uri="{FF2B5EF4-FFF2-40B4-BE49-F238E27FC236}">
                <a16:creationId xmlns:a16="http://schemas.microsoft.com/office/drawing/2014/main" id="{1B96007C-9FFC-4CD8-9A8B-CF1EA78F7311}"/>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x-none" dirty="0"/>
              <a:t>BREACH – Information leakage v2</a:t>
            </a:r>
            <a:endParaRPr lang="en-US" dirty="0"/>
          </a:p>
        </p:txBody>
      </p:sp>
      <p:sp>
        <p:nvSpPr>
          <p:cNvPr id="8" name="Content Placeholder 2">
            <a:extLst>
              <a:ext uri="{FF2B5EF4-FFF2-40B4-BE49-F238E27FC236}">
                <a16:creationId xmlns:a16="http://schemas.microsoft.com/office/drawing/2014/main" id="{16316E3F-1C14-4F50-BD5B-0DAF106618A0}"/>
              </a:ext>
            </a:extLst>
          </p:cNvPr>
          <p:cNvSpPr>
            <a:spLocks noGrp="1"/>
          </p:cNvSpPr>
          <p:nvPr>
            <p:ph idx="1"/>
          </p:nvPr>
        </p:nvSpPr>
        <p:spPr>
          <a:xfrm>
            <a:off x="1069848" y="1800225"/>
            <a:ext cx="10058400" cy="4371975"/>
          </a:xfrm>
        </p:spPr>
        <p:txBody>
          <a:bodyPr>
            <a:normAutofit/>
          </a:bodyPr>
          <a:lstStyle/>
          <a:p>
            <a:r>
              <a:rPr lang="en-US" altLang="x-none" sz="2400" dirty="0"/>
              <a:t>Acronym: </a:t>
            </a:r>
            <a:r>
              <a:rPr lang="en-US" sz="2400" dirty="0">
                <a:solidFill>
                  <a:srgbClr val="AB2400"/>
                </a:solidFill>
              </a:rPr>
              <a:t>B</a:t>
            </a:r>
            <a:r>
              <a:rPr lang="en-US" sz="2400" dirty="0"/>
              <a:t>rowser </a:t>
            </a:r>
            <a:r>
              <a:rPr lang="en-US" sz="2400" dirty="0">
                <a:solidFill>
                  <a:srgbClr val="AB2400"/>
                </a:solidFill>
              </a:rPr>
              <a:t>R</a:t>
            </a:r>
            <a:r>
              <a:rPr lang="en-US" sz="2400" dirty="0"/>
              <a:t>econnaissance and </a:t>
            </a:r>
            <a:r>
              <a:rPr lang="en-US" sz="2400" dirty="0">
                <a:solidFill>
                  <a:srgbClr val="AB2400"/>
                </a:solidFill>
              </a:rPr>
              <a:t>E</a:t>
            </a:r>
            <a:r>
              <a:rPr lang="en-US" sz="2400" dirty="0"/>
              <a:t>xfiltration via </a:t>
            </a:r>
            <a:r>
              <a:rPr lang="en-US" sz="2400" dirty="0">
                <a:solidFill>
                  <a:srgbClr val="AB2400"/>
                </a:solidFill>
              </a:rPr>
              <a:t>A</a:t>
            </a:r>
            <a:r>
              <a:rPr lang="en-US" sz="2400" dirty="0"/>
              <a:t>daptive </a:t>
            </a:r>
            <a:r>
              <a:rPr lang="en-US" sz="2400" dirty="0">
                <a:solidFill>
                  <a:srgbClr val="AB2400"/>
                </a:solidFill>
              </a:rPr>
              <a:t>C</a:t>
            </a:r>
            <a:r>
              <a:rPr lang="en-US" sz="2400" dirty="0"/>
              <a:t>ompression of </a:t>
            </a:r>
            <a:r>
              <a:rPr lang="en-US" sz="2400" dirty="0">
                <a:solidFill>
                  <a:srgbClr val="AB2400"/>
                </a:solidFill>
              </a:rPr>
              <a:t>H</a:t>
            </a:r>
            <a:r>
              <a:rPr lang="en-US" sz="2400" dirty="0"/>
              <a:t>ypertext </a:t>
            </a:r>
          </a:p>
          <a:p>
            <a:r>
              <a:rPr lang="en-US" sz="2400" dirty="0"/>
              <a:t>Weakness: </a:t>
            </a:r>
            <a:r>
              <a:rPr lang="it-IT" sz="2400" dirty="0"/>
              <a:t>HTTP </a:t>
            </a:r>
            <a:r>
              <a:rPr lang="it-IT" sz="2400" dirty="0" err="1"/>
              <a:t>compression</a:t>
            </a:r>
            <a:endParaRPr lang="en-US" sz="2400" dirty="0"/>
          </a:p>
          <a:p>
            <a:pPr lvl="1"/>
            <a:r>
              <a:rPr lang="en-US" sz="2200" dirty="0"/>
              <a:t>replaces duplicate string with a reference to the last occurrence</a:t>
            </a:r>
          </a:p>
          <a:p>
            <a:pPr lvl="1"/>
            <a:r>
              <a:rPr lang="en-US" altLang="x-none" sz="2200" dirty="0"/>
              <a:t>the higher the redundancy, the shorter the output</a:t>
            </a:r>
          </a:p>
          <a:p>
            <a:r>
              <a:rPr lang="en-US" sz="2400" b="1" dirty="0"/>
              <a:t>HTTP</a:t>
            </a:r>
            <a:r>
              <a:rPr lang="en-US" sz="2400" dirty="0"/>
              <a:t> does not hide request/response length</a:t>
            </a:r>
            <a:endParaRPr lang="it-IT" altLang="x-none" sz="2200" dirty="0"/>
          </a:p>
          <a:p>
            <a:r>
              <a:rPr lang="en-GB" altLang="x-none" sz="2400" dirty="0"/>
              <a:t>The attacker injects different characters into the victim’s requests trying to guess the content</a:t>
            </a:r>
          </a:p>
          <a:p>
            <a:pPr lvl="1"/>
            <a:r>
              <a:rPr lang="en-GB" altLang="x-none" sz="2200" dirty="0"/>
              <a:t>if the guess is wrong, the server’s response will be bigger</a:t>
            </a:r>
          </a:p>
          <a:p>
            <a:pPr lvl="1"/>
            <a:r>
              <a:rPr lang="en-GB" altLang="x-none" sz="2200" dirty="0"/>
              <a:t>if the guess is right, the attacker can recover sensitive information</a:t>
            </a:r>
          </a:p>
          <a:p>
            <a:pPr lvl="1"/>
            <a:endParaRPr lang="en-GB" altLang="x-none" sz="2200" dirty="0"/>
          </a:p>
        </p:txBody>
      </p:sp>
      <p:sp>
        <p:nvSpPr>
          <p:cNvPr id="10" name="Footer Placeholder 4">
            <a:extLst>
              <a:ext uri="{FF2B5EF4-FFF2-40B4-BE49-F238E27FC236}">
                <a16:creationId xmlns:a16="http://schemas.microsoft.com/office/drawing/2014/main" id="{2CD268A8-D376-45B9-AE59-92070427D603}"/>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30156010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Beware of the birthday paradox</a:t>
            </a:r>
          </a:p>
        </p:txBody>
      </p:sp>
      <p:sp>
        <p:nvSpPr>
          <p:cNvPr id="3" name="Content Placeholder 2"/>
          <p:cNvSpPr>
            <a:spLocks noGrp="1"/>
          </p:cNvSpPr>
          <p:nvPr>
            <p:ph idx="1"/>
          </p:nvPr>
        </p:nvSpPr>
        <p:spPr>
          <a:xfrm>
            <a:off x="1069848" y="1800225"/>
            <a:ext cx="10058400" cy="4371975"/>
          </a:xfrm>
        </p:spPr>
        <p:txBody>
          <a:bodyPr>
            <a:normAutofit lnSpcReduction="10000"/>
          </a:bodyPr>
          <a:lstStyle/>
          <a:p>
            <a:pPr>
              <a:spcBef>
                <a:spcPct val="25000"/>
              </a:spcBef>
            </a:pPr>
            <a:r>
              <a:rPr lang="en-US" sz="2400" dirty="0"/>
              <a:t>It concerns the </a:t>
            </a:r>
            <a:r>
              <a:rPr lang="en-US" sz="2400" dirty="0">
                <a:hlinkClick r:id="rId3" tooltip="Probability"/>
              </a:rPr>
              <a:t>probability</a:t>
            </a:r>
            <a:r>
              <a:rPr lang="en-US" sz="2400" dirty="0"/>
              <a:t> that, in a set of </a:t>
            </a:r>
            <a:r>
              <a:rPr lang="en-US" sz="2400" i="1" dirty="0"/>
              <a:t>n</a:t>
            </a:r>
            <a:r>
              <a:rPr lang="en-US" sz="2400" dirty="0"/>
              <a:t> </a:t>
            </a:r>
            <a:r>
              <a:rPr lang="en-US" sz="2400" dirty="0">
                <a:hlinkClick r:id="rId4" tooltip="Random"/>
              </a:rPr>
              <a:t>randomly</a:t>
            </a:r>
            <a:r>
              <a:rPr lang="en-US" sz="2400" dirty="0"/>
              <a:t> chosen people, some pair of them will have the same </a:t>
            </a:r>
            <a:r>
              <a:rPr lang="en-US" sz="2400" dirty="0">
                <a:hlinkClick r:id="rId5" tooltip="Birthday"/>
              </a:rPr>
              <a:t>birthday</a:t>
            </a:r>
            <a:r>
              <a:rPr lang="en-US" sz="2400" dirty="0"/>
              <a:t>:</a:t>
            </a:r>
          </a:p>
          <a:p>
            <a:pPr lvl="1">
              <a:spcBef>
                <a:spcPct val="25000"/>
              </a:spcBef>
            </a:pPr>
            <a:r>
              <a:rPr lang="en-US" sz="2200" dirty="0"/>
              <a:t>the probability reaches 100% when the number of people reaches 367 (since there are only 366 possible birthdays, including </a:t>
            </a:r>
            <a:r>
              <a:rPr lang="en-US" sz="2200" dirty="0">
                <a:hlinkClick r:id="rId6" tooltip="February 29"/>
              </a:rPr>
              <a:t>February 29</a:t>
            </a:r>
            <a:r>
              <a:rPr lang="en-US" sz="2200" dirty="0"/>
              <a:t>) </a:t>
            </a:r>
          </a:p>
          <a:p>
            <a:pPr lvl="1">
              <a:spcBef>
                <a:spcPct val="25000"/>
              </a:spcBef>
            </a:pPr>
            <a:r>
              <a:rPr lang="en-US" sz="2200" dirty="0"/>
              <a:t>99.9% probability is reached with just 70 people</a:t>
            </a:r>
          </a:p>
          <a:p>
            <a:pPr lvl="1">
              <a:spcBef>
                <a:spcPct val="25000"/>
              </a:spcBef>
            </a:pPr>
            <a:r>
              <a:rPr lang="en-US" sz="2200" dirty="0"/>
              <a:t>50% probability with 23 people</a:t>
            </a:r>
          </a:p>
          <a:p>
            <a:pPr lvl="1">
              <a:spcBef>
                <a:spcPct val="25000"/>
              </a:spcBef>
            </a:pPr>
            <a:r>
              <a:rPr lang="en-US" sz="2200" dirty="0"/>
              <a:t>Based on the assumption that each day of the year is equally probable for a birthday</a:t>
            </a:r>
          </a:p>
          <a:p>
            <a:pPr>
              <a:spcBef>
                <a:spcPct val="25000"/>
              </a:spcBef>
            </a:pPr>
            <a:r>
              <a:rPr lang="en-US" sz="2400" b="1" dirty="0"/>
              <a:t>Birthday attack</a:t>
            </a:r>
            <a:r>
              <a:rPr lang="en-US" sz="2400" dirty="0"/>
              <a:t>: given </a:t>
            </a:r>
            <a:r>
              <a:rPr lang="en-US" altLang="x-none" sz="2400" dirty="0"/>
              <a:t>an </a:t>
            </a:r>
            <a:r>
              <a:rPr lang="en-US" altLang="x-none" sz="2400" i="1" dirty="0">
                <a:solidFill>
                  <a:schemeClr val="accent2"/>
                </a:solidFill>
                <a:latin typeface="Times" charset="0"/>
              </a:rPr>
              <a:t>n</a:t>
            </a:r>
            <a:r>
              <a:rPr lang="en-US" altLang="x-none" sz="2400" dirty="0"/>
              <a:t>-bit </a:t>
            </a:r>
            <a:r>
              <a:rPr lang="en-US" sz="2400" dirty="0"/>
              <a:t>hash function </a:t>
            </a:r>
            <a:r>
              <a:rPr lang="en-GB" altLang="x-none" sz="2400" i="1" dirty="0">
                <a:solidFill>
                  <a:schemeClr val="accent2"/>
                </a:solidFill>
                <a:latin typeface="Times" charset="0"/>
              </a:rPr>
              <a:t>h</a:t>
            </a:r>
            <a:r>
              <a:rPr lang="en-US" altLang="x-none" sz="2400" dirty="0"/>
              <a:t>, we expect to identify a pair (</a:t>
            </a:r>
            <a:r>
              <a:rPr lang="en-US" altLang="x-none" sz="2400" i="1" dirty="0" err="1">
                <a:solidFill>
                  <a:schemeClr val="accent2"/>
                </a:solidFill>
                <a:latin typeface="Times" charset="0"/>
              </a:rPr>
              <a:t>x,x</a:t>
            </a:r>
            <a:r>
              <a:rPr lang="en-US" altLang="x-none" sz="2400" i="1" dirty="0">
                <a:solidFill>
                  <a:schemeClr val="accent2"/>
                </a:solidFill>
                <a:latin typeface="Times" charset="0"/>
              </a:rPr>
              <a:t>’</a:t>
            </a:r>
            <a:r>
              <a:rPr lang="en-US" altLang="x-none" sz="2400" dirty="0"/>
              <a:t>) of distinct arguments for which there is a collision (i.e. </a:t>
            </a:r>
            <a:r>
              <a:rPr lang="en-US" altLang="x-none" sz="2400" i="1" dirty="0">
                <a:solidFill>
                  <a:schemeClr val="accent2"/>
                </a:solidFill>
                <a:latin typeface="Times" charset="0"/>
              </a:rPr>
              <a:t>h(x)=h(x’)</a:t>
            </a:r>
            <a:r>
              <a:rPr lang="en-US" altLang="x-none" sz="2400" dirty="0"/>
              <a:t>) after evaluating the function for about </a:t>
            </a:r>
            <a:r>
              <a:rPr lang="en-US" altLang="x-none" sz="2400" dirty="0">
                <a:solidFill>
                  <a:schemeClr val="accent2"/>
                </a:solidFill>
                <a:latin typeface="Times" charset="0"/>
              </a:rPr>
              <a:t>1.25*2</a:t>
            </a:r>
            <a:r>
              <a:rPr lang="en-US" altLang="x-none" sz="2400" i="1" baseline="30000" dirty="0">
                <a:solidFill>
                  <a:schemeClr val="accent2"/>
                </a:solidFill>
                <a:latin typeface="Times" charset="0"/>
              </a:rPr>
              <a:t>n</a:t>
            </a:r>
            <a:r>
              <a:rPr lang="en-US" altLang="x-none" sz="2400" baseline="30000" dirty="0">
                <a:solidFill>
                  <a:schemeClr val="accent2"/>
                </a:solidFill>
                <a:latin typeface="Times" charset="0"/>
              </a:rPr>
              <a:t>/2 </a:t>
            </a:r>
            <a:r>
              <a:rPr lang="en-US" altLang="x-none" sz="2400" dirty="0"/>
              <a:t>different argument on average</a:t>
            </a:r>
          </a:p>
        </p:txBody>
      </p:sp>
      <p:sp>
        <p:nvSpPr>
          <p:cNvPr id="6" name="Slide Number Placeholder 5"/>
          <p:cNvSpPr>
            <a:spLocks noGrp="1"/>
          </p:cNvSpPr>
          <p:nvPr>
            <p:ph type="sldNum" sz="quarter" idx="12"/>
          </p:nvPr>
        </p:nvSpPr>
        <p:spPr/>
        <p:txBody>
          <a:bodyPr/>
          <a:lstStyle/>
          <a:p>
            <a:fld id="{4FAB73BC-B049-4115-A692-8D63A059BFB8}" type="slidenum">
              <a:rPr lang="en-US" smtClean="0"/>
              <a:t>56</a:t>
            </a:fld>
            <a:endParaRPr lang="en-US"/>
          </a:p>
        </p:txBody>
      </p:sp>
      <p:sp>
        <p:nvSpPr>
          <p:cNvPr id="7" name="Footer Placeholder 4">
            <a:extLst>
              <a:ext uri="{FF2B5EF4-FFF2-40B4-BE49-F238E27FC236}">
                <a16:creationId xmlns:a16="http://schemas.microsoft.com/office/drawing/2014/main" id="{3C46D02D-C233-455B-9E5D-CEBC2E7C838E}"/>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29929959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AB73BC-B049-4115-A692-8D63A059BFB8}" type="slidenum">
              <a:rPr lang="en-US" smtClean="0"/>
              <a:t>57</a:t>
            </a:fld>
            <a:endParaRPr lang="en-US"/>
          </a:p>
        </p:txBody>
      </p:sp>
      <p:sp>
        <p:nvSpPr>
          <p:cNvPr id="7" name="Title 1">
            <a:extLst>
              <a:ext uri="{FF2B5EF4-FFF2-40B4-BE49-F238E27FC236}">
                <a16:creationId xmlns:a16="http://schemas.microsoft.com/office/drawing/2014/main" id="{1B96007C-9FFC-4CD8-9A8B-CF1EA78F7311}"/>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x-none" dirty="0"/>
              <a:t>Sweet32 – Birthday attack</a:t>
            </a:r>
            <a:endParaRPr lang="en-US" dirty="0"/>
          </a:p>
        </p:txBody>
      </p:sp>
      <p:sp>
        <p:nvSpPr>
          <p:cNvPr id="8" name="Content Placeholder 2">
            <a:extLst>
              <a:ext uri="{FF2B5EF4-FFF2-40B4-BE49-F238E27FC236}">
                <a16:creationId xmlns:a16="http://schemas.microsoft.com/office/drawing/2014/main" id="{16316E3F-1C14-4F50-BD5B-0DAF106618A0}"/>
              </a:ext>
            </a:extLst>
          </p:cNvPr>
          <p:cNvSpPr>
            <a:spLocks noGrp="1"/>
          </p:cNvSpPr>
          <p:nvPr>
            <p:ph idx="1"/>
          </p:nvPr>
        </p:nvSpPr>
        <p:spPr>
          <a:xfrm>
            <a:off x="1069848" y="1800225"/>
            <a:ext cx="10058400" cy="4371975"/>
          </a:xfrm>
        </p:spPr>
        <p:txBody>
          <a:bodyPr>
            <a:normAutofit lnSpcReduction="10000"/>
          </a:bodyPr>
          <a:lstStyle/>
          <a:p>
            <a:r>
              <a:rPr lang="en-US" sz="2400" dirty="0"/>
              <a:t>Given the birthday paradox</a:t>
            </a:r>
          </a:p>
          <a:p>
            <a:pPr lvl="1"/>
            <a:r>
              <a:rPr lang="en-US" sz="2200" i="1" dirty="0"/>
              <a:t>“after </a:t>
            </a:r>
            <a:r>
              <a:rPr lang="en-US" altLang="x-none" sz="2200" i="1" dirty="0">
                <a:solidFill>
                  <a:schemeClr val="accent2"/>
                </a:solidFill>
                <a:latin typeface="Times" charset="0"/>
              </a:rPr>
              <a:t>2</a:t>
            </a:r>
            <a:r>
              <a:rPr lang="en-US" altLang="x-none" sz="2200" i="1" baseline="30000" dirty="0">
                <a:solidFill>
                  <a:schemeClr val="accent2"/>
                </a:solidFill>
                <a:latin typeface="Times" charset="0"/>
              </a:rPr>
              <a:t>n/2</a:t>
            </a:r>
            <a:r>
              <a:rPr lang="en-US" sz="2200" i="1" dirty="0"/>
              <a:t> message blocks encrypted with the same key, a collision between two ciphertext blocks (</a:t>
            </a:r>
            <a:r>
              <a:rPr lang="en-US" sz="2200" i="1" dirty="0">
                <a:solidFill>
                  <a:schemeClr val="accent2"/>
                </a:solidFill>
                <a:latin typeface="Times" charset="0"/>
              </a:rPr>
              <a:t>ci = </a:t>
            </a:r>
            <a:r>
              <a:rPr lang="en-US" sz="2200" i="1" dirty="0" err="1">
                <a:solidFill>
                  <a:schemeClr val="accent2"/>
                </a:solidFill>
                <a:latin typeface="Times" charset="0"/>
              </a:rPr>
              <a:t>cj</a:t>
            </a:r>
            <a:r>
              <a:rPr lang="en-US" sz="2200" i="1" dirty="0"/>
              <a:t>) is expected”</a:t>
            </a:r>
            <a:endParaRPr lang="en-US" altLang="x-none" sz="2200" i="1" dirty="0"/>
          </a:p>
          <a:p>
            <a:r>
              <a:rPr lang="en-US" sz="2400" dirty="0"/>
              <a:t>Weakness: </a:t>
            </a:r>
            <a:r>
              <a:rPr lang="it-IT" altLang="x-none" sz="2400" dirty="0"/>
              <a:t>TLS 1.2 </a:t>
            </a:r>
            <a:r>
              <a:rPr lang="it-IT" altLang="x-none" sz="2400" dirty="0" err="1"/>
              <a:t>hosts</a:t>
            </a:r>
            <a:r>
              <a:rPr lang="it-IT" altLang="x-none" sz="2400" dirty="0"/>
              <a:t> can </a:t>
            </a:r>
            <a:r>
              <a:rPr lang="it-IT" altLang="x-none" sz="2400" dirty="0" err="1"/>
              <a:t>negotiate</a:t>
            </a:r>
            <a:r>
              <a:rPr lang="it-IT" altLang="x-none" sz="2400" dirty="0"/>
              <a:t> a </a:t>
            </a:r>
            <a:r>
              <a:rPr lang="it-IT" altLang="x-none" sz="2400" dirty="0" err="1"/>
              <a:t>cipher</a:t>
            </a:r>
            <a:r>
              <a:rPr lang="it-IT" altLang="x-none" sz="2400" dirty="0"/>
              <a:t> called </a:t>
            </a:r>
            <a:r>
              <a:rPr lang="it-IT" altLang="x-none" sz="2400" b="1" dirty="0"/>
              <a:t>3DES</a:t>
            </a:r>
            <a:r>
              <a:rPr lang="it-IT" altLang="x-none" sz="2400" dirty="0"/>
              <a:t> (triple DES) with </a:t>
            </a:r>
            <a:r>
              <a:rPr lang="en-US" sz="2400" dirty="0"/>
              <a:t>a block size of 64 bits </a:t>
            </a:r>
          </a:p>
          <a:p>
            <a:pPr lvl="1"/>
            <a:r>
              <a:rPr lang="en-US" altLang="x-none" sz="2200" dirty="0"/>
              <a:t>given that the </a:t>
            </a:r>
            <a:r>
              <a:rPr lang="it-IT" altLang="x-none" sz="2200" dirty="0" err="1"/>
              <a:t>birthday</a:t>
            </a:r>
            <a:r>
              <a:rPr lang="it-IT" altLang="x-none" sz="2200" dirty="0"/>
              <a:t> </a:t>
            </a:r>
            <a:r>
              <a:rPr lang="it-IT" altLang="x-none" sz="2200" dirty="0" err="1"/>
              <a:t>bound</a:t>
            </a:r>
            <a:r>
              <a:rPr lang="it-IT" altLang="x-none" sz="2200" dirty="0"/>
              <a:t> </a:t>
            </a:r>
            <a:r>
              <a:rPr lang="en-US" sz="2200" dirty="0"/>
              <a:t>corresponds to </a:t>
            </a:r>
            <a:r>
              <a:rPr lang="en-US" altLang="x-none" sz="2200" i="1" dirty="0">
                <a:solidFill>
                  <a:schemeClr val="accent2"/>
                </a:solidFill>
                <a:latin typeface="Times" charset="0"/>
              </a:rPr>
              <a:t>2</a:t>
            </a:r>
            <a:r>
              <a:rPr lang="en-US" altLang="x-none" sz="2200" i="1" baseline="30000" dirty="0">
                <a:solidFill>
                  <a:schemeClr val="accent2"/>
                </a:solidFill>
                <a:latin typeface="Times" charset="0"/>
              </a:rPr>
              <a:t>32</a:t>
            </a:r>
            <a:r>
              <a:rPr lang="en-US" sz="2200" dirty="0"/>
              <a:t>, the first collision will appear when reaching 32 GB of encrypted data</a:t>
            </a:r>
            <a:endParaRPr lang="it-IT" altLang="x-none" sz="2200" dirty="0"/>
          </a:p>
          <a:p>
            <a:r>
              <a:rPr lang="en-GB" altLang="x-none" sz="2400" dirty="0"/>
              <a:t>Nowadays, an attacker can easily generate that amount of data by using a </a:t>
            </a:r>
            <a:r>
              <a:rPr lang="en-GB" altLang="x-none" sz="2400" b="1" dirty="0"/>
              <a:t>beastly attack </a:t>
            </a:r>
            <a:r>
              <a:rPr lang="en-GB" altLang="x-none" sz="2400" dirty="0"/>
              <a:t>scenario</a:t>
            </a:r>
          </a:p>
          <a:p>
            <a:pPr lvl="1"/>
            <a:r>
              <a:rPr lang="en-GB" altLang="x-none" sz="2200" dirty="0"/>
              <a:t>basically controlling a malicious JavaScript within the victim’s browser</a:t>
            </a:r>
          </a:p>
          <a:p>
            <a:pPr lvl="1"/>
            <a:endParaRPr lang="en-GB" altLang="x-none" sz="2200" dirty="0"/>
          </a:p>
          <a:p>
            <a:r>
              <a:rPr lang="en-GB" altLang="x-none" sz="2400" dirty="0"/>
              <a:t>Fix: 3DES can be disabled and has been removed from TLS 1.3</a:t>
            </a:r>
          </a:p>
        </p:txBody>
      </p:sp>
      <p:sp>
        <p:nvSpPr>
          <p:cNvPr id="10" name="Footer Placeholder 4">
            <a:extLst>
              <a:ext uri="{FF2B5EF4-FFF2-40B4-BE49-F238E27FC236}">
                <a16:creationId xmlns:a16="http://schemas.microsoft.com/office/drawing/2014/main" id="{396F0E2A-9E8F-4C25-9099-773327945FBC}"/>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21967400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TLS configuration</a:t>
            </a:r>
          </a:p>
        </p:txBody>
      </p:sp>
      <p:sp>
        <p:nvSpPr>
          <p:cNvPr id="6" name="Slide Number Placeholder 5"/>
          <p:cNvSpPr>
            <a:spLocks noGrp="1"/>
          </p:cNvSpPr>
          <p:nvPr>
            <p:ph type="sldNum" sz="quarter" idx="12"/>
          </p:nvPr>
        </p:nvSpPr>
        <p:spPr/>
        <p:txBody>
          <a:bodyPr/>
          <a:lstStyle/>
          <a:p>
            <a:fld id="{4FAB73BC-B049-4115-A692-8D63A059BFB8}" type="slidenum">
              <a:rPr lang="en-US" smtClean="0"/>
              <a:pPr/>
              <a:t>58</a:t>
            </a:fld>
            <a:endParaRPr lang="en-US"/>
          </a:p>
        </p:txBody>
      </p:sp>
      <p:sp>
        <p:nvSpPr>
          <p:cNvPr id="7" name="Footer Placeholder 4">
            <a:extLst>
              <a:ext uri="{FF2B5EF4-FFF2-40B4-BE49-F238E27FC236}">
                <a16:creationId xmlns:a16="http://schemas.microsoft.com/office/drawing/2014/main" id="{592D76A8-B148-4B08-8325-4F9E1A97427B}"/>
              </a:ext>
            </a:extLst>
          </p:cNvPr>
          <p:cNvSpPr>
            <a:spLocks noGrp="1"/>
          </p:cNvSpPr>
          <p:nvPr>
            <p:ph type="ftr" sz="quarter" idx="11"/>
          </p:nvPr>
        </p:nvSpPr>
        <p:spPr>
          <a:xfrm>
            <a:off x="2182708"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3112105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a:t>
            </a:r>
          </a:p>
        </p:txBody>
      </p:sp>
      <p:sp>
        <p:nvSpPr>
          <p:cNvPr id="3" name="Content Placeholder 2"/>
          <p:cNvSpPr>
            <a:spLocks noGrp="1"/>
          </p:cNvSpPr>
          <p:nvPr>
            <p:ph idx="1"/>
          </p:nvPr>
        </p:nvSpPr>
        <p:spPr>
          <a:xfrm>
            <a:off x="1069848" y="1800225"/>
            <a:ext cx="10058400" cy="4371975"/>
          </a:xfrm>
        </p:spPr>
        <p:txBody>
          <a:bodyPr>
            <a:normAutofit/>
          </a:bodyPr>
          <a:lstStyle/>
          <a:p>
            <a:r>
              <a:rPr lang="en-US" dirty="0"/>
              <a:t>Substitution cipher </a:t>
            </a:r>
          </a:p>
          <a:p>
            <a:r>
              <a:rPr lang="en-US" dirty="0"/>
              <a:t>Every character is replaced with the character, e.g., three slots to the right </a:t>
            </a:r>
          </a:p>
          <a:p>
            <a:endParaRPr lang="en-US" dirty="0"/>
          </a:p>
          <a:p>
            <a:endParaRPr lang="en-US" dirty="0"/>
          </a:p>
          <a:p>
            <a:endParaRPr lang="en-US" dirty="0"/>
          </a:p>
          <a:p>
            <a:endParaRPr lang="en-US" dirty="0"/>
          </a:p>
          <a:p>
            <a:r>
              <a:rPr lang="en-US" dirty="0"/>
              <a:t>The key is the </a:t>
            </a:r>
            <a:r>
              <a:rPr lang="en-US" b="1" dirty="0"/>
              <a:t>number of characters to shift the cipher alphabet</a:t>
            </a:r>
          </a:p>
          <a:p>
            <a:pPr lvl="1"/>
            <a:r>
              <a:rPr lang="en-US" dirty="0"/>
              <a:t>In the case above three</a:t>
            </a:r>
          </a:p>
        </p:txBody>
      </p:sp>
      <p:sp>
        <p:nvSpPr>
          <p:cNvPr id="5" name="Footer Placeholder 4"/>
          <p:cNvSpPr>
            <a:spLocks noGrp="1"/>
          </p:cNvSpPr>
          <p:nvPr>
            <p:ph type="ftr" sz="quarter" idx="11"/>
          </p:nvPr>
        </p:nvSpPr>
        <p:spPr/>
        <p:txBody>
          <a:bodyPr/>
          <a:lstStyle/>
          <a:p>
            <a:r>
              <a:rPr lang="en-US"/>
              <a:t>S. Ranise - Security &amp; Trust (FBK)</a:t>
            </a:r>
          </a:p>
        </p:txBody>
      </p:sp>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a:p>
        </p:txBody>
      </p:sp>
      <p:pic>
        <p:nvPicPr>
          <p:cNvPr id="8" name="Picture 7"/>
          <p:cNvPicPr>
            <a:picLocks noChangeAspect="1"/>
          </p:cNvPicPr>
          <p:nvPr/>
        </p:nvPicPr>
        <p:blipFill>
          <a:blip r:embed="rId2"/>
          <a:stretch>
            <a:fillRect/>
          </a:stretch>
        </p:blipFill>
        <p:spPr>
          <a:xfrm>
            <a:off x="1962150" y="2774950"/>
            <a:ext cx="8267700" cy="1308100"/>
          </a:xfrm>
          <a:prstGeom prst="rect">
            <a:avLst/>
          </a:prstGeom>
        </p:spPr>
      </p:pic>
      <p:cxnSp>
        <p:nvCxnSpPr>
          <p:cNvPr id="10" name="Curved Connector 9"/>
          <p:cNvCxnSpPr>
            <a:stCxn id="8" idx="3"/>
            <a:endCxn id="8" idx="1"/>
          </p:cNvCxnSpPr>
          <p:nvPr/>
        </p:nvCxnSpPr>
        <p:spPr>
          <a:xfrm flipH="1">
            <a:off x="1962150" y="3429000"/>
            <a:ext cx="8267700" cy="12700"/>
          </a:xfrm>
          <a:prstGeom prst="curvedConnector5">
            <a:avLst>
              <a:gd name="adj1" fmla="val -2765"/>
              <a:gd name="adj2" fmla="val 6950000"/>
              <a:gd name="adj3" fmla="val 10937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924196" y="4275435"/>
            <a:ext cx="1979260" cy="923330"/>
          </a:xfrm>
          <a:prstGeom prst="rect">
            <a:avLst/>
          </a:prstGeom>
          <a:solidFill>
            <a:schemeClr val="bg1">
              <a:lumMod val="85000"/>
            </a:schemeClr>
          </a:solidFill>
        </p:spPr>
        <p:txBody>
          <a:bodyPr wrap="none" rtlCol="0">
            <a:spAutoFit/>
          </a:bodyPr>
          <a:lstStyle/>
          <a:p>
            <a:r>
              <a:rPr lang="en-US" dirty="0"/>
              <a:t>Also called</a:t>
            </a:r>
          </a:p>
          <a:p>
            <a:r>
              <a:rPr lang="en-US" b="1" dirty="0" err="1"/>
              <a:t>ROTk</a:t>
            </a:r>
            <a:endParaRPr lang="en-US" b="1" dirty="0"/>
          </a:p>
          <a:p>
            <a:r>
              <a:rPr lang="en-US" dirty="0"/>
              <a:t>for ROTATE by k</a:t>
            </a:r>
          </a:p>
        </p:txBody>
      </p:sp>
    </p:spTree>
    <p:extLst>
      <p:ext uri="{BB962C8B-B14F-4D97-AF65-F5344CB8AC3E}">
        <p14:creationId xmlns:p14="http://schemas.microsoft.com/office/powerpoint/2010/main" val="12572672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AB73BC-B049-4115-A692-8D63A059BFB8}" type="slidenum">
              <a:rPr lang="en-US" smtClean="0"/>
              <a:t>59</a:t>
            </a:fld>
            <a:endParaRPr lang="en-US"/>
          </a:p>
        </p:txBody>
      </p:sp>
      <p:sp>
        <p:nvSpPr>
          <p:cNvPr id="7" name="Title 1">
            <a:extLst>
              <a:ext uri="{FF2B5EF4-FFF2-40B4-BE49-F238E27FC236}">
                <a16:creationId xmlns:a16="http://schemas.microsoft.com/office/drawing/2014/main" id="{1B96007C-9FFC-4CD8-9A8B-CF1EA78F7311}"/>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x-none" dirty="0"/>
              <a:t>Scenario</a:t>
            </a:r>
            <a:endParaRPr lang="en-US" dirty="0"/>
          </a:p>
        </p:txBody>
      </p:sp>
      <p:sp>
        <p:nvSpPr>
          <p:cNvPr id="8" name="Content Placeholder 2">
            <a:extLst>
              <a:ext uri="{FF2B5EF4-FFF2-40B4-BE49-F238E27FC236}">
                <a16:creationId xmlns:a16="http://schemas.microsoft.com/office/drawing/2014/main" id="{16316E3F-1C14-4F50-BD5B-0DAF106618A0}"/>
              </a:ext>
            </a:extLst>
          </p:cNvPr>
          <p:cNvSpPr>
            <a:spLocks noGrp="1"/>
          </p:cNvSpPr>
          <p:nvPr>
            <p:ph idx="1"/>
          </p:nvPr>
        </p:nvSpPr>
        <p:spPr>
          <a:xfrm>
            <a:off x="1069848" y="1800225"/>
            <a:ext cx="10058400" cy="4371975"/>
          </a:xfrm>
        </p:spPr>
        <p:txBody>
          <a:bodyPr>
            <a:normAutofit/>
          </a:bodyPr>
          <a:lstStyle/>
          <a:p>
            <a:pPr marL="0" indent="0">
              <a:buNone/>
            </a:pPr>
            <a:r>
              <a:rPr lang="en-US" altLang="x-none" sz="2400" dirty="0"/>
              <a:t>You are a sysadmin, responsible to maintain a server that hosts a website. Given that the website contains sensitive information, you need to ensure the highest possible level of security.</a:t>
            </a:r>
          </a:p>
          <a:p>
            <a:pPr marL="0" indent="0">
              <a:buNone/>
            </a:pPr>
            <a:r>
              <a:rPr lang="en-US" altLang="x-none" sz="2400" dirty="0"/>
              <a:t>This VM is the server you have to keep secure, it contains a customized version of </a:t>
            </a:r>
            <a:r>
              <a:rPr lang="en-US" altLang="x-none" sz="2400" b="1" dirty="0"/>
              <a:t>Apache</a:t>
            </a:r>
            <a:r>
              <a:rPr lang="en-US" altLang="x-none" sz="2400" dirty="0"/>
              <a:t> web server (v2.4.37) that somebody else set up.</a:t>
            </a:r>
          </a:p>
          <a:p>
            <a:pPr marL="0" indent="0">
              <a:buNone/>
            </a:pPr>
            <a:endParaRPr lang="en-US" altLang="x-none" sz="2400" dirty="0"/>
          </a:p>
          <a:p>
            <a:pPr marL="0" indent="0">
              <a:buNone/>
            </a:pPr>
            <a:endParaRPr lang="en-US" altLang="x-none" sz="2400" dirty="0"/>
          </a:p>
          <a:p>
            <a:endParaRPr lang="en-GB" altLang="x-none" sz="2200" dirty="0"/>
          </a:p>
          <a:p>
            <a:pPr lvl="1"/>
            <a:endParaRPr lang="en-GB" altLang="x-none" sz="2200" dirty="0"/>
          </a:p>
        </p:txBody>
      </p:sp>
      <p:sp>
        <p:nvSpPr>
          <p:cNvPr id="10" name="Footer Placeholder 4">
            <a:extLst>
              <a:ext uri="{FF2B5EF4-FFF2-40B4-BE49-F238E27FC236}">
                <a16:creationId xmlns:a16="http://schemas.microsoft.com/office/drawing/2014/main" id="{0878D1F5-B937-4D0E-8348-370BED9B65C4}"/>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28499939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a:t>
            </a:r>
          </a:p>
        </p:txBody>
      </p:sp>
      <p:sp>
        <p:nvSpPr>
          <p:cNvPr id="5" name="Footer Placeholder 4"/>
          <p:cNvSpPr>
            <a:spLocks noGrp="1"/>
          </p:cNvSpPr>
          <p:nvPr>
            <p:ph type="ftr" sz="quarter" idx="11"/>
          </p:nvPr>
        </p:nvSpPr>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
        <p:nvSpPr>
          <p:cNvPr id="6" name="Slide Number Placeholder 5"/>
          <p:cNvSpPr>
            <a:spLocks noGrp="1"/>
          </p:cNvSpPr>
          <p:nvPr>
            <p:ph type="sldNum" sz="quarter" idx="12"/>
          </p:nvPr>
        </p:nvSpPr>
        <p:spPr/>
        <p:txBody>
          <a:bodyPr/>
          <a:lstStyle/>
          <a:p>
            <a:fld id="{4FAB73BC-B049-4115-A692-8D63A059BFB8}" type="slidenum">
              <a:rPr lang="en-US" smtClean="0"/>
              <a:pPr/>
              <a:t>60</a:t>
            </a:fld>
            <a:endParaRPr lang="en-US"/>
          </a:p>
        </p:txBody>
      </p:sp>
    </p:spTree>
    <p:extLst>
      <p:ext uri="{BB962C8B-B14F-4D97-AF65-F5344CB8AC3E}">
        <p14:creationId xmlns:p14="http://schemas.microsoft.com/office/powerpoint/2010/main" val="26444550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AB73BC-B049-4115-A692-8D63A059BFB8}" type="slidenum">
              <a:rPr lang="en-US" smtClean="0"/>
              <a:t>61</a:t>
            </a:fld>
            <a:endParaRPr lang="en-US"/>
          </a:p>
        </p:txBody>
      </p:sp>
      <p:sp>
        <p:nvSpPr>
          <p:cNvPr id="7" name="Title 1">
            <a:extLst>
              <a:ext uri="{FF2B5EF4-FFF2-40B4-BE49-F238E27FC236}">
                <a16:creationId xmlns:a16="http://schemas.microsoft.com/office/drawing/2014/main" id="{1B96007C-9FFC-4CD8-9A8B-CF1EA78F7311}"/>
              </a:ext>
            </a:extLst>
          </p:cNvPr>
          <p:cNvSpPr txBox="1">
            <a:spLocks/>
          </p:cNvSpPr>
          <p:nvPr/>
        </p:nvSpPr>
        <p:spPr>
          <a:xfrm>
            <a:off x="1088136" y="0"/>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x-none" dirty="0"/>
              <a:t>Tool</a:t>
            </a:r>
            <a:endParaRPr lang="en-US" dirty="0"/>
          </a:p>
        </p:txBody>
      </p:sp>
      <p:graphicFrame>
        <p:nvGraphicFramePr>
          <p:cNvPr id="11" name="Tabella 10">
            <a:extLst>
              <a:ext uri="{FF2B5EF4-FFF2-40B4-BE49-F238E27FC236}">
                <a16:creationId xmlns:a16="http://schemas.microsoft.com/office/drawing/2014/main" id="{BC95C253-EE32-4037-AE4B-FC7E4077A00E}"/>
              </a:ext>
            </a:extLst>
          </p:cNvPr>
          <p:cNvGraphicFramePr>
            <a:graphicFrameLocks noGrp="1"/>
          </p:cNvGraphicFramePr>
          <p:nvPr>
            <p:extLst>
              <p:ext uri="{D42A27DB-BD31-4B8C-83A1-F6EECF244321}">
                <p14:modId xmlns:p14="http://schemas.microsoft.com/office/powerpoint/2010/main" val="4036881039"/>
              </p:ext>
            </p:extLst>
          </p:nvPr>
        </p:nvGraphicFramePr>
        <p:xfrm>
          <a:off x="407152" y="1176316"/>
          <a:ext cx="11377689" cy="4926027"/>
        </p:xfrm>
        <a:graphic>
          <a:graphicData uri="http://schemas.openxmlformats.org/drawingml/2006/table">
            <a:tbl>
              <a:tblPr firstRow="1" bandRow="1">
                <a:tableStyleId>{5C22544A-7EE6-4342-B048-85BDC9FD1C3A}</a:tableStyleId>
              </a:tblPr>
              <a:tblGrid>
                <a:gridCol w="3491230">
                  <a:extLst>
                    <a:ext uri="{9D8B030D-6E8A-4147-A177-3AD203B41FA5}">
                      <a16:colId xmlns:a16="http://schemas.microsoft.com/office/drawing/2014/main" val="957916299"/>
                    </a:ext>
                  </a:extLst>
                </a:gridCol>
                <a:gridCol w="930593">
                  <a:extLst>
                    <a:ext uri="{9D8B030D-6E8A-4147-A177-3AD203B41FA5}">
                      <a16:colId xmlns:a16="http://schemas.microsoft.com/office/drawing/2014/main" val="2761834580"/>
                    </a:ext>
                  </a:extLst>
                </a:gridCol>
                <a:gridCol w="1840230">
                  <a:extLst>
                    <a:ext uri="{9D8B030D-6E8A-4147-A177-3AD203B41FA5}">
                      <a16:colId xmlns:a16="http://schemas.microsoft.com/office/drawing/2014/main" val="2876442425"/>
                    </a:ext>
                  </a:extLst>
                </a:gridCol>
                <a:gridCol w="1048067">
                  <a:extLst>
                    <a:ext uri="{9D8B030D-6E8A-4147-A177-3AD203B41FA5}">
                      <a16:colId xmlns:a16="http://schemas.microsoft.com/office/drawing/2014/main" val="3440589240"/>
                    </a:ext>
                  </a:extLst>
                </a:gridCol>
                <a:gridCol w="1443355">
                  <a:extLst>
                    <a:ext uri="{9D8B030D-6E8A-4147-A177-3AD203B41FA5}">
                      <a16:colId xmlns:a16="http://schemas.microsoft.com/office/drawing/2014/main" val="1752704642"/>
                    </a:ext>
                  </a:extLst>
                </a:gridCol>
                <a:gridCol w="1773555">
                  <a:extLst>
                    <a:ext uri="{9D8B030D-6E8A-4147-A177-3AD203B41FA5}">
                      <a16:colId xmlns:a16="http://schemas.microsoft.com/office/drawing/2014/main" val="815069685"/>
                    </a:ext>
                  </a:extLst>
                </a:gridCol>
                <a:gridCol w="850659">
                  <a:extLst>
                    <a:ext uri="{9D8B030D-6E8A-4147-A177-3AD203B41FA5}">
                      <a16:colId xmlns:a16="http://schemas.microsoft.com/office/drawing/2014/main" val="3023294212"/>
                    </a:ext>
                  </a:extLst>
                </a:gridCol>
              </a:tblGrid>
              <a:tr h="536907">
                <a:tc>
                  <a:txBody>
                    <a:bodyPr/>
                    <a:lstStyle/>
                    <a:p>
                      <a:r>
                        <a:rPr lang="it-IT" sz="1600" dirty="0">
                          <a:latin typeface="Roboto" panose="02000000000000000000" pitchFamily="2" charset="0"/>
                          <a:ea typeface="Roboto" panose="02000000000000000000" pitchFamily="2" charset="0"/>
                          <a:cs typeface="Roboto" panose="02000000000000000000" pitchFamily="2" charset="0"/>
                        </a:rPr>
                        <a:t>Features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it-IT" sz="1600" b="1" dirty="0" err="1">
                          <a:latin typeface="Roboto" panose="02000000000000000000" pitchFamily="2" charset="0"/>
                          <a:ea typeface="Roboto" panose="02000000000000000000" pitchFamily="2" charset="0"/>
                          <a:cs typeface="Roboto" panose="02000000000000000000" pitchFamily="2" charset="0"/>
                        </a:rPr>
                        <a:t>sslscan</a:t>
                      </a:r>
                      <a:endParaRPr lang="it-IT" sz="1600" b="1" dirty="0">
                        <a:latin typeface="Roboto" panose="02000000000000000000" pitchFamily="2" charset="0"/>
                        <a:ea typeface="Roboto" panose="02000000000000000000" pitchFamily="2" charset="0"/>
                        <a:cs typeface="Roboto" panose="02000000000000000000" pitchFamily="2" charset="0"/>
                      </a:endParaRP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b="1" kern="1200" dirty="0" err="1">
                          <a:latin typeface="Roboto" panose="02000000000000000000" pitchFamily="2" charset="0"/>
                          <a:ea typeface="Roboto" panose="02000000000000000000" pitchFamily="2" charset="0"/>
                          <a:cs typeface="Roboto" panose="02000000000000000000" pitchFamily="2" charset="0"/>
                        </a:rPr>
                        <a:t>ssl-enum-ciphers</a:t>
                      </a:r>
                      <a:endParaRPr lang="it-IT" sz="1600" b="1" kern="1200" dirty="0">
                        <a:solidFill>
                          <a:schemeClr val="lt1"/>
                        </a:solidFill>
                        <a:latin typeface="Roboto" panose="02000000000000000000" pitchFamily="2" charset="0"/>
                        <a:ea typeface="Roboto" panose="02000000000000000000" pitchFamily="2" charset="0"/>
                        <a:cs typeface="Roboto" panose="02000000000000000000" pitchFamily="2"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it-IT" sz="1600" b="1" kern="1200" dirty="0" err="1">
                          <a:latin typeface="Roboto" panose="02000000000000000000" pitchFamily="2" charset="0"/>
                          <a:ea typeface="Roboto" panose="02000000000000000000" pitchFamily="2" charset="0"/>
                          <a:cs typeface="Roboto" panose="02000000000000000000" pitchFamily="2" charset="0"/>
                        </a:rPr>
                        <a:t>TLSSLed</a:t>
                      </a:r>
                      <a:endParaRPr lang="it-IT" sz="1600" b="1" kern="1200" dirty="0">
                        <a:solidFill>
                          <a:schemeClr val="lt1"/>
                        </a:solidFill>
                        <a:latin typeface="Roboto" panose="02000000000000000000" pitchFamily="2" charset="0"/>
                        <a:ea typeface="Roboto" panose="02000000000000000000" pitchFamily="2" charset="0"/>
                        <a:cs typeface="Roboto" panose="02000000000000000000" pitchFamily="2"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it-IT" sz="1600" b="1" kern="1200" dirty="0">
                          <a:latin typeface="Roboto" panose="02000000000000000000" pitchFamily="2" charset="0"/>
                          <a:ea typeface="Roboto" panose="02000000000000000000" pitchFamily="2" charset="0"/>
                          <a:cs typeface="Roboto" panose="02000000000000000000" pitchFamily="2" charset="0"/>
                        </a:rPr>
                        <a:t>TLS-</a:t>
                      </a:r>
                      <a:r>
                        <a:rPr lang="it-IT" sz="1600" b="1" kern="1200" dirty="0" err="1">
                          <a:latin typeface="Roboto" panose="02000000000000000000" pitchFamily="2" charset="0"/>
                          <a:ea typeface="Roboto" panose="02000000000000000000" pitchFamily="2" charset="0"/>
                          <a:cs typeface="Roboto" panose="02000000000000000000" pitchFamily="2" charset="0"/>
                        </a:rPr>
                        <a:t>Attacker</a:t>
                      </a:r>
                      <a:endParaRPr lang="it-IT" sz="1600" b="1" kern="1200" dirty="0">
                        <a:solidFill>
                          <a:schemeClr val="lt1"/>
                        </a:solidFill>
                        <a:latin typeface="Roboto" panose="02000000000000000000" pitchFamily="2" charset="0"/>
                        <a:ea typeface="Roboto" panose="02000000000000000000" pitchFamily="2" charset="0"/>
                        <a:cs typeface="Roboto" panose="02000000000000000000" pitchFamily="2"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it-IT" sz="1600" b="1" kern="1200" dirty="0">
                          <a:latin typeface="Roboto" panose="02000000000000000000" pitchFamily="2" charset="0"/>
                          <a:ea typeface="Roboto" panose="02000000000000000000" pitchFamily="2" charset="0"/>
                          <a:cs typeface="Roboto" panose="02000000000000000000" pitchFamily="2" charset="0"/>
                        </a:rPr>
                        <a:t>3SHAKE </a:t>
                      </a:r>
                      <a:r>
                        <a:rPr lang="it-IT" sz="1600" b="1" kern="1200" dirty="0" err="1">
                          <a:latin typeface="Roboto" panose="02000000000000000000" pitchFamily="2" charset="0"/>
                          <a:ea typeface="Roboto" panose="02000000000000000000" pitchFamily="2" charset="0"/>
                          <a:cs typeface="Roboto" panose="02000000000000000000" pitchFamily="2" charset="0"/>
                        </a:rPr>
                        <a:t>checker</a:t>
                      </a:r>
                      <a:endParaRPr lang="it-IT" sz="1600" b="1" kern="1200" dirty="0">
                        <a:solidFill>
                          <a:schemeClr val="lt1"/>
                        </a:solidFill>
                        <a:latin typeface="Roboto" panose="02000000000000000000" pitchFamily="2" charset="0"/>
                        <a:ea typeface="Roboto" panose="02000000000000000000" pitchFamily="2" charset="0"/>
                        <a:cs typeface="Roboto" panose="02000000000000000000" pitchFamily="2"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it-IT" sz="1600" b="1" kern="1200" dirty="0" err="1">
                          <a:latin typeface="Roboto" panose="02000000000000000000" pitchFamily="2" charset="0"/>
                          <a:ea typeface="Roboto" panose="02000000000000000000" pitchFamily="2" charset="0"/>
                          <a:cs typeface="Roboto" panose="02000000000000000000" pitchFamily="2" charset="0"/>
                        </a:rPr>
                        <a:t>testssl</a:t>
                      </a:r>
                      <a:endParaRPr lang="it-IT" sz="1600" b="1" kern="1200" dirty="0">
                        <a:solidFill>
                          <a:schemeClr val="lt1"/>
                        </a:solidFill>
                        <a:latin typeface="Roboto" panose="02000000000000000000" pitchFamily="2" charset="0"/>
                        <a:ea typeface="Roboto" panose="02000000000000000000" pitchFamily="2" charset="0"/>
                        <a:cs typeface="Roboto" panose="02000000000000000000" pitchFamily="2"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82755663"/>
                  </a:ext>
                </a:extLst>
              </a:tr>
              <a:tr h="306804">
                <a:tc>
                  <a:txBody>
                    <a:bodyPr/>
                    <a:lstStyle/>
                    <a:p>
                      <a:r>
                        <a:rPr lang="en-US" b="0" dirty="0">
                          <a:latin typeface="Roboto" panose="02000000000000000000" pitchFamily="2" charset="0"/>
                          <a:ea typeface="Roboto" panose="02000000000000000000" pitchFamily="2" charset="0"/>
                          <a:cs typeface="Roboto" panose="02000000000000000000" pitchFamily="2" charset="0"/>
                        </a:rPr>
                        <a:t>SSLv3, TLS 1.0, 1.1 and 1.2, RC4</a:t>
                      </a:r>
                      <a:endParaRPr lang="it-IT" b="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17501684"/>
                  </a:ext>
                </a:extLst>
              </a:tr>
              <a:tr h="306804">
                <a:tc>
                  <a:txBody>
                    <a:bodyPr/>
                    <a:lstStyle/>
                    <a:p>
                      <a:r>
                        <a:rPr lang="it-IT" b="0" dirty="0" err="1">
                          <a:latin typeface="Roboto" panose="02000000000000000000" pitchFamily="2" charset="0"/>
                          <a:ea typeface="Roboto" panose="02000000000000000000" pitchFamily="2" charset="0"/>
                          <a:cs typeface="Roboto" panose="02000000000000000000" pitchFamily="2" charset="0"/>
                        </a:rPr>
                        <a:t>Weak</a:t>
                      </a:r>
                      <a:r>
                        <a:rPr lang="it-IT" b="0" dirty="0">
                          <a:latin typeface="Roboto" panose="02000000000000000000" pitchFamily="2" charset="0"/>
                          <a:ea typeface="Roboto" panose="02000000000000000000" pitchFamily="2" charset="0"/>
                          <a:cs typeface="Roboto" panose="02000000000000000000" pitchFamily="2" charset="0"/>
                        </a:rPr>
                        <a:t> </a:t>
                      </a:r>
                      <a:r>
                        <a:rPr lang="it-IT" b="0" dirty="0" err="1">
                          <a:latin typeface="Roboto" panose="02000000000000000000" pitchFamily="2" charset="0"/>
                          <a:ea typeface="Roboto" panose="02000000000000000000" pitchFamily="2" charset="0"/>
                          <a:cs typeface="Roboto" panose="02000000000000000000" pitchFamily="2" charset="0"/>
                        </a:rPr>
                        <a:t>ciphers</a:t>
                      </a:r>
                      <a:endParaRPr lang="it-IT" b="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tcP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3407422"/>
                  </a:ext>
                </a:extLst>
              </a:tr>
              <a:tr h="306804">
                <a:tc>
                  <a:txBody>
                    <a:bodyPr/>
                    <a:lstStyle/>
                    <a:p>
                      <a:r>
                        <a:rPr lang="it-IT" b="0" dirty="0">
                          <a:latin typeface="Roboto" panose="02000000000000000000" pitchFamily="2" charset="0"/>
                          <a:ea typeface="Roboto" panose="02000000000000000000" pitchFamily="2" charset="0"/>
                          <a:cs typeface="Roboto" panose="02000000000000000000" pitchFamily="2" charset="0"/>
                        </a:rPr>
                        <a:t>SSLv2, </a:t>
                      </a:r>
                      <a:r>
                        <a:rPr lang="it-IT" b="0" dirty="0" err="1">
                          <a:latin typeface="Roboto" panose="02000000000000000000" pitchFamily="2" charset="0"/>
                          <a:ea typeface="Roboto" panose="02000000000000000000" pitchFamily="2" charset="0"/>
                          <a:cs typeface="Roboto" panose="02000000000000000000" pitchFamily="2" charset="0"/>
                        </a:rPr>
                        <a:t>Secure</a:t>
                      </a:r>
                      <a:r>
                        <a:rPr lang="it-IT" b="0" dirty="0">
                          <a:latin typeface="Roboto" panose="02000000000000000000" pitchFamily="2" charset="0"/>
                          <a:ea typeface="Roboto" panose="02000000000000000000" pitchFamily="2" charset="0"/>
                          <a:cs typeface="Roboto" panose="02000000000000000000" pitchFamily="2" charset="0"/>
                        </a:rPr>
                        <a:t> </a:t>
                      </a:r>
                      <a:r>
                        <a:rPr lang="it-IT" b="0" dirty="0" err="1">
                          <a:latin typeface="Roboto" panose="02000000000000000000" pitchFamily="2" charset="0"/>
                          <a:ea typeface="Roboto" panose="02000000000000000000" pitchFamily="2" charset="0"/>
                          <a:cs typeface="Roboto" panose="02000000000000000000" pitchFamily="2" charset="0"/>
                        </a:rPr>
                        <a:t>renegotiation</a:t>
                      </a:r>
                      <a:endParaRPr lang="it-IT" b="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tcP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4587938"/>
                  </a:ext>
                </a:extLst>
              </a:tr>
              <a:tr h="306804">
                <a:tc>
                  <a:txBody>
                    <a:bodyPr/>
                    <a:lstStyle/>
                    <a:p>
                      <a:r>
                        <a:rPr lang="fr-FR" b="0" dirty="0">
                          <a:latin typeface="Roboto" panose="02000000000000000000" pitchFamily="2" charset="0"/>
                          <a:ea typeface="Roboto" panose="02000000000000000000" pitchFamily="2" charset="0"/>
                          <a:cs typeface="Roboto" panose="02000000000000000000" pitchFamily="2" charset="0"/>
                        </a:rPr>
                        <a:t>CBC-mode </a:t>
                      </a:r>
                      <a:r>
                        <a:rPr lang="fr-FR" b="0" dirty="0" err="1">
                          <a:latin typeface="Roboto" panose="02000000000000000000" pitchFamily="2" charset="0"/>
                          <a:ea typeface="Roboto" panose="02000000000000000000" pitchFamily="2" charset="0"/>
                          <a:cs typeface="Roboto" panose="02000000000000000000" pitchFamily="2" charset="0"/>
                        </a:rPr>
                        <a:t>cipher</a:t>
                      </a:r>
                      <a:endParaRPr lang="it-IT" b="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tcP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34837314"/>
                  </a:ext>
                </a:extLst>
              </a:tr>
              <a:tr h="306804">
                <a:tc>
                  <a:txBody>
                    <a:bodyPr/>
                    <a:lstStyle/>
                    <a:p>
                      <a:r>
                        <a:rPr lang="it-IT" sz="1800" b="0" kern="1200" dirty="0">
                          <a:effectLst/>
                          <a:latin typeface="Roboto" panose="02000000000000000000" pitchFamily="2" charset="0"/>
                          <a:ea typeface="Roboto" panose="02000000000000000000" pitchFamily="2" charset="0"/>
                          <a:cs typeface="Roboto" panose="02000000000000000000" pitchFamily="2" charset="0"/>
                        </a:rPr>
                        <a:t>MD5/SHA1 signature </a:t>
                      </a:r>
                      <a:r>
                        <a:rPr lang="it-IT" sz="1800" b="0" kern="1200" dirty="0" err="1">
                          <a:effectLst/>
                          <a:latin typeface="Roboto" panose="02000000000000000000" pitchFamily="2" charset="0"/>
                          <a:ea typeface="Roboto" panose="02000000000000000000" pitchFamily="2" charset="0"/>
                          <a:cs typeface="Roboto" panose="02000000000000000000" pitchFamily="2" charset="0"/>
                        </a:rPr>
                        <a:t>alert</a:t>
                      </a:r>
                      <a:r>
                        <a:rPr lang="it-IT" b="0" dirty="0">
                          <a:latin typeface="Roboto" panose="02000000000000000000" pitchFamily="2" charset="0"/>
                          <a:ea typeface="Roboto" panose="02000000000000000000" pitchFamily="2" charset="0"/>
                          <a:cs typeface="Roboto" panose="02000000000000000000" pitchFamily="2" charset="0"/>
                        </a:rPr>
                        <a:t> </a:t>
                      </a:r>
                    </a:p>
                  </a:txBody>
                  <a:tcPr>
                    <a:lnL w="12700" cap="flat" cmpd="sng" algn="ctr">
                      <a:solidFill>
                        <a:schemeClr val="tx1"/>
                      </a:solidFill>
                      <a:prstDash val="solid"/>
                      <a:round/>
                      <a:headEnd type="none" w="med" len="med"/>
                      <a:tailEnd type="none" w="med" len="med"/>
                    </a:lnL>
                  </a:tcP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62171737"/>
                  </a:ext>
                </a:extLst>
              </a:tr>
              <a:tr h="306804">
                <a:tc>
                  <a:txBody>
                    <a:bodyPr/>
                    <a:lstStyle/>
                    <a:p>
                      <a:r>
                        <a:rPr lang="it-IT" sz="1800" b="0" kern="1200" dirty="0">
                          <a:effectLst/>
                          <a:latin typeface="Roboto" panose="02000000000000000000" pitchFamily="2" charset="0"/>
                          <a:ea typeface="Roboto" panose="02000000000000000000" pitchFamily="2" charset="0"/>
                          <a:cs typeface="Roboto" panose="02000000000000000000" pitchFamily="2" charset="0"/>
                        </a:rPr>
                        <a:t>Sweet32</a:t>
                      </a:r>
                      <a:r>
                        <a:rPr lang="it-IT" b="0" dirty="0">
                          <a:latin typeface="Roboto" panose="02000000000000000000" pitchFamily="2" charset="0"/>
                          <a:ea typeface="Roboto" panose="02000000000000000000" pitchFamily="2" charset="0"/>
                          <a:cs typeface="Roboto" panose="02000000000000000000" pitchFamily="2" charset="0"/>
                        </a:rPr>
                        <a:t> </a:t>
                      </a:r>
                    </a:p>
                  </a:txBody>
                  <a:tcPr>
                    <a:lnL w="12700" cap="flat" cmpd="sng" algn="ctr">
                      <a:solidFill>
                        <a:schemeClr val="tx1"/>
                      </a:solidFill>
                      <a:prstDash val="solid"/>
                      <a:round/>
                      <a:headEnd type="none" w="med" len="med"/>
                      <a:tailEnd type="none" w="med" len="med"/>
                    </a:lnL>
                  </a:tcP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06558194"/>
                  </a:ext>
                </a:extLst>
              </a:tr>
              <a:tr h="306804">
                <a:tc>
                  <a:txBody>
                    <a:bodyPr/>
                    <a:lstStyle/>
                    <a:p>
                      <a:r>
                        <a:rPr lang="it-IT" sz="1800" b="0" kern="1200" dirty="0">
                          <a:effectLst/>
                          <a:latin typeface="Roboto" panose="02000000000000000000" pitchFamily="2" charset="0"/>
                          <a:ea typeface="Roboto" panose="02000000000000000000" pitchFamily="2" charset="0"/>
                          <a:cs typeface="Roboto" panose="02000000000000000000" pitchFamily="2" charset="0"/>
                        </a:rPr>
                        <a:t>Certificate </a:t>
                      </a:r>
                      <a:r>
                        <a:rPr lang="it-IT" sz="1800" b="0" kern="1200" dirty="0" err="1">
                          <a:effectLst/>
                          <a:latin typeface="Roboto" panose="02000000000000000000" pitchFamily="2" charset="0"/>
                          <a:ea typeface="Roboto" panose="02000000000000000000" pitchFamily="2" charset="0"/>
                          <a:cs typeface="Roboto" panose="02000000000000000000" pitchFamily="2" charset="0"/>
                        </a:rPr>
                        <a:t>expiration</a:t>
                      </a:r>
                      <a:r>
                        <a:rPr lang="it-IT" b="0" dirty="0">
                          <a:latin typeface="Roboto" panose="02000000000000000000" pitchFamily="2" charset="0"/>
                          <a:ea typeface="Roboto" panose="02000000000000000000" pitchFamily="2" charset="0"/>
                          <a:cs typeface="Roboto" panose="02000000000000000000" pitchFamily="2" charset="0"/>
                        </a:rPr>
                        <a:t> </a:t>
                      </a:r>
                    </a:p>
                  </a:txBody>
                  <a:tcPr>
                    <a:lnL w="12700" cap="flat" cmpd="sng" algn="ctr">
                      <a:solidFill>
                        <a:schemeClr val="tx1"/>
                      </a:solidFill>
                      <a:prstDash val="solid"/>
                      <a:round/>
                      <a:headEnd type="none" w="med" len="med"/>
                      <a:tailEnd type="none" w="med" len="med"/>
                    </a:lnL>
                  </a:tcP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0001361"/>
                  </a:ext>
                </a:extLst>
              </a:tr>
              <a:tr h="306804">
                <a:tc>
                  <a:txBody>
                    <a:bodyPr/>
                    <a:lstStyle/>
                    <a:p>
                      <a:r>
                        <a:rPr lang="it-IT" sz="1800" b="0" kern="1200" dirty="0" err="1">
                          <a:effectLst/>
                          <a:latin typeface="Roboto" panose="02000000000000000000" pitchFamily="2" charset="0"/>
                          <a:ea typeface="Roboto" panose="02000000000000000000" pitchFamily="2" charset="0"/>
                          <a:cs typeface="Roboto" panose="02000000000000000000" pitchFamily="2" charset="0"/>
                        </a:rPr>
                        <a:t>Weak</a:t>
                      </a:r>
                      <a:r>
                        <a:rPr lang="it-IT" sz="1800" b="0" kern="1200" dirty="0">
                          <a:effectLst/>
                          <a:latin typeface="Roboto" panose="02000000000000000000" pitchFamily="2" charset="0"/>
                          <a:ea typeface="Roboto" panose="02000000000000000000" pitchFamily="2" charset="0"/>
                          <a:cs typeface="Roboto" panose="02000000000000000000" pitchFamily="2" charset="0"/>
                        </a:rPr>
                        <a:t> DH </a:t>
                      </a:r>
                      <a:r>
                        <a:rPr lang="it-IT" sz="1800" b="0" kern="1200" dirty="0" err="1">
                          <a:effectLst/>
                          <a:latin typeface="Roboto" panose="02000000000000000000" pitchFamily="2" charset="0"/>
                          <a:ea typeface="Roboto" panose="02000000000000000000" pitchFamily="2" charset="0"/>
                          <a:cs typeface="Roboto" panose="02000000000000000000" pitchFamily="2" charset="0"/>
                        </a:rPr>
                        <a:t>parameters</a:t>
                      </a:r>
                      <a:r>
                        <a:rPr lang="it-IT" b="0" dirty="0">
                          <a:latin typeface="Roboto" panose="02000000000000000000" pitchFamily="2" charset="0"/>
                          <a:ea typeface="Roboto" panose="02000000000000000000" pitchFamily="2" charset="0"/>
                          <a:cs typeface="Roboto" panose="02000000000000000000" pitchFamily="2" charset="0"/>
                        </a:rPr>
                        <a:t> </a:t>
                      </a:r>
                    </a:p>
                  </a:txBody>
                  <a:tcPr>
                    <a:lnL w="12700" cap="flat" cmpd="sng" algn="ctr">
                      <a:solidFill>
                        <a:schemeClr val="tx1"/>
                      </a:solidFill>
                      <a:prstDash val="solid"/>
                      <a:round/>
                      <a:headEnd type="none" w="med" len="med"/>
                      <a:tailEnd type="none" w="med" len="med"/>
                    </a:lnL>
                  </a:tcP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20578750"/>
                  </a:ext>
                </a:extLst>
              </a:tr>
              <a:tr h="306804">
                <a:tc>
                  <a:txBody>
                    <a:bodyPr/>
                    <a:lstStyle/>
                    <a:p>
                      <a:r>
                        <a:rPr lang="it-IT" sz="1800" b="0" kern="1200" dirty="0">
                          <a:effectLst/>
                          <a:latin typeface="Roboto" panose="02000000000000000000" pitchFamily="2" charset="0"/>
                          <a:ea typeface="Roboto" panose="02000000000000000000" pitchFamily="2" charset="0"/>
                          <a:cs typeface="Roboto" panose="02000000000000000000" pitchFamily="2" charset="0"/>
                        </a:rPr>
                        <a:t>Heartbleed, TLS </a:t>
                      </a:r>
                      <a:r>
                        <a:rPr lang="it-IT" sz="1800" b="0" kern="1200" dirty="0" err="1">
                          <a:effectLst/>
                          <a:latin typeface="Roboto" panose="02000000000000000000" pitchFamily="2" charset="0"/>
                          <a:ea typeface="Roboto" panose="02000000000000000000" pitchFamily="2" charset="0"/>
                          <a:cs typeface="Roboto" panose="02000000000000000000" pitchFamily="2" charset="0"/>
                        </a:rPr>
                        <a:t>compression</a:t>
                      </a:r>
                      <a:r>
                        <a:rPr lang="it-IT" b="0" dirty="0">
                          <a:latin typeface="Roboto" panose="02000000000000000000" pitchFamily="2" charset="0"/>
                          <a:ea typeface="Roboto" panose="02000000000000000000" pitchFamily="2" charset="0"/>
                          <a:cs typeface="Roboto" panose="02000000000000000000" pitchFamily="2" charset="0"/>
                        </a:rPr>
                        <a:t> </a:t>
                      </a:r>
                    </a:p>
                  </a:txBody>
                  <a:tcPr>
                    <a:lnL w="12700" cap="flat" cmpd="sng" algn="ctr">
                      <a:solidFill>
                        <a:schemeClr val="tx1"/>
                      </a:solidFill>
                      <a:prstDash val="solid"/>
                      <a:round/>
                      <a:headEnd type="none" w="med" len="med"/>
                      <a:tailEnd type="none" w="med" len="med"/>
                    </a:lnL>
                  </a:tcP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87670771"/>
                  </a:ext>
                </a:extLst>
              </a:tr>
              <a:tr h="306804">
                <a:tc>
                  <a:txBody>
                    <a:bodyPr/>
                    <a:lstStyle/>
                    <a:p>
                      <a:r>
                        <a:rPr lang="it-IT" b="0" dirty="0">
                          <a:latin typeface="Roboto" panose="02000000000000000000" pitchFamily="2" charset="0"/>
                          <a:ea typeface="Roboto" panose="02000000000000000000" pitchFamily="2" charset="0"/>
                          <a:cs typeface="Roboto" panose="02000000000000000000" pitchFamily="2" charset="0"/>
                        </a:rPr>
                        <a:t>BEAST</a:t>
                      </a:r>
                    </a:p>
                  </a:txBody>
                  <a:tcPr>
                    <a:lnL w="12700" cap="flat" cmpd="sng" algn="ctr">
                      <a:solidFill>
                        <a:schemeClr val="tx1"/>
                      </a:solidFill>
                      <a:prstDash val="solid"/>
                      <a:round/>
                      <a:headEnd type="none" w="med" len="med"/>
                      <a:tailEnd type="none" w="med" len="med"/>
                    </a:lnL>
                  </a:tcP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80395750"/>
                  </a:ext>
                </a:extLst>
              </a:tr>
              <a:tr h="306804">
                <a:tc>
                  <a:txBody>
                    <a:bodyPr/>
                    <a:lstStyle/>
                    <a:p>
                      <a:r>
                        <a:rPr lang="it-IT" sz="1800" b="0" kern="1200" dirty="0">
                          <a:effectLst/>
                          <a:latin typeface="Roboto" panose="02000000000000000000" pitchFamily="2" charset="0"/>
                          <a:ea typeface="Roboto" panose="02000000000000000000" pitchFamily="2" charset="0"/>
                          <a:cs typeface="Roboto" panose="02000000000000000000" pitchFamily="2" charset="0"/>
                        </a:rPr>
                        <a:t>TLS 1.3, DROWN</a:t>
                      </a:r>
                      <a:r>
                        <a:rPr lang="it-IT" b="0" dirty="0">
                          <a:latin typeface="Roboto" panose="02000000000000000000" pitchFamily="2" charset="0"/>
                          <a:ea typeface="Roboto" panose="02000000000000000000" pitchFamily="2" charset="0"/>
                          <a:cs typeface="Roboto" panose="02000000000000000000" pitchFamily="2" charset="0"/>
                        </a:rPr>
                        <a:t> </a:t>
                      </a:r>
                    </a:p>
                  </a:txBody>
                  <a:tcPr>
                    <a:lnL w="12700" cap="flat" cmpd="sng" algn="ctr">
                      <a:solidFill>
                        <a:schemeClr val="tx1"/>
                      </a:solidFill>
                      <a:prstDash val="solid"/>
                      <a:round/>
                      <a:headEnd type="none" w="med" len="med"/>
                      <a:tailEnd type="none" w="med" len="med"/>
                    </a:lnL>
                  </a:tcPr>
                </a:tc>
                <a:tc>
                  <a:txBody>
                    <a:bodyPr/>
                    <a:lstStyle/>
                    <a:p>
                      <a:pPr algn="ctr"/>
                      <a:endParaRPr lang="it-IT" b="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endParaRPr lang="it-IT" b="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92701541"/>
                  </a:ext>
                </a:extLst>
              </a:tr>
              <a:tr h="0">
                <a:tc>
                  <a:txBody>
                    <a:bodyPr/>
                    <a:lstStyle/>
                    <a:p>
                      <a:r>
                        <a:rPr lang="it-IT" sz="1800" b="0" kern="1200" dirty="0">
                          <a:effectLst/>
                          <a:latin typeface="Roboto" panose="02000000000000000000" pitchFamily="2" charset="0"/>
                          <a:ea typeface="Roboto" panose="02000000000000000000" pitchFamily="2" charset="0"/>
                          <a:cs typeface="Roboto" panose="02000000000000000000" pitchFamily="2" charset="0"/>
                        </a:rPr>
                        <a:t>3SHAKE</a:t>
                      </a:r>
                      <a:r>
                        <a:rPr lang="it-IT" b="0" dirty="0">
                          <a:latin typeface="Roboto" panose="02000000000000000000" pitchFamily="2" charset="0"/>
                          <a:ea typeface="Roboto" panose="02000000000000000000" pitchFamily="2" charset="0"/>
                          <a:cs typeface="Roboto" panose="02000000000000000000" pitchFamily="2" charset="0"/>
                        </a:rPr>
                        <a:t> </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lnB w="12700" cap="flat" cmpd="sng" algn="ctr">
                      <a:solidFill>
                        <a:schemeClr val="tx1"/>
                      </a:solidFill>
                      <a:prstDash val="solid"/>
                      <a:round/>
                      <a:headEnd type="none" w="med" len="med"/>
                      <a:tailEnd type="none" w="med" len="med"/>
                    </a:lnB>
                  </a:tcP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lnB w="12700" cap="flat" cmpd="sng" algn="ctr">
                      <a:solidFill>
                        <a:schemeClr val="tx1"/>
                      </a:solidFill>
                      <a:prstDash val="solid"/>
                      <a:round/>
                      <a:headEnd type="none" w="med" len="med"/>
                      <a:tailEnd type="none" w="med" len="med"/>
                    </a:lnB>
                  </a:tcP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lnB w="12700" cap="flat" cmpd="sng" algn="ctr">
                      <a:solidFill>
                        <a:schemeClr val="tx1"/>
                      </a:solidFill>
                      <a:prstDash val="solid"/>
                      <a:round/>
                      <a:headEnd type="none" w="med" len="med"/>
                      <a:tailEnd type="none" w="med" len="med"/>
                    </a:lnB>
                  </a:tcP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it-IT" sz="18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a:t>
                      </a: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lnB w="12700" cap="flat" cmpd="sng" algn="ctr">
                      <a:solidFill>
                        <a:schemeClr val="tx1"/>
                      </a:solidFill>
                      <a:prstDash val="solid"/>
                      <a:round/>
                      <a:headEnd type="none" w="med" len="med"/>
                      <a:tailEnd type="none" w="med" len="med"/>
                    </a:lnB>
                  </a:tcPr>
                </a:tc>
                <a:tc>
                  <a:txBody>
                    <a:bodyPr/>
                    <a:lstStyle/>
                    <a:p>
                      <a:pPr algn="ctr"/>
                      <a:endParaRPr lang="it-IT" b="0" dirty="0">
                        <a:latin typeface="Roboto" panose="02000000000000000000" pitchFamily="2" charset="0"/>
                        <a:ea typeface="Roboto" panose="02000000000000000000" pitchFamily="2" charset="0"/>
                        <a:cs typeface="Roboto" panose="02000000000000000000" pitchFamily="2"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944451"/>
                  </a:ext>
                </a:extLst>
              </a:tr>
            </a:tbl>
          </a:graphicData>
        </a:graphic>
      </p:graphicFrame>
      <p:sp>
        <p:nvSpPr>
          <p:cNvPr id="8" name="Footer Placeholder 4">
            <a:extLst>
              <a:ext uri="{FF2B5EF4-FFF2-40B4-BE49-F238E27FC236}">
                <a16:creationId xmlns:a16="http://schemas.microsoft.com/office/drawing/2014/main" id="{7E604D54-422A-4492-BE70-5C18D63234FB}"/>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31354264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AB73BC-B049-4115-A692-8D63A059BFB8}" type="slidenum">
              <a:rPr lang="en-US" smtClean="0"/>
              <a:t>62</a:t>
            </a:fld>
            <a:endParaRPr lang="en-US"/>
          </a:p>
        </p:txBody>
      </p:sp>
      <p:sp>
        <p:nvSpPr>
          <p:cNvPr id="7" name="Title 1">
            <a:extLst>
              <a:ext uri="{FF2B5EF4-FFF2-40B4-BE49-F238E27FC236}">
                <a16:creationId xmlns:a16="http://schemas.microsoft.com/office/drawing/2014/main" id="{1B96007C-9FFC-4CD8-9A8B-CF1EA78F7311}"/>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x-none" dirty="0"/>
              <a:t>Exercise 1</a:t>
            </a:r>
            <a:endParaRPr lang="en-US" dirty="0"/>
          </a:p>
        </p:txBody>
      </p:sp>
      <p:sp>
        <p:nvSpPr>
          <p:cNvPr id="8" name="Content Placeholder 2">
            <a:extLst>
              <a:ext uri="{FF2B5EF4-FFF2-40B4-BE49-F238E27FC236}">
                <a16:creationId xmlns:a16="http://schemas.microsoft.com/office/drawing/2014/main" id="{16316E3F-1C14-4F50-BD5B-0DAF106618A0}"/>
              </a:ext>
            </a:extLst>
          </p:cNvPr>
          <p:cNvSpPr>
            <a:spLocks noGrp="1"/>
          </p:cNvSpPr>
          <p:nvPr>
            <p:ph idx="1"/>
          </p:nvPr>
        </p:nvSpPr>
        <p:spPr>
          <a:xfrm>
            <a:off x="1069848" y="1800225"/>
            <a:ext cx="10058400" cy="4371975"/>
          </a:xfrm>
        </p:spPr>
        <p:txBody>
          <a:bodyPr>
            <a:normAutofit/>
          </a:bodyPr>
          <a:lstStyle/>
          <a:p>
            <a:pPr marL="0" indent="0">
              <a:buNone/>
            </a:pPr>
            <a:r>
              <a:rPr lang="en-US" altLang="x-none" dirty="0"/>
              <a:t>Steps</a:t>
            </a:r>
            <a:endParaRPr lang="en-US" altLang="x-none" sz="1800" dirty="0"/>
          </a:p>
          <a:p>
            <a:r>
              <a:rPr lang="en-US" altLang="x-none" sz="1800" dirty="0"/>
              <a:t>Start the</a:t>
            </a:r>
            <a:r>
              <a:rPr lang="en-US" altLang="x-none" sz="1800" b="1" dirty="0"/>
              <a:t> “[Pro]M shared” </a:t>
            </a:r>
            <a:r>
              <a:rPr lang="en-US" altLang="x-none" sz="1800" dirty="0"/>
              <a:t>VM</a:t>
            </a:r>
          </a:p>
          <a:p>
            <a:r>
              <a:rPr lang="en-US" altLang="x-none" sz="1800" dirty="0"/>
              <a:t>Log in (password: </a:t>
            </a:r>
            <a:r>
              <a:rPr lang="en-US" altLang="x-none" sz="1800" b="1" dirty="0"/>
              <a:t>osboxes.org</a:t>
            </a:r>
            <a:r>
              <a:rPr lang="en-US" altLang="x-none" sz="1800" dirty="0"/>
              <a:t>)</a:t>
            </a:r>
          </a:p>
          <a:p>
            <a:r>
              <a:rPr lang="en-US" sz="1800" dirty="0"/>
              <a:t>Run</a:t>
            </a:r>
          </a:p>
          <a:p>
            <a:pPr lvl="1"/>
            <a:r>
              <a:rPr lang="en-US" sz="1400" dirty="0" err="1"/>
              <a:t>sudo</a:t>
            </a:r>
            <a:r>
              <a:rPr lang="en-US" sz="1400" dirty="0"/>
              <a:t> /</a:t>
            </a:r>
            <a:r>
              <a:rPr lang="en-US" sz="1400" dirty="0" err="1"/>
              <a:t>usr</a:t>
            </a:r>
            <a:r>
              <a:rPr lang="en-US" sz="1400" dirty="0"/>
              <a:t>/local/apache2/bin/</a:t>
            </a:r>
            <a:r>
              <a:rPr lang="en-US" sz="1400" dirty="0" err="1"/>
              <a:t>apachectl</a:t>
            </a:r>
            <a:r>
              <a:rPr lang="en-US" sz="1400" dirty="0"/>
              <a:t> -k start</a:t>
            </a:r>
            <a:r>
              <a:rPr lang="en-US" dirty="0"/>
              <a:t> </a:t>
            </a:r>
          </a:p>
          <a:p>
            <a:pPr lvl="1"/>
            <a:r>
              <a:rPr lang="en-US" sz="1400" dirty="0"/>
              <a:t>bash TLSAssistant/TLSAssistant.sh -s &lt;</a:t>
            </a:r>
            <a:r>
              <a:rPr lang="en-US" sz="1400" b="1" dirty="0">
                <a:solidFill>
                  <a:srgbClr val="9B2D1F"/>
                </a:solidFill>
              </a:rPr>
              <a:t>WEBSITE_IP</a:t>
            </a:r>
            <a:r>
              <a:rPr lang="en-US" sz="1400" dirty="0"/>
              <a:t>&gt; -v 2</a:t>
            </a:r>
            <a:r>
              <a:rPr lang="en-US" dirty="0"/>
              <a:t> </a:t>
            </a:r>
          </a:p>
          <a:p>
            <a:r>
              <a:rPr lang="en-US" sz="1800" dirty="0"/>
              <a:t>Read the report stored in </a:t>
            </a:r>
            <a:r>
              <a:rPr lang="it-IT" sz="1800" b="1" dirty="0"/>
              <a:t>~/Desktop/</a:t>
            </a:r>
            <a:r>
              <a:rPr lang="it-IT" sz="1800" b="1" dirty="0" err="1"/>
              <a:t>TLSAssistant</a:t>
            </a:r>
            <a:r>
              <a:rPr lang="it-IT" sz="1800" b="1" dirty="0"/>
              <a:t>/</a:t>
            </a:r>
            <a:r>
              <a:rPr lang="it-IT" sz="1800" b="1" dirty="0" err="1"/>
              <a:t>raw_reports</a:t>
            </a:r>
            <a:r>
              <a:rPr lang="it-IT" sz="1800" b="1" dirty="0"/>
              <a:t>/testssl_report.html </a:t>
            </a:r>
            <a:br>
              <a:rPr lang="it-IT" sz="1800" dirty="0"/>
            </a:br>
            <a:endParaRPr lang="en-US" altLang="x-none" sz="1800" dirty="0"/>
          </a:p>
          <a:p>
            <a:pPr marL="0" indent="0">
              <a:buNone/>
            </a:pPr>
            <a:r>
              <a:rPr lang="en-US" sz="1800" dirty="0"/>
              <a:t>Task</a:t>
            </a:r>
          </a:p>
          <a:p>
            <a:r>
              <a:rPr lang="en-US" sz="1800" dirty="0"/>
              <a:t>Fix CRIME using the information provided in the report and </a:t>
            </a:r>
            <a:r>
              <a:rPr lang="en-US" sz="1800" b="1" u="sng" dirty="0"/>
              <a:t>on Internet</a:t>
            </a:r>
          </a:p>
        </p:txBody>
      </p:sp>
      <p:sp>
        <p:nvSpPr>
          <p:cNvPr id="2" name="CasellaDiTesto 1">
            <a:extLst>
              <a:ext uri="{FF2B5EF4-FFF2-40B4-BE49-F238E27FC236}">
                <a16:creationId xmlns:a16="http://schemas.microsoft.com/office/drawing/2014/main" id="{9C376C59-650A-4261-974A-3E563F804B53}"/>
              </a:ext>
            </a:extLst>
          </p:cNvPr>
          <p:cNvSpPr txBox="1"/>
          <p:nvPr/>
        </p:nvSpPr>
        <p:spPr>
          <a:xfrm>
            <a:off x="7066721" y="1376475"/>
            <a:ext cx="2832653" cy="646331"/>
          </a:xfrm>
          <a:prstGeom prst="rect">
            <a:avLst/>
          </a:prstGeom>
          <a:ln w="19050"/>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dirty="0"/>
              <a:t>Show the IP address</a:t>
            </a:r>
          </a:p>
          <a:p>
            <a:r>
              <a:rPr lang="en-US" dirty="0">
                <a:latin typeface="Roboto" panose="02000000000000000000" pitchFamily="2" charset="0"/>
                <a:ea typeface="Roboto" panose="02000000000000000000" pitchFamily="2" charset="0"/>
                <a:cs typeface="Roboto" panose="02000000000000000000" pitchFamily="2" charset="0"/>
              </a:rPr>
              <a:t>hostname -</a:t>
            </a:r>
            <a:r>
              <a:rPr lang="en-US" dirty="0" err="1">
                <a:latin typeface="Roboto" panose="02000000000000000000" pitchFamily="2" charset="0"/>
                <a:ea typeface="Roboto" panose="02000000000000000000" pitchFamily="2" charset="0"/>
                <a:cs typeface="Roboto" panose="02000000000000000000" pitchFamily="2" charset="0"/>
              </a:rPr>
              <a:t>i</a:t>
            </a:r>
            <a:endParaRPr lang="it-IT" dirty="0"/>
          </a:p>
        </p:txBody>
      </p:sp>
      <p:cxnSp>
        <p:nvCxnSpPr>
          <p:cNvPr id="4" name="Connettore 2 3">
            <a:extLst>
              <a:ext uri="{FF2B5EF4-FFF2-40B4-BE49-F238E27FC236}">
                <a16:creationId xmlns:a16="http://schemas.microsoft.com/office/drawing/2014/main" id="{5F8C2C68-B1EE-42AF-B269-6B9FE3485B3A}"/>
              </a:ext>
            </a:extLst>
          </p:cNvPr>
          <p:cNvCxnSpPr>
            <a:cxnSpLocks/>
            <a:endCxn id="2" idx="2"/>
          </p:cNvCxnSpPr>
          <p:nvPr/>
        </p:nvCxnSpPr>
        <p:spPr>
          <a:xfrm flipV="1">
            <a:off x="5516217" y="2022806"/>
            <a:ext cx="2966831" cy="170436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0" name="Footer Placeholder 4">
            <a:extLst>
              <a:ext uri="{FF2B5EF4-FFF2-40B4-BE49-F238E27FC236}">
                <a16:creationId xmlns:a16="http://schemas.microsoft.com/office/drawing/2014/main" id="{7D4C6B9E-7CBD-4341-8840-251F3241DB37}"/>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2045655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AB73BC-B049-4115-A692-8D63A059BFB8}" type="slidenum">
              <a:rPr lang="en-US" smtClean="0"/>
              <a:t>63</a:t>
            </a:fld>
            <a:endParaRPr lang="en-US"/>
          </a:p>
        </p:txBody>
      </p:sp>
      <p:sp>
        <p:nvSpPr>
          <p:cNvPr id="7" name="Title 1">
            <a:extLst>
              <a:ext uri="{FF2B5EF4-FFF2-40B4-BE49-F238E27FC236}">
                <a16:creationId xmlns:a16="http://schemas.microsoft.com/office/drawing/2014/main" id="{1B96007C-9FFC-4CD8-9A8B-CF1EA78F7311}"/>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x-none" dirty="0"/>
              <a:t>Exercise 1: bash commands</a:t>
            </a:r>
            <a:endParaRPr lang="en-US" dirty="0"/>
          </a:p>
        </p:txBody>
      </p:sp>
      <p:sp>
        <p:nvSpPr>
          <p:cNvPr id="8" name="Content Placeholder 2">
            <a:extLst>
              <a:ext uri="{FF2B5EF4-FFF2-40B4-BE49-F238E27FC236}">
                <a16:creationId xmlns:a16="http://schemas.microsoft.com/office/drawing/2014/main" id="{16316E3F-1C14-4F50-BD5B-0DAF106618A0}"/>
              </a:ext>
            </a:extLst>
          </p:cNvPr>
          <p:cNvSpPr>
            <a:spLocks noGrp="1"/>
          </p:cNvSpPr>
          <p:nvPr>
            <p:ph idx="1"/>
          </p:nvPr>
        </p:nvSpPr>
        <p:spPr>
          <a:xfrm>
            <a:off x="1069848" y="1800225"/>
            <a:ext cx="10058400" cy="4371975"/>
          </a:xfrm>
        </p:spPr>
        <p:txBody>
          <a:bodyPr>
            <a:normAutofit/>
          </a:bodyPr>
          <a:lstStyle/>
          <a:p>
            <a:pPr marL="0" indent="0">
              <a:buNone/>
            </a:pPr>
            <a:r>
              <a:rPr lang="en-US" altLang="x-none" dirty="0">
                <a:solidFill>
                  <a:schemeClr val="bg1"/>
                </a:solidFill>
              </a:rPr>
              <a:t>Steps</a:t>
            </a:r>
            <a:endParaRPr lang="en-US" altLang="x-none" sz="1800" dirty="0">
              <a:solidFill>
                <a:schemeClr val="bg1"/>
              </a:solidFill>
            </a:endParaRPr>
          </a:p>
          <a:p>
            <a:pPr marL="0" indent="0">
              <a:buNone/>
            </a:pPr>
            <a:r>
              <a:rPr lang="en-US" altLang="x-none" sz="1800" dirty="0">
                <a:solidFill>
                  <a:schemeClr val="bg1"/>
                </a:solidFill>
              </a:rPr>
              <a:t>Start the </a:t>
            </a:r>
            <a:r>
              <a:rPr lang="en-US" altLang="x-none" sz="1800" b="1" dirty="0">
                <a:solidFill>
                  <a:schemeClr val="bg1"/>
                </a:solidFill>
              </a:rPr>
              <a:t>VM</a:t>
            </a:r>
          </a:p>
          <a:p>
            <a:pPr marL="0" indent="0">
              <a:buNone/>
            </a:pPr>
            <a:r>
              <a:rPr lang="en-US" altLang="x-none" sz="1800" dirty="0">
                <a:solidFill>
                  <a:schemeClr val="bg1"/>
                </a:solidFill>
              </a:rPr>
              <a:t>Log in (password: </a:t>
            </a:r>
            <a:r>
              <a:rPr lang="en-US" altLang="x-none" sz="1800" b="1" dirty="0">
                <a:solidFill>
                  <a:schemeClr val="bg1"/>
                </a:solidFill>
              </a:rPr>
              <a:t>osboxes.org</a:t>
            </a:r>
            <a:r>
              <a:rPr lang="en-US" altLang="x-none" sz="1800" dirty="0">
                <a:solidFill>
                  <a:schemeClr val="bg1"/>
                </a:solidFill>
              </a:rPr>
              <a:t>)</a:t>
            </a:r>
          </a:p>
          <a:p>
            <a:pPr marL="0" indent="0">
              <a:buNone/>
            </a:pPr>
            <a:r>
              <a:rPr lang="en-US" sz="1800" dirty="0">
                <a:solidFill>
                  <a:schemeClr val="bg1"/>
                </a:solidFill>
              </a:rPr>
              <a:t>Run</a:t>
            </a:r>
          </a:p>
          <a:p>
            <a:pPr marL="274320" lvl="1" indent="0">
              <a:buNone/>
            </a:pPr>
            <a:r>
              <a:rPr lang="en-US" sz="1400" dirty="0" err="1">
                <a:solidFill>
                  <a:schemeClr val="bg1"/>
                </a:solidFill>
              </a:rPr>
              <a:t>sudo</a:t>
            </a:r>
            <a:r>
              <a:rPr lang="en-US" sz="1400" dirty="0">
                <a:solidFill>
                  <a:schemeClr val="bg1"/>
                </a:solidFill>
              </a:rPr>
              <a:t> /</a:t>
            </a:r>
            <a:r>
              <a:rPr lang="en-US" sz="1400" dirty="0" err="1">
                <a:solidFill>
                  <a:schemeClr val="bg1"/>
                </a:solidFill>
              </a:rPr>
              <a:t>usr</a:t>
            </a:r>
            <a:r>
              <a:rPr lang="en-US" sz="1400" dirty="0">
                <a:solidFill>
                  <a:schemeClr val="bg1"/>
                </a:solidFill>
              </a:rPr>
              <a:t>/local/apache2/bin/</a:t>
            </a:r>
            <a:r>
              <a:rPr lang="en-US" sz="1400" dirty="0" err="1">
                <a:solidFill>
                  <a:schemeClr val="bg1"/>
                </a:solidFill>
              </a:rPr>
              <a:t>apachectl</a:t>
            </a:r>
            <a:r>
              <a:rPr lang="en-US" sz="1400" dirty="0">
                <a:solidFill>
                  <a:schemeClr val="bg1"/>
                </a:solidFill>
              </a:rPr>
              <a:t> -k start</a:t>
            </a:r>
            <a:r>
              <a:rPr lang="en-US" dirty="0">
                <a:solidFill>
                  <a:schemeClr val="bg1"/>
                </a:solidFill>
              </a:rPr>
              <a:t> </a:t>
            </a:r>
          </a:p>
          <a:p>
            <a:pPr marL="274320" lvl="1" indent="0">
              <a:buNone/>
            </a:pPr>
            <a:r>
              <a:rPr lang="en-US" sz="1400" dirty="0">
                <a:solidFill>
                  <a:schemeClr val="bg1"/>
                </a:solidFill>
              </a:rPr>
              <a:t>bash TLSAssistant/TLSAssistant.sh -s &lt;WEBSITE_IP&gt; -v 2</a:t>
            </a:r>
            <a:r>
              <a:rPr lang="en-US" dirty="0">
                <a:solidFill>
                  <a:schemeClr val="bg1"/>
                </a:solidFill>
              </a:rPr>
              <a:t> </a:t>
            </a:r>
          </a:p>
          <a:p>
            <a:pPr marL="0" indent="0">
              <a:buNone/>
            </a:pPr>
            <a:r>
              <a:rPr lang="en-US" sz="1800" dirty="0">
                <a:solidFill>
                  <a:schemeClr val="bg1"/>
                </a:solidFill>
              </a:rPr>
              <a:t>Read the report stored in </a:t>
            </a:r>
            <a:r>
              <a:rPr lang="it-IT" sz="1800" b="1" dirty="0">
                <a:solidFill>
                  <a:schemeClr val="bg1"/>
                </a:solidFill>
              </a:rPr>
              <a:t>~/Desktop/</a:t>
            </a:r>
            <a:r>
              <a:rPr lang="it-IT" sz="1800" b="1" dirty="0" err="1">
                <a:solidFill>
                  <a:schemeClr val="bg1"/>
                </a:solidFill>
              </a:rPr>
              <a:t>TLSAssistant</a:t>
            </a:r>
            <a:r>
              <a:rPr lang="it-IT" sz="1800" b="1" dirty="0">
                <a:solidFill>
                  <a:schemeClr val="bg1"/>
                </a:solidFill>
              </a:rPr>
              <a:t>/</a:t>
            </a:r>
            <a:r>
              <a:rPr lang="it-IT" sz="1800" b="1" dirty="0" err="1">
                <a:solidFill>
                  <a:schemeClr val="bg1"/>
                </a:solidFill>
              </a:rPr>
              <a:t>raw_reports</a:t>
            </a:r>
            <a:r>
              <a:rPr lang="it-IT" sz="1800" b="1" dirty="0">
                <a:solidFill>
                  <a:schemeClr val="bg1"/>
                </a:solidFill>
              </a:rPr>
              <a:t>/testssl_report.html </a:t>
            </a:r>
            <a:br>
              <a:rPr lang="it-IT" sz="1800" dirty="0">
                <a:solidFill>
                  <a:schemeClr val="bg1"/>
                </a:solidFill>
              </a:rPr>
            </a:br>
            <a:endParaRPr lang="en-US" altLang="x-none" sz="1800" dirty="0">
              <a:solidFill>
                <a:schemeClr val="bg1"/>
              </a:solidFill>
            </a:endParaRPr>
          </a:p>
          <a:p>
            <a:pPr marL="0" indent="0">
              <a:buNone/>
            </a:pPr>
            <a:r>
              <a:rPr lang="en-US" sz="1800" dirty="0"/>
              <a:t>Task</a:t>
            </a:r>
          </a:p>
          <a:p>
            <a:r>
              <a:rPr lang="en-US" sz="1800" dirty="0"/>
              <a:t>Fix CRIME using the information provided in the report and </a:t>
            </a:r>
            <a:r>
              <a:rPr lang="en-US" sz="1800" b="1" u="sng" dirty="0"/>
              <a:t>on Internet</a:t>
            </a:r>
          </a:p>
        </p:txBody>
      </p:sp>
      <p:sp>
        <p:nvSpPr>
          <p:cNvPr id="3" name="CasellaDiTesto 2">
            <a:extLst>
              <a:ext uri="{FF2B5EF4-FFF2-40B4-BE49-F238E27FC236}">
                <a16:creationId xmlns:a16="http://schemas.microsoft.com/office/drawing/2014/main" id="{903E3AB5-E936-4FFD-9BC0-2CA7EDD3D66F}"/>
              </a:ext>
            </a:extLst>
          </p:cNvPr>
          <p:cNvSpPr txBox="1"/>
          <p:nvPr/>
        </p:nvSpPr>
        <p:spPr>
          <a:xfrm>
            <a:off x="2988729" y="1800225"/>
            <a:ext cx="6214541" cy="313932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dirty="0"/>
              <a:t>Open a text file using root permissions</a:t>
            </a:r>
          </a:p>
          <a:p>
            <a:r>
              <a:rPr lang="en-US" dirty="0" err="1">
                <a:latin typeface="Roboto" panose="02000000000000000000" pitchFamily="2" charset="0"/>
                <a:ea typeface="Roboto" panose="02000000000000000000" pitchFamily="2" charset="0"/>
                <a:cs typeface="Roboto" panose="02000000000000000000" pitchFamily="2" charset="0"/>
              </a:rPr>
              <a:t>sudo</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featherpad</a:t>
            </a:r>
            <a:r>
              <a:rPr lang="en-US" dirty="0">
                <a:latin typeface="Roboto" panose="02000000000000000000" pitchFamily="2" charset="0"/>
                <a:ea typeface="Roboto" panose="02000000000000000000" pitchFamily="2" charset="0"/>
                <a:cs typeface="Roboto" panose="02000000000000000000" pitchFamily="2" charset="0"/>
              </a:rPr>
              <a:t> &lt;PATH_TO_THE_FILE&gt;</a:t>
            </a:r>
          </a:p>
          <a:p>
            <a:endParaRPr lang="en-US" dirty="0"/>
          </a:p>
          <a:p>
            <a:pPr marL="285750" indent="-285750">
              <a:buFont typeface="Arial" panose="020B0604020202020204" pitchFamily="34" charset="0"/>
              <a:buChar char="•"/>
            </a:pPr>
            <a:r>
              <a:rPr lang="en-US" dirty="0"/>
              <a:t>Show the IP address</a:t>
            </a:r>
          </a:p>
          <a:p>
            <a:r>
              <a:rPr lang="en-US" dirty="0">
                <a:latin typeface="Roboto" panose="02000000000000000000" pitchFamily="2" charset="0"/>
                <a:ea typeface="Roboto" panose="02000000000000000000" pitchFamily="2" charset="0"/>
                <a:cs typeface="Roboto" panose="02000000000000000000" pitchFamily="2" charset="0"/>
              </a:rPr>
              <a:t>hostname -</a:t>
            </a:r>
            <a:r>
              <a:rPr lang="en-US" dirty="0" err="1">
                <a:latin typeface="Roboto" panose="02000000000000000000" pitchFamily="2" charset="0"/>
                <a:ea typeface="Roboto" panose="02000000000000000000" pitchFamily="2" charset="0"/>
                <a:cs typeface="Roboto" panose="02000000000000000000" pitchFamily="2" charset="0"/>
              </a:rPr>
              <a:t>i</a:t>
            </a:r>
            <a:endParaRPr lang="en-US" dirty="0">
              <a:latin typeface="Roboto" panose="02000000000000000000" pitchFamily="2" charset="0"/>
              <a:ea typeface="Roboto" panose="02000000000000000000" pitchFamily="2" charset="0"/>
              <a:cs typeface="Roboto" panose="02000000000000000000" pitchFamily="2" charset="0"/>
            </a:endParaRPr>
          </a:p>
          <a:p>
            <a:endParaRPr lang="en-US" dirty="0"/>
          </a:p>
          <a:p>
            <a:pPr marL="285750" indent="-285750">
              <a:buFont typeface="Arial" panose="020B0604020202020204" pitchFamily="34" charset="0"/>
              <a:buChar char="•"/>
            </a:pPr>
            <a:r>
              <a:rPr lang="en-US" dirty="0"/>
              <a:t>Restart the Apache server</a:t>
            </a:r>
          </a:p>
          <a:p>
            <a:r>
              <a:rPr lang="en-US" dirty="0" err="1">
                <a:latin typeface="Roboto" panose="02000000000000000000" pitchFamily="2" charset="0"/>
                <a:ea typeface="Roboto" panose="02000000000000000000" pitchFamily="2" charset="0"/>
                <a:cs typeface="Roboto" panose="02000000000000000000" pitchFamily="2" charset="0"/>
              </a:rPr>
              <a:t>sudo</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usr</a:t>
            </a:r>
            <a:r>
              <a:rPr lang="en-US" dirty="0">
                <a:latin typeface="Roboto" panose="02000000000000000000" pitchFamily="2" charset="0"/>
                <a:ea typeface="Roboto" panose="02000000000000000000" pitchFamily="2" charset="0"/>
                <a:cs typeface="Roboto" panose="02000000000000000000" pitchFamily="2" charset="0"/>
              </a:rPr>
              <a:t>/local/apache2/bin/</a:t>
            </a:r>
            <a:r>
              <a:rPr lang="en-US" dirty="0" err="1">
                <a:latin typeface="Roboto" panose="02000000000000000000" pitchFamily="2" charset="0"/>
                <a:ea typeface="Roboto" panose="02000000000000000000" pitchFamily="2" charset="0"/>
                <a:cs typeface="Roboto" panose="02000000000000000000" pitchFamily="2" charset="0"/>
              </a:rPr>
              <a:t>apachectl</a:t>
            </a:r>
            <a:r>
              <a:rPr lang="en-US" dirty="0">
                <a:latin typeface="Roboto" panose="02000000000000000000" pitchFamily="2" charset="0"/>
                <a:ea typeface="Roboto" panose="02000000000000000000" pitchFamily="2" charset="0"/>
                <a:cs typeface="Roboto" panose="02000000000000000000" pitchFamily="2" charset="0"/>
              </a:rPr>
              <a:t> -k restart</a:t>
            </a:r>
          </a:p>
          <a:p>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dirty="0"/>
              <a:t>Run the tool</a:t>
            </a:r>
          </a:p>
          <a:p>
            <a:r>
              <a:rPr lang="en-US" dirty="0">
                <a:latin typeface="Roboto" panose="02000000000000000000" pitchFamily="2" charset="0"/>
                <a:ea typeface="Roboto" panose="02000000000000000000" pitchFamily="2" charset="0"/>
                <a:cs typeface="Roboto" panose="02000000000000000000" pitchFamily="2" charset="0"/>
              </a:rPr>
              <a:t>bash TLSAssistant/TLSAssistant.sh -s &lt;WEBSITE_IP&gt; -v 2 </a:t>
            </a:r>
          </a:p>
        </p:txBody>
      </p:sp>
      <p:sp>
        <p:nvSpPr>
          <p:cNvPr id="10" name="Footer Placeholder 4">
            <a:extLst>
              <a:ext uri="{FF2B5EF4-FFF2-40B4-BE49-F238E27FC236}">
                <a16:creationId xmlns:a16="http://schemas.microsoft.com/office/drawing/2014/main" id="{5E89BA6B-AEC3-4767-8A71-8F81013C5C3C}"/>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10690343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AB73BC-B049-4115-A692-8D63A059BFB8}" type="slidenum">
              <a:rPr lang="en-US" smtClean="0"/>
              <a:t>64</a:t>
            </a:fld>
            <a:endParaRPr lang="en-US"/>
          </a:p>
        </p:txBody>
      </p:sp>
      <p:sp>
        <p:nvSpPr>
          <p:cNvPr id="7" name="Title 1">
            <a:extLst>
              <a:ext uri="{FF2B5EF4-FFF2-40B4-BE49-F238E27FC236}">
                <a16:creationId xmlns:a16="http://schemas.microsoft.com/office/drawing/2014/main" id="{1B96007C-9FFC-4CD8-9A8B-CF1EA78F7311}"/>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x-none" dirty="0"/>
              <a:t>Exercise 2</a:t>
            </a:r>
            <a:endParaRPr lang="en-US" dirty="0"/>
          </a:p>
        </p:txBody>
      </p:sp>
      <p:sp>
        <p:nvSpPr>
          <p:cNvPr id="8" name="Content Placeholder 2">
            <a:extLst>
              <a:ext uri="{FF2B5EF4-FFF2-40B4-BE49-F238E27FC236}">
                <a16:creationId xmlns:a16="http://schemas.microsoft.com/office/drawing/2014/main" id="{16316E3F-1C14-4F50-BD5B-0DAF106618A0}"/>
              </a:ext>
            </a:extLst>
          </p:cNvPr>
          <p:cNvSpPr>
            <a:spLocks noGrp="1"/>
          </p:cNvSpPr>
          <p:nvPr>
            <p:ph idx="1"/>
          </p:nvPr>
        </p:nvSpPr>
        <p:spPr>
          <a:xfrm>
            <a:off x="1069848" y="1800225"/>
            <a:ext cx="10058400" cy="4371975"/>
          </a:xfrm>
        </p:spPr>
        <p:txBody>
          <a:bodyPr>
            <a:normAutofit/>
          </a:bodyPr>
          <a:lstStyle/>
          <a:p>
            <a:pPr marL="0" indent="0">
              <a:buNone/>
            </a:pPr>
            <a:r>
              <a:rPr lang="en-US" altLang="x-none" dirty="0"/>
              <a:t>Steps</a:t>
            </a:r>
            <a:endParaRPr lang="en-US" altLang="x-none" sz="1800" dirty="0"/>
          </a:p>
          <a:p>
            <a:r>
              <a:rPr lang="en-US" sz="1800" dirty="0"/>
              <a:t>Run</a:t>
            </a:r>
          </a:p>
          <a:p>
            <a:pPr lvl="1"/>
            <a:r>
              <a:rPr lang="en-US" sz="1400" dirty="0" err="1"/>
              <a:t>sudo</a:t>
            </a:r>
            <a:r>
              <a:rPr lang="en-US" sz="1400" dirty="0"/>
              <a:t> /</a:t>
            </a:r>
            <a:r>
              <a:rPr lang="en-US" sz="1400" dirty="0" err="1"/>
              <a:t>usr</a:t>
            </a:r>
            <a:r>
              <a:rPr lang="en-US" sz="1400" dirty="0"/>
              <a:t>/local/apache2/bin/</a:t>
            </a:r>
            <a:r>
              <a:rPr lang="en-US" sz="1400" dirty="0" err="1"/>
              <a:t>apachectl</a:t>
            </a:r>
            <a:r>
              <a:rPr lang="en-US" sz="1400" dirty="0"/>
              <a:t> -k restart</a:t>
            </a:r>
            <a:r>
              <a:rPr lang="en-US" dirty="0"/>
              <a:t> </a:t>
            </a:r>
          </a:p>
          <a:p>
            <a:pPr lvl="1"/>
            <a:r>
              <a:rPr lang="en-US" sz="1400" dirty="0"/>
              <a:t>bash TLSAssistant/TLSAssistant.sh -s &lt;</a:t>
            </a:r>
            <a:r>
              <a:rPr lang="en-US" sz="1400" b="1" dirty="0">
                <a:solidFill>
                  <a:srgbClr val="9B2D1F"/>
                </a:solidFill>
              </a:rPr>
              <a:t>WEBSITE_IP</a:t>
            </a:r>
            <a:r>
              <a:rPr lang="en-US" sz="1400" dirty="0"/>
              <a:t>&gt; -v 1</a:t>
            </a:r>
            <a:r>
              <a:rPr lang="en-US" dirty="0"/>
              <a:t> </a:t>
            </a:r>
          </a:p>
          <a:p>
            <a:r>
              <a:rPr lang="en-US" sz="1800" dirty="0"/>
              <a:t>Read the report stored in </a:t>
            </a:r>
            <a:r>
              <a:rPr lang="it-IT" sz="1800" b="1" dirty="0"/>
              <a:t>~/Desktop/TLSAssistant/Report.md</a:t>
            </a:r>
            <a:br>
              <a:rPr lang="it-IT" sz="1800" dirty="0"/>
            </a:br>
            <a:endParaRPr lang="it-IT" sz="1800" dirty="0"/>
          </a:p>
          <a:p>
            <a:endParaRPr lang="it-IT" altLang="x-none" sz="1800" dirty="0"/>
          </a:p>
          <a:p>
            <a:pPr marL="0" indent="0">
              <a:buNone/>
            </a:pPr>
            <a:endParaRPr lang="en-US" altLang="x-none" sz="1800" dirty="0"/>
          </a:p>
          <a:p>
            <a:pPr marL="0" indent="0">
              <a:buNone/>
            </a:pPr>
            <a:r>
              <a:rPr lang="en-US" sz="1800" dirty="0"/>
              <a:t>Task</a:t>
            </a:r>
          </a:p>
          <a:p>
            <a:r>
              <a:rPr lang="en-US" sz="1800" dirty="0"/>
              <a:t>Fix CRIME/BREACH using the information provided in the report and </a:t>
            </a:r>
            <a:r>
              <a:rPr lang="en-US" sz="1800" b="1" u="sng" dirty="0"/>
              <a:t>on Internet</a:t>
            </a:r>
          </a:p>
        </p:txBody>
      </p:sp>
      <p:sp>
        <p:nvSpPr>
          <p:cNvPr id="2" name="CasellaDiTesto 1">
            <a:extLst>
              <a:ext uri="{FF2B5EF4-FFF2-40B4-BE49-F238E27FC236}">
                <a16:creationId xmlns:a16="http://schemas.microsoft.com/office/drawing/2014/main" id="{9C376C59-650A-4261-974A-3E563F804B53}"/>
              </a:ext>
            </a:extLst>
          </p:cNvPr>
          <p:cNvSpPr txBox="1"/>
          <p:nvPr/>
        </p:nvSpPr>
        <p:spPr>
          <a:xfrm>
            <a:off x="7066721" y="1376475"/>
            <a:ext cx="2832653" cy="646331"/>
          </a:xfrm>
          <a:prstGeom prst="rect">
            <a:avLst/>
          </a:prstGeom>
          <a:ln w="19050"/>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dirty="0"/>
              <a:t>Show the IP address</a:t>
            </a:r>
          </a:p>
          <a:p>
            <a:r>
              <a:rPr lang="en-US" dirty="0">
                <a:latin typeface="Roboto" panose="02000000000000000000" pitchFamily="2" charset="0"/>
                <a:ea typeface="Roboto" panose="02000000000000000000" pitchFamily="2" charset="0"/>
                <a:cs typeface="Roboto" panose="02000000000000000000" pitchFamily="2" charset="0"/>
              </a:rPr>
              <a:t>hostname -</a:t>
            </a:r>
            <a:r>
              <a:rPr lang="en-US" dirty="0" err="1">
                <a:latin typeface="Roboto" panose="02000000000000000000" pitchFamily="2" charset="0"/>
                <a:ea typeface="Roboto" panose="02000000000000000000" pitchFamily="2" charset="0"/>
                <a:cs typeface="Roboto" panose="02000000000000000000" pitchFamily="2" charset="0"/>
              </a:rPr>
              <a:t>i</a:t>
            </a:r>
            <a:endParaRPr lang="it-IT" dirty="0"/>
          </a:p>
        </p:txBody>
      </p:sp>
      <p:cxnSp>
        <p:nvCxnSpPr>
          <p:cNvPr id="4" name="Connettore 2 3">
            <a:extLst>
              <a:ext uri="{FF2B5EF4-FFF2-40B4-BE49-F238E27FC236}">
                <a16:creationId xmlns:a16="http://schemas.microsoft.com/office/drawing/2014/main" id="{5F8C2C68-B1EE-42AF-B269-6B9FE3485B3A}"/>
              </a:ext>
            </a:extLst>
          </p:cNvPr>
          <p:cNvCxnSpPr>
            <a:cxnSpLocks/>
            <a:endCxn id="2" idx="2"/>
          </p:cNvCxnSpPr>
          <p:nvPr/>
        </p:nvCxnSpPr>
        <p:spPr>
          <a:xfrm flipV="1">
            <a:off x="5665304" y="2022806"/>
            <a:ext cx="2817744" cy="88935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0" name="Footer Placeholder 4">
            <a:extLst>
              <a:ext uri="{FF2B5EF4-FFF2-40B4-BE49-F238E27FC236}">
                <a16:creationId xmlns:a16="http://schemas.microsoft.com/office/drawing/2014/main" id="{CADB1493-D337-4CD3-9D20-42EBD506F268}"/>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Tree>
    <p:extLst>
      <p:ext uri="{BB962C8B-B14F-4D97-AF65-F5344CB8AC3E}">
        <p14:creationId xmlns:p14="http://schemas.microsoft.com/office/powerpoint/2010/main" val="1038894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AB73BC-B049-4115-A692-8D63A059BFB8}" type="slidenum">
              <a:rPr lang="en-US" smtClean="0"/>
              <a:t>65</a:t>
            </a:fld>
            <a:endParaRPr lang="en-US"/>
          </a:p>
        </p:txBody>
      </p:sp>
      <p:sp>
        <p:nvSpPr>
          <p:cNvPr id="7" name="Title 1">
            <a:extLst>
              <a:ext uri="{FF2B5EF4-FFF2-40B4-BE49-F238E27FC236}">
                <a16:creationId xmlns:a16="http://schemas.microsoft.com/office/drawing/2014/main" id="{1B96007C-9FFC-4CD8-9A8B-CF1EA78F7311}"/>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x-none" dirty="0"/>
              <a:t>Exercise 1: bash commands</a:t>
            </a:r>
            <a:endParaRPr lang="en-US" dirty="0"/>
          </a:p>
        </p:txBody>
      </p:sp>
      <p:sp>
        <p:nvSpPr>
          <p:cNvPr id="8" name="Content Placeholder 2">
            <a:extLst>
              <a:ext uri="{FF2B5EF4-FFF2-40B4-BE49-F238E27FC236}">
                <a16:creationId xmlns:a16="http://schemas.microsoft.com/office/drawing/2014/main" id="{16316E3F-1C14-4F50-BD5B-0DAF106618A0}"/>
              </a:ext>
            </a:extLst>
          </p:cNvPr>
          <p:cNvSpPr>
            <a:spLocks noGrp="1"/>
          </p:cNvSpPr>
          <p:nvPr>
            <p:ph idx="1"/>
          </p:nvPr>
        </p:nvSpPr>
        <p:spPr>
          <a:xfrm>
            <a:off x="1069848" y="1800225"/>
            <a:ext cx="10058400" cy="4371975"/>
          </a:xfrm>
        </p:spPr>
        <p:txBody>
          <a:bodyPr>
            <a:normAutofit/>
          </a:bodyPr>
          <a:lstStyle/>
          <a:p>
            <a:pPr marL="0" indent="0">
              <a:buNone/>
            </a:pPr>
            <a:r>
              <a:rPr lang="en-US" altLang="x-none" dirty="0">
                <a:solidFill>
                  <a:schemeClr val="bg1"/>
                </a:solidFill>
              </a:rPr>
              <a:t>Steps</a:t>
            </a:r>
            <a:endParaRPr lang="en-US" altLang="x-none" sz="1800" dirty="0">
              <a:solidFill>
                <a:schemeClr val="bg1"/>
              </a:solidFill>
            </a:endParaRPr>
          </a:p>
          <a:p>
            <a:pPr marL="0" indent="0">
              <a:buNone/>
            </a:pPr>
            <a:r>
              <a:rPr lang="en-US" altLang="x-none" sz="1800" dirty="0">
                <a:solidFill>
                  <a:schemeClr val="bg1"/>
                </a:solidFill>
              </a:rPr>
              <a:t>Start the </a:t>
            </a:r>
            <a:r>
              <a:rPr lang="en-US" altLang="x-none" sz="1800" b="1" dirty="0">
                <a:solidFill>
                  <a:schemeClr val="bg1"/>
                </a:solidFill>
              </a:rPr>
              <a:t>VM</a:t>
            </a:r>
          </a:p>
          <a:p>
            <a:pPr marL="0" indent="0">
              <a:buNone/>
            </a:pPr>
            <a:r>
              <a:rPr lang="en-US" altLang="x-none" sz="1800" dirty="0">
                <a:solidFill>
                  <a:schemeClr val="bg1"/>
                </a:solidFill>
              </a:rPr>
              <a:t>Log in (password: </a:t>
            </a:r>
            <a:r>
              <a:rPr lang="en-US" altLang="x-none" sz="1800" b="1" dirty="0">
                <a:solidFill>
                  <a:schemeClr val="bg1"/>
                </a:solidFill>
              </a:rPr>
              <a:t>osboxes.org</a:t>
            </a:r>
            <a:r>
              <a:rPr lang="en-US" altLang="x-none" sz="1800" dirty="0">
                <a:solidFill>
                  <a:schemeClr val="bg1"/>
                </a:solidFill>
              </a:rPr>
              <a:t>)</a:t>
            </a:r>
          </a:p>
          <a:p>
            <a:pPr marL="0" indent="0">
              <a:buNone/>
            </a:pPr>
            <a:r>
              <a:rPr lang="en-US" sz="1800" dirty="0">
                <a:solidFill>
                  <a:schemeClr val="bg1"/>
                </a:solidFill>
              </a:rPr>
              <a:t>Run</a:t>
            </a:r>
          </a:p>
          <a:p>
            <a:pPr marL="274320" lvl="1" indent="0">
              <a:buNone/>
            </a:pPr>
            <a:r>
              <a:rPr lang="en-US" sz="1400" dirty="0" err="1">
                <a:solidFill>
                  <a:schemeClr val="bg1"/>
                </a:solidFill>
              </a:rPr>
              <a:t>sudo</a:t>
            </a:r>
            <a:r>
              <a:rPr lang="en-US" sz="1400" dirty="0">
                <a:solidFill>
                  <a:schemeClr val="bg1"/>
                </a:solidFill>
              </a:rPr>
              <a:t> /</a:t>
            </a:r>
            <a:r>
              <a:rPr lang="en-US" sz="1400" dirty="0" err="1">
                <a:solidFill>
                  <a:schemeClr val="bg1"/>
                </a:solidFill>
              </a:rPr>
              <a:t>usr</a:t>
            </a:r>
            <a:r>
              <a:rPr lang="en-US" sz="1400" dirty="0">
                <a:solidFill>
                  <a:schemeClr val="bg1"/>
                </a:solidFill>
              </a:rPr>
              <a:t>/local/apache2/bin/</a:t>
            </a:r>
            <a:r>
              <a:rPr lang="en-US" sz="1400" dirty="0" err="1">
                <a:solidFill>
                  <a:schemeClr val="bg1"/>
                </a:solidFill>
              </a:rPr>
              <a:t>apachectl</a:t>
            </a:r>
            <a:r>
              <a:rPr lang="en-US" sz="1400" dirty="0">
                <a:solidFill>
                  <a:schemeClr val="bg1"/>
                </a:solidFill>
              </a:rPr>
              <a:t> -k start</a:t>
            </a:r>
            <a:r>
              <a:rPr lang="en-US" dirty="0">
                <a:solidFill>
                  <a:schemeClr val="bg1"/>
                </a:solidFill>
              </a:rPr>
              <a:t> </a:t>
            </a:r>
          </a:p>
          <a:p>
            <a:pPr marL="274320" lvl="1" indent="0">
              <a:buNone/>
            </a:pPr>
            <a:r>
              <a:rPr lang="en-US" sz="1400" dirty="0">
                <a:solidFill>
                  <a:schemeClr val="bg1"/>
                </a:solidFill>
              </a:rPr>
              <a:t>bash TLSAssistant/TLSAssistant.sh -s &lt;WEBSITE_IP&gt; -v 2</a:t>
            </a:r>
            <a:r>
              <a:rPr lang="en-US" dirty="0">
                <a:solidFill>
                  <a:schemeClr val="bg1"/>
                </a:solidFill>
              </a:rPr>
              <a:t> </a:t>
            </a:r>
          </a:p>
          <a:p>
            <a:pPr marL="0" indent="0">
              <a:buNone/>
            </a:pPr>
            <a:r>
              <a:rPr lang="en-US" sz="1800" dirty="0">
                <a:solidFill>
                  <a:schemeClr val="bg1"/>
                </a:solidFill>
              </a:rPr>
              <a:t>Read the report stored in </a:t>
            </a:r>
            <a:r>
              <a:rPr lang="it-IT" sz="1800" b="1" dirty="0">
                <a:solidFill>
                  <a:schemeClr val="bg1"/>
                </a:solidFill>
              </a:rPr>
              <a:t>~/Desktop/</a:t>
            </a:r>
            <a:r>
              <a:rPr lang="it-IT" sz="1800" b="1" dirty="0" err="1">
                <a:solidFill>
                  <a:schemeClr val="bg1"/>
                </a:solidFill>
              </a:rPr>
              <a:t>TLSAssistant</a:t>
            </a:r>
            <a:r>
              <a:rPr lang="it-IT" sz="1800" b="1" dirty="0">
                <a:solidFill>
                  <a:schemeClr val="bg1"/>
                </a:solidFill>
              </a:rPr>
              <a:t>/</a:t>
            </a:r>
            <a:r>
              <a:rPr lang="it-IT" sz="1800" b="1" dirty="0" err="1">
                <a:solidFill>
                  <a:schemeClr val="bg1"/>
                </a:solidFill>
              </a:rPr>
              <a:t>raw_reports</a:t>
            </a:r>
            <a:r>
              <a:rPr lang="it-IT" sz="1800" b="1" dirty="0">
                <a:solidFill>
                  <a:schemeClr val="bg1"/>
                </a:solidFill>
              </a:rPr>
              <a:t>/testssl_report.html </a:t>
            </a:r>
            <a:br>
              <a:rPr lang="it-IT" sz="1800" dirty="0">
                <a:solidFill>
                  <a:schemeClr val="bg1"/>
                </a:solidFill>
              </a:rPr>
            </a:br>
            <a:endParaRPr lang="en-US" altLang="x-none" sz="1800" dirty="0">
              <a:solidFill>
                <a:schemeClr val="bg1"/>
              </a:solidFill>
            </a:endParaRPr>
          </a:p>
          <a:p>
            <a:pPr marL="0" indent="0">
              <a:buNone/>
            </a:pPr>
            <a:r>
              <a:rPr lang="en-US" sz="1800" dirty="0"/>
              <a:t>Task</a:t>
            </a:r>
          </a:p>
          <a:p>
            <a:r>
              <a:rPr lang="en-US" sz="1800" dirty="0"/>
              <a:t>Fix CRIME/BREACH using the information provided in the report and </a:t>
            </a:r>
            <a:r>
              <a:rPr lang="en-US" sz="1800" b="1" u="sng" dirty="0"/>
              <a:t>on Internet</a:t>
            </a:r>
          </a:p>
        </p:txBody>
      </p:sp>
      <p:sp>
        <p:nvSpPr>
          <p:cNvPr id="9" name="Footer Placeholder 4">
            <a:extLst>
              <a:ext uri="{FF2B5EF4-FFF2-40B4-BE49-F238E27FC236}">
                <a16:creationId xmlns:a16="http://schemas.microsoft.com/office/drawing/2014/main" id="{1B882CAE-DE07-48C6-B3E3-897945F0CB1E}"/>
              </a:ext>
            </a:extLst>
          </p:cNvPr>
          <p:cNvSpPr>
            <a:spLocks noGrp="1"/>
          </p:cNvSpPr>
          <p:nvPr>
            <p:ph type="ftr" sz="quarter" idx="11"/>
          </p:nvPr>
        </p:nvSpPr>
        <p:spPr>
          <a:xfrm>
            <a:off x="1088136" y="6272784"/>
            <a:ext cx="6327648" cy="365125"/>
          </a:xfrm>
        </p:spPr>
        <p:txBody>
          <a:bodyPr/>
          <a:lstStyle/>
          <a:p>
            <a:r>
              <a:rPr lang="en-US" dirty="0"/>
              <a:t>S. </a:t>
            </a:r>
            <a:r>
              <a:rPr lang="en-US" dirty="0" err="1"/>
              <a:t>Ranise</a:t>
            </a:r>
            <a:r>
              <a:rPr lang="en-US" dirty="0"/>
              <a:t> - Security &amp; Trust (FBK)</a:t>
            </a:r>
          </a:p>
          <a:p>
            <a:r>
              <a:rPr lang="en-US" dirty="0"/>
              <a:t>S. Manfredi - Security &amp; Trust (FBK)</a:t>
            </a:r>
          </a:p>
          <a:p>
            <a:r>
              <a:rPr lang="en-US" dirty="0"/>
              <a:t>G. </a:t>
            </a:r>
            <a:r>
              <a:rPr lang="en-US" dirty="0" err="1"/>
              <a:t>Sciarretta</a:t>
            </a:r>
            <a:r>
              <a:rPr lang="en-US" dirty="0"/>
              <a:t> - Security &amp; Trust (FBK)</a:t>
            </a:r>
          </a:p>
        </p:txBody>
      </p:sp>
      <p:sp>
        <p:nvSpPr>
          <p:cNvPr id="3" name="CasellaDiTesto 2">
            <a:extLst>
              <a:ext uri="{FF2B5EF4-FFF2-40B4-BE49-F238E27FC236}">
                <a16:creationId xmlns:a16="http://schemas.microsoft.com/office/drawing/2014/main" id="{903E3AB5-E936-4FFD-9BC0-2CA7EDD3D66F}"/>
              </a:ext>
            </a:extLst>
          </p:cNvPr>
          <p:cNvSpPr txBox="1"/>
          <p:nvPr/>
        </p:nvSpPr>
        <p:spPr>
          <a:xfrm>
            <a:off x="2988729" y="1800225"/>
            <a:ext cx="6214541" cy="313932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dirty="0"/>
              <a:t>Open a text file using root permissions</a:t>
            </a:r>
          </a:p>
          <a:p>
            <a:r>
              <a:rPr lang="en-US" dirty="0" err="1">
                <a:latin typeface="Roboto" panose="02000000000000000000" pitchFamily="2" charset="0"/>
                <a:ea typeface="Roboto" panose="02000000000000000000" pitchFamily="2" charset="0"/>
                <a:cs typeface="Roboto" panose="02000000000000000000" pitchFamily="2" charset="0"/>
              </a:rPr>
              <a:t>sudo</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featherpad</a:t>
            </a:r>
            <a:r>
              <a:rPr lang="en-US" dirty="0">
                <a:latin typeface="Roboto" panose="02000000000000000000" pitchFamily="2" charset="0"/>
                <a:ea typeface="Roboto" panose="02000000000000000000" pitchFamily="2" charset="0"/>
                <a:cs typeface="Roboto" panose="02000000000000000000" pitchFamily="2" charset="0"/>
              </a:rPr>
              <a:t> &lt;PATH_TO_THE_FILE&gt;</a:t>
            </a:r>
          </a:p>
          <a:p>
            <a:endParaRPr lang="en-US" dirty="0"/>
          </a:p>
          <a:p>
            <a:pPr marL="285750" indent="-285750">
              <a:buFont typeface="Arial" panose="020B0604020202020204" pitchFamily="34" charset="0"/>
              <a:buChar char="•"/>
            </a:pPr>
            <a:r>
              <a:rPr lang="en-US" dirty="0"/>
              <a:t>Show the IP address</a:t>
            </a:r>
          </a:p>
          <a:p>
            <a:r>
              <a:rPr lang="en-US" dirty="0">
                <a:latin typeface="Roboto" panose="02000000000000000000" pitchFamily="2" charset="0"/>
                <a:ea typeface="Roboto" panose="02000000000000000000" pitchFamily="2" charset="0"/>
                <a:cs typeface="Roboto" panose="02000000000000000000" pitchFamily="2" charset="0"/>
              </a:rPr>
              <a:t>hostname -</a:t>
            </a:r>
            <a:r>
              <a:rPr lang="en-US" dirty="0" err="1">
                <a:latin typeface="Roboto" panose="02000000000000000000" pitchFamily="2" charset="0"/>
                <a:ea typeface="Roboto" panose="02000000000000000000" pitchFamily="2" charset="0"/>
                <a:cs typeface="Roboto" panose="02000000000000000000" pitchFamily="2" charset="0"/>
              </a:rPr>
              <a:t>i</a:t>
            </a:r>
            <a:endParaRPr lang="en-US" dirty="0">
              <a:latin typeface="Roboto" panose="02000000000000000000" pitchFamily="2" charset="0"/>
              <a:ea typeface="Roboto" panose="02000000000000000000" pitchFamily="2" charset="0"/>
              <a:cs typeface="Roboto" panose="02000000000000000000" pitchFamily="2" charset="0"/>
            </a:endParaRPr>
          </a:p>
          <a:p>
            <a:endParaRPr lang="en-US" dirty="0"/>
          </a:p>
          <a:p>
            <a:pPr marL="285750" indent="-285750">
              <a:buFont typeface="Arial" panose="020B0604020202020204" pitchFamily="34" charset="0"/>
              <a:buChar char="•"/>
            </a:pPr>
            <a:r>
              <a:rPr lang="en-US" dirty="0"/>
              <a:t>Restart the Apache server</a:t>
            </a:r>
          </a:p>
          <a:p>
            <a:r>
              <a:rPr lang="en-US" dirty="0" err="1">
                <a:latin typeface="Roboto" panose="02000000000000000000" pitchFamily="2" charset="0"/>
                <a:ea typeface="Roboto" panose="02000000000000000000" pitchFamily="2" charset="0"/>
                <a:cs typeface="Roboto" panose="02000000000000000000" pitchFamily="2" charset="0"/>
              </a:rPr>
              <a:t>sudo</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usr</a:t>
            </a:r>
            <a:r>
              <a:rPr lang="en-US" dirty="0">
                <a:latin typeface="Roboto" panose="02000000000000000000" pitchFamily="2" charset="0"/>
                <a:ea typeface="Roboto" panose="02000000000000000000" pitchFamily="2" charset="0"/>
                <a:cs typeface="Roboto" panose="02000000000000000000" pitchFamily="2" charset="0"/>
              </a:rPr>
              <a:t>/local/apache2/bin/</a:t>
            </a:r>
            <a:r>
              <a:rPr lang="en-US" dirty="0" err="1">
                <a:latin typeface="Roboto" panose="02000000000000000000" pitchFamily="2" charset="0"/>
                <a:ea typeface="Roboto" panose="02000000000000000000" pitchFamily="2" charset="0"/>
                <a:cs typeface="Roboto" panose="02000000000000000000" pitchFamily="2" charset="0"/>
              </a:rPr>
              <a:t>apachectl</a:t>
            </a:r>
            <a:r>
              <a:rPr lang="en-US" dirty="0">
                <a:latin typeface="Roboto" panose="02000000000000000000" pitchFamily="2" charset="0"/>
                <a:ea typeface="Roboto" panose="02000000000000000000" pitchFamily="2" charset="0"/>
                <a:cs typeface="Roboto" panose="02000000000000000000" pitchFamily="2" charset="0"/>
              </a:rPr>
              <a:t> -k restart</a:t>
            </a:r>
          </a:p>
          <a:p>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dirty="0"/>
              <a:t>Run the tool</a:t>
            </a:r>
          </a:p>
          <a:p>
            <a:r>
              <a:rPr lang="en-US" dirty="0">
                <a:latin typeface="Roboto" panose="02000000000000000000" pitchFamily="2" charset="0"/>
                <a:ea typeface="Roboto" panose="02000000000000000000" pitchFamily="2" charset="0"/>
                <a:cs typeface="Roboto" panose="02000000000000000000" pitchFamily="2" charset="0"/>
              </a:rPr>
              <a:t>bash TLSAssistant/TLSAssistant.sh -s &lt;WEBSITE_IP&gt; -v 1 </a:t>
            </a:r>
          </a:p>
        </p:txBody>
      </p:sp>
    </p:spTree>
    <p:extLst>
      <p:ext uri="{BB962C8B-B14F-4D97-AF65-F5344CB8AC3E}">
        <p14:creationId xmlns:p14="http://schemas.microsoft.com/office/powerpoint/2010/main" val="3407345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on </a:t>
            </a:r>
            <a:r>
              <a:rPr lang="en-US" dirty="0" err="1"/>
              <a:t>caesar</a:t>
            </a:r>
            <a:r>
              <a:rPr lang="en-US" dirty="0"/>
              <a:t> cipher</a:t>
            </a:r>
          </a:p>
        </p:txBody>
      </p:sp>
      <p:sp>
        <p:nvSpPr>
          <p:cNvPr id="3" name="Content Placeholder 2"/>
          <p:cNvSpPr>
            <a:spLocks noGrp="1"/>
          </p:cNvSpPr>
          <p:nvPr>
            <p:ph idx="1"/>
          </p:nvPr>
        </p:nvSpPr>
        <p:spPr/>
        <p:txBody>
          <a:bodyPr>
            <a:normAutofit fontScale="77500" lnSpcReduction="20000"/>
          </a:bodyPr>
          <a:lstStyle/>
          <a:p>
            <a:r>
              <a:rPr lang="en-US" dirty="0"/>
              <a:t>Write a Python program that allows you to decode the following string</a:t>
            </a:r>
          </a:p>
          <a:p>
            <a:pPr marL="274320" lvl="1" indent="0">
              <a:buNone/>
            </a:pPr>
            <a:r>
              <a:rPr lang="en-GB" b="1" dirty="0"/>
              <a:t>                                     “OR GUR SBEPR JVGU LBH”</a:t>
            </a:r>
            <a:endParaRPr lang="en-US" dirty="0"/>
          </a:p>
          <a:p>
            <a:pPr marL="0" indent="0">
              <a:buNone/>
            </a:pPr>
            <a:r>
              <a:rPr lang="en-US" dirty="0"/>
              <a:t>that has been encoded with </a:t>
            </a:r>
            <a:r>
              <a:rPr lang="en-US" dirty="0" err="1"/>
              <a:t>ROTk</a:t>
            </a:r>
            <a:r>
              <a:rPr lang="en-US" dirty="0"/>
              <a:t> </a:t>
            </a:r>
          </a:p>
          <a:p>
            <a:endParaRPr lang="en-US" dirty="0"/>
          </a:p>
          <a:p>
            <a:r>
              <a:rPr lang="en-GB" dirty="0"/>
              <a:t>The goal is to find the appropriate value of k that turns the string into a meaningful English sentence</a:t>
            </a:r>
          </a:p>
          <a:p>
            <a:r>
              <a:rPr lang="en-GB" dirty="0"/>
              <a:t>Implement a brute force approach in which you try to decode the string for each possible value of k from 1 to 25</a:t>
            </a:r>
          </a:p>
          <a:p>
            <a:endParaRPr lang="en-GB" dirty="0"/>
          </a:p>
          <a:p>
            <a:r>
              <a:rPr lang="en-GB" dirty="0"/>
              <a:t>Assume that the character space is unchanged by the encryption function</a:t>
            </a:r>
          </a:p>
          <a:p>
            <a:r>
              <a:rPr lang="en-GB" dirty="0"/>
              <a:t>Assume that only capital letters are used</a:t>
            </a:r>
          </a:p>
          <a:p>
            <a:r>
              <a:rPr lang="en-GB" dirty="0"/>
              <a:t>Recall that the ASCII encoding of the letters A-Z is 97-122 and think of using the functions </a:t>
            </a:r>
            <a:r>
              <a:rPr lang="en-GB" dirty="0" err="1"/>
              <a:t>ord</a:t>
            </a:r>
            <a:r>
              <a:rPr lang="en-GB" dirty="0"/>
              <a:t> and char</a:t>
            </a:r>
          </a:p>
          <a:p>
            <a:r>
              <a:rPr lang="en-GB" dirty="0"/>
              <a:t>Write the encoding and decoding functions for </a:t>
            </a:r>
            <a:r>
              <a:rPr lang="en-GB" dirty="0" err="1"/>
              <a:t>ROTk</a:t>
            </a:r>
            <a:endParaRPr lang="en-US" dirty="0"/>
          </a:p>
        </p:txBody>
      </p:sp>
    </p:spTree>
    <p:extLst>
      <p:ext uri="{BB962C8B-B14F-4D97-AF65-F5344CB8AC3E}">
        <p14:creationId xmlns:p14="http://schemas.microsoft.com/office/powerpoint/2010/main" val="33800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10453"/>
            <a:ext cx="10058400" cy="1609344"/>
          </a:xfrm>
        </p:spPr>
        <p:txBody>
          <a:bodyPr/>
          <a:lstStyle/>
          <a:p>
            <a:r>
              <a:rPr lang="en-US" dirty="0"/>
              <a:t>Solution </a:t>
            </a:r>
          </a:p>
        </p:txBody>
      </p:sp>
      <p:sp>
        <p:nvSpPr>
          <p:cNvPr id="3" name="Content Placeholder 2"/>
          <p:cNvSpPr>
            <a:spLocks noGrp="1"/>
          </p:cNvSpPr>
          <p:nvPr>
            <p:ph idx="1"/>
          </p:nvPr>
        </p:nvSpPr>
        <p:spPr>
          <a:xfrm>
            <a:off x="1069848" y="1353746"/>
            <a:ext cx="10701238" cy="5308309"/>
          </a:xfrm>
        </p:spPr>
        <p:txBody>
          <a:bodyPr>
            <a:normAutofit fontScale="92500" lnSpcReduction="20000"/>
          </a:bodyPr>
          <a:lstStyle/>
          <a:p>
            <a:r>
              <a:rPr lang="is-IS" dirty="0"/>
              <a:t>Encoding</a:t>
            </a:r>
          </a:p>
          <a:p>
            <a:pPr lvl="1"/>
            <a:r>
              <a:rPr lang="is-IS" dirty="0"/>
              <a:t>&gt;&gt;&gt; letter = ‘B’</a:t>
            </a:r>
          </a:p>
          <a:p>
            <a:pPr lvl="1"/>
            <a:r>
              <a:rPr lang="is-IS" dirty="0"/>
              <a:t>&gt;&gt;&gt; key = 3 </a:t>
            </a:r>
          </a:p>
          <a:p>
            <a:pPr lvl="1"/>
            <a:r>
              <a:rPr lang="is-IS" dirty="0"/>
              <a:t>&gt;&gt;&gt; chr(((ord(letter) - 65 + key) % 26) + 65)</a:t>
            </a:r>
          </a:p>
          <a:p>
            <a:r>
              <a:rPr lang="is-IS" dirty="0"/>
              <a:t>Decoding</a:t>
            </a:r>
          </a:p>
          <a:p>
            <a:pPr lvl="1"/>
            <a:r>
              <a:rPr lang="is-IS" dirty="0"/>
              <a:t>&gt;&gt;&gt; letter = ‘O’</a:t>
            </a:r>
          </a:p>
          <a:p>
            <a:pPr lvl="1"/>
            <a:r>
              <a:rPr lang="is-IS" dirty="0"/>
              <a:t>&gt;&gt;&gt; chr(((ord(letter) - 65 - key) % 26) + 65)</a:t>
            </a:r>
          </a:p>
          <a:p>
            <a:endParaRPr lang="is-IS" dirty="0"/>
          </a:p>
          <a:p>
            <a:r>
              <a:rPr lang="is-IS" dirty="0"/>
              <a:t>Brute force</a:t>
            </a:r>
          </a:p>
          <a:p>
            <a:pPr marL="274320" lvl="1" indent="0">
              <a:buNone/>
            </a:pPr>
            <a:r>
              <a:rPr lang="en-US" dirty="0" err="1"/>
              <a:t>cipher_text</a:t>
            </a:r>
            <a:r>
              <a:rPr lang="en-US" dirty="0"/>
              <a:t> = "OR GUR SBEPR JVGU LBH”</a:t>
            </a:r>
          </a:p>
          <a:p>
            <a:pPr marL="274320" lvl="1" indent="0">
              <a:buNone/>
            </a:pPr>
            <a:r>
              <a:rPr lang="en-US" dirty="0"/>
              <a:t>for key in range(1,26):    </a:t>
            </a:r>
          </a:p>
          <a:p>
            <a:pPr marL="274320" lvl="1" indent="0">
              <a:buNone/>
            </a:pPr>
            <a:r>
              <a:rPr lang="en-US" dirty="0"/>
              <a:t>	</a:t>
            </a:r>
            <a:r>
              <a:rPr lang="en-US" dirty="0" err="1"/>
              <a:t>plain_text</a:t>
            </a:r>
            <a:r>
              <a:rPr lang="en-US" dirty="0"/>
              <a:t> = ""    </a:t>
            </a:r>
          </a:p>
          <a:p>
            <a:pPr marL="274320" lvl="1" indent="0">
              <a:buNone/>
            </a:pPr>
            <a:r>
              <a:rPr lang="en-US" dirty="0"/>
              <a:t>	for letter in </a:t>
            </a:r>
            <a:r>
              <a:rPr lang="en-US" dirty="0" err="1"/>
              <a:t>cipher_text</a:t>
            </a:r>
            <a:r>
              <a:rPr lang="en-US" dirty="0"/>
              <a:t>:        </a:t>
            </a:r>
          </a:p>
          <a:p>
            <a:pPr marL="274320" lvl="1" indent="0">
              <a:buNone/>
            </a:pPr>
            <a:r>
              <a:rPr lang="en-US" dirty="0"/>
              <a:t>		if </a:t>
            </a:r>
            <a:r>
              <a:rPr lang="en-US" dirty="0" err="1"/>
              <a:t>ord</a:t>
            </a:r>
            <a:r>
              <a:rPr lang="en-US" dirty="0"/>
              <a:t>(letter) == 32:            </a:t>
            </a:r>
          </a:p>
          <a:p>
            <a:pPr marL="274320" lvl="1" indent="0">
              <a:buNone/>
            </a:pPr>
            <a:r>
              <a:rPr lang="en-US" dirty="0"/>
              <a:t>			</a:t>
            </a:r>
            <a:r>
              <a:rPr lang="en-US" dirty="0" err="1"/>
              <a:t>plain_text</a:t>
            </a:r>
            <a:r>
              <a:rPr lang="en-US" dirty="0"/>
              <a:t> += letter        </a:t>
            </a:r>
          </a:p>
          <a:p>
            <a:pPr marL="274320" lvl="1" indent="0">
              <a:buNone/>
            </a:pPr>
            <a:r>
              <a:rPr lang="en-US" dirty="0"/>
              <a:t>		else:            </a:t>
            </a:r>
          </a:p>
          <a:p>
            <a:pPr marL="274320" lvl="1" indent="0">
              <a:buNone/>
            </a:pPr>
            <a:r>
              <a:rPr lang="en-US" dirty="0"/>
              <a:t>			</a:t>
            </a:r>
            <a:r>
              <a:rPr lang="en-US" dirty="0" err="1"/>
              <a:t>plain_text</a:t>
            </a:r>
            <a:r>
              <a:rPr lang="en-US" dirty="0"/>
              <a:t> += </a:t>
            </a:r>
            <a:r>
              <a:rPr lang="en-US" dirty="0" err="1"/>
              <a:t>chr</a:t>
            </a:r>
            <a:r>
              <a:rPr lang="en-US" dirty="0"/>
              <a:t>(((</a:t>
            </a:r>
            <a:r>
              <a:rPr lang="en-US" dirty="0" err="1"/>
              <a:t>ord</a:t>
            </a:r>
            <a:r>
              <a:rPr lang="en-US" dirty="0"/>
              <a:t>(letter) - 65 + key) % 26) + 65)    </a:t>
            </a:r>
          </a:p>
          <a:p>
            <a:pPr marL="274320" lvl="1" indent="0">
              <a:buNone/>
            </a:pPr>
            <a:r>
              <a:rPr lang="en-US" dirty="0"/>
              <a:t>	print </a:t>
            </a:r>
            <a:r>
              <a:rPr lang="en-US" dirty="0" err="1"/>
              <a:t>str</a:t>
            </a:r>
            <a:r>
              <a:rPr lang="en-US" dirty="0"/>
              <a:t>(key) + ':' + </a:t>
            </a:r>
            <a:r>
              <a:rPr lang="en-US" dirty="0" err="1"/>
              <a:t>plain_text</a:t>
            </a:r>
            <a:r>
              <a:rPr lang="en-US" dirty="0"/>
              <a:t> </a:t>
            </a:r>
            <a:endParaRPr lang="is-IS" dirty="0"/>
          </a:p>
          <a:p>
            <a:pPr lvl="1"/>
            <a:endParaRPr lang="en-US" dirty="0"/>
          </a:p>
          <a:p>
            <a:pPr lvl="1"/>
            <a:endParaRPr lang="en-US" dirty="0"/>
          </a:p>
        </p:txBody>
      </p:sp>
    </p:spTree>
    <p:extLst>
      <p:ext uri="{BB962C8B-B14F-4D97-AF65-F5344CB8AC3E}">
        <p14:creationId xmlns:p14="http://schemas.microsoft.com/office/powerpoint/2010/main" val="813520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Cryptography</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GB"/>
              <a:t>14/09/2017</a:t>
            </a:r>
            <a:endParaRPr lang="en-US"/>
          </a:p>
        </p:txBody>
      </p:sp>
    </p:spTree>
    <p:extLst>
      <p:ext uri="{BB962C8B-B14F-4D97-AF65-F5344CB8AC3E}">
        <p14:creationId xmlns:p14="http://schemas.microsoft.com/office/powerpoint/2010/main" val="688645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8424</TotalTime>
  <Words>5407</Words>
  <Application>Microsoft Office PowerPoint</Application>
  <PresentationFormat>Widescreen</PresentationFormat>
  <Paragraphs>788</Paragraphs>
  <Slides>66</Slides>
  <Notes>23</Notes>
  <HiddenSlides>2</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66</vt:i4>
      </vt:variant>
    </vt:vector>
  </HeadingPairs>
  <TitlesOfParts>
    <vt:vector size="75" baseType="lpstr">
      <vt:lpstr>Arial</vt:lpstr>
      <vt:lpstr>Calibri</vt:lpstr>
      <vt:lpstr>Roboto</vt:lpstr>
      <vt:lpstr>Rockwell</vt:lpstr>
      <vt:lpstr>Rockwell Condensed</vt:lpstr>
      <vt:lpstr>Rockwell Extra Bold</vt:lpstr>
      <vt:lpstr>Times</vt:lpstr>
      <vt:lpstr>Wingdings</vt:lpstr>
      <vt:lpstr>Wood Type</vt:lpstr>
      <vt:lpstr>Cyber security  crypto &amp; tls</vt:lpstr>
      <vt:lpstr>contents</vt:lpstr>
      <vt:lpstr>Cryptography  a quick introduction</vt:lpstr>
      <vt:lpstr>Cryptography</vt:lpstr>
      <vt:lpstr>Communication security</vt:lpstr>
      <vt:lpstr>CAESAR cipher</vt:lpstr>
      <vt:lpstr>Exercise on caesar cipher</vt:lpstr>
      <vt:lpstr>Solution </vt:lpstr>
      <vt:lpstr>Symmetric Cryptography</vt:lpstr>
      <vt:lpstr>Symmetric key cryptography </vt:lpstr>
      <vt:lpstr>AES (2001)</vt:lpstr>
      <vt:lpstr>Exercise on AES</vt:lpstr>
      <vt:lpstr>Exercise on AES</vt:lpstr>
      <vt:lpstr>ASymmetric Cryptography</vt:lpstr>
      <vt:lpstr>Presentazione standard di PowerPoint</vt:lpstr>
      <vt:lpstr>Presentazione standard di PowerPoint</vt:lpstr>
      <vt:lpstr>Presentazione standard di PowerPoint</vt:lpstr>
      <vt:lpstr>Asymmetric Key cryptography</vt:lpstr>
      <vt:lpstr>PKC: Encrypt &amp; decrypt</vt:lpstr>
      <vt:lpstr>PKC: sign &amp; verify</vt:lpstr>
      <vt:lpstr>RSA</vt:lpstr>
      <vt:lpstr>Exercise on PKC</vt:lpstr>
      <vt:lpstr>Exercise on PKC</vt:lpstr>
      <vt:lpstr>Presentazione standard di PowerPoint</vt:lpstr>
      <vt:lpstr>Presentazione standard di PowerPoint</vt:lpstr>
      <vt:lpstr>Presentazione standard di PowerPoint</vt:lpstr>
      <vt:lpstr>Symmetric vs asymmetric crypto</vt:lpstr>
      <vt:lpstr>Symmetric vs asymmetric crypto</vt:lpstr>
      <vt:lpstr>DH </vt:lpstr>
      <vt:lpstr>Transport layer security</vt:lpstr>
      <vt:lpstr>SSL &amp; TLS</vt:lpstr>
      <vt:lpstr>TLS basics</vt:lpstr>
      <vt:lpstr>Presentazione standard di PowerPoint</vt:lpstr>
      <vt:lpstr>Ssl &amp; tls in the real world (i.e. in the browser)</vt:lpstr>
      <vt:lpstr>SSL/TLS: authenticity</vt:lpstr>
      <vt:lpstr>x.509: a standard for certificates</vt:lpstr>
      <vt:lpstr>SSL/TLS: confidentiality</vt:lpstr>
      <vt:lpstr>SSL/TLS: integrity</vt:lpstr>
      <vt:lpstr>tls: details</vt:lpstr>
      <vt:lpstr>TLS handshake protocol: step by step</vt:lpstr>
      <vt:lpstr>TLS handshake protocol: step by step</vt:lpstr>
      <vt:lpstr>TLS handshake protocol: step by step</vt:lpstr>
      <vt:lpstr>TLS handshake protocol: step by step</vt:lpstr>
      <vt:lpstr>TLS handshake protocol: step by step</vt:lpstr>
      <vt:lpstr>TLS handshake protocol: step by step</vt:lpstr>
      <vt:lpstr>TLS handshake protocol: step by step</vt:lpstr>
      <vt:lpstr>Recap questions</vt:lpstr>
      <vt:lpstr>tls: Vulnerabilities</vt:lpstr>
      <vt:lpstr>Cookie authentication</vt:lpstr>
      <vt:lpstr>BE careful!</vt:lpstr>
      <vt:lpstr>BE careful!</vt:lpstr>
      <vt:lpstr>TLS 1.2 Attack tree</vt:lpstr>
      <vt:lpstr>Mastermind – Code-Breaking</vt:lpstr>
      <vt:lpstr>Presentazione standard di PowerPoint</vt:lpstr>
      <vt:lpstr>Presentazione standard di PowerPoint</vt:lpstr>
      <vt:lpstr>Presentazione standard di PowerPoint</vt:lpstr>
      <vt:lpstr>Beware of the birthday paradox</vt:lpstr>
      <vt:lpstr>Presentazione standard di PowerPoint</vt:lpstr>
      <vt:lpstr>Training: TLS configuration</vt:lpstr>
      <vt:lpstr>Presentazione standard di PowerPoint</vt:lpstr>
      <vt:lpstr>Hands-on</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Silvio Ranise</dc:creator>
  <cp:lastModifiedBy>Salvatore Manfredi</cp:lastModifiedBy>
  <cp:revision>169</cp:revision>
  <cp:lastPrinted>2017-09-15T08:20:49Z</cp:lastPrinted>
  <dcterms:created xsi:type="dcterms:W3CDTF">2017-09-11T07:43:54Z</dcterms:created>
  <dcterms:modified xsi:type="dcterms:W3CDTF">2019-02-19T11:51:05Z</dcterms:modified>
</cp:coreProperties>
</file>