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9" r:id="rId2"/>
    <p:sldId id="367" r:id="rId3"/>
    <p:sldId id="368" r:id="rId4"/>
    <p:sldId id="369" r:id="rId5"/>
    <p:sldId id="382" r:id="rId6"/>
    <p:sldId id="370" r:id="rId7"/>
    <p:sldId id="371" r:id="rId8"/>
    <p:sldId id="276" r:id="rId9"/>
    <p:sldId id="374" r:id="rId10"/>
    <p:sldId id="373" r:id="rId11"/>
    <p:sldId id="375" r:id="rId12"/>
    <p:sldId id="376" r:id="rId13"/>
    <p:sldId id="377" r:id="rId14"/>
    <p:sldId id="378" r:id="rId15"/>
    <p:sldId id="379" r:id="rId16"/>
    <p:sldId id="273" r:id="rId17"/>
    <p:sldId id="380" r:id="rId18"/>
    <p:sldId id="38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mberto Morelli" initials="UM" lastIdx="5" clrIdx="0"/>
  <p:cmAuthor id="2" name="Silvio Ranise" initials="SR" lastIdx="1" clrIdx="1"/>
  <p:cmAuthor id="3" name="Silvio Ranise" initials="SR [2]" lastIdx="1" clrIdx="2"/>
  <p:cmAuthor id="4" name="Silvio Ranise" initials="SR [3]" lastIdx="1" clrIdx="3"/>
  <p:cmAuthor id="5" name="Silvio Ranise" initials="SR [4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48" autoAdjust="0"/>
    <p:restoredTop sz="83743" autoAdjust="0"/>
  </p:normalViewPr>
  <p:slideViewPr>
    <p:cSldViewPr snapToGrid="0">
      <p:cViewPr varScale="1">
        <p:scale>
          <a:sx n="109" d="100"/>
          <a:sy n="109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3AD3D-7B43-45A2-8A5F-0C0892254374}" type="datetimeFigureOut">
              <a:rPr lang="en-GB" smtClean="0"/>
              <a:t>29/08/2019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9C6AF4-36CD-4BAB-9638-180F871C0E9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12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More information on MQTT </a:t>
            </a:r>
            <a:r>
              <a:rPr lang="it-IT" dirty="0" err="1"/>
              <a:t>entities</a:t>
            </a:r>
            <a:r>
              <a:rPr lang="it-IT" dirty="0"/>
              <a:t>: https://www.hivemq.com/blog/mqtt-essentials-part-3-client-broker-connection-establishment/</a:t>
            </a:r>
            <a:endParaRPr lang="en-GB" dirty="0"/>
          </a:p>
          <a:p>
            <a:endParaRPr lang="en-GB" dirty="0"/>
          </a:p>
          <a:p>
            <a:r>
              <a:rPr lang="it-IT" dirty="0"/>
              <a:t>More information on the </a:t>
            </a:r>
            <a:r>
              <a:rPr lang="it-IT" dirty="0" err="1"/>
              <a:t>persistance</a:t>
            </a:r>
            <a:r>
              <a:rPr lang="it-IT" dirty="0"/>
              <a:t> of MQTT </a:t>
            </a:r>
            <a:r>
              <a:rPr lang="it-IT" dirty="0" err="1"/>
              <a:t>messages</a:t>
            </a:r>
            <a:r>
              <a:rPr lang="it-IT" dirty="0"/>
              <a:t>: https://www.hivemq.com/blog/mqtt-essentials-part-7-persistent-session-queuing-messages/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9C6AF4-36CD-4BAB-9638-180F871C0E9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7832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9C6AF4-36CD-4BAB-9638-180F871C0E9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8152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9C6AF4-36CD-4BAB-9638-180F871C0E9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9189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9C6AF4-36CD-4BAB-9638-180F871C0E9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87103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9C6AF4-36CD-4BAB-9638-180F871C0E9F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76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9C6AF4-36CD-4BAB-9638-180F871C0E9F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68134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9C6AF4-36CD-4BAB-9638-180F871C0E9F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778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More information on the </a:t>
            </a:r>
            <a:r>
              <a:rPr lang="it-IT" b="0" dirty="0"/>
              <a:t>SSL/TLS </a:t>
            </a:r>
            <a:r>
              <a:rPr lang="it-IT" b="0" dirty="0" err="1"/>
              <a:t>handshake</a:t>
            </a:r>
            <a:r>
              <a:rPr lang="it-IT" b="0" dirty="0"/>
              <a:t>: https://www.websecurity.symantec.com/it/it/security-topics/how-does-ssl-handshake-work</a:t>
            </a:r>
            <a:endParaRPr lang="en-GB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9C6AF4-36CD-4BAB-9638-180F871C0E9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931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Maggiori informazioni sulla differenza qui: https://www.hivemq.com/blog/mqtt-essentials-part2-publish-subscribe/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9C6AF4-36CD-4BAB-9638-180F871C0E9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707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More information on MQTT </a:t>
            </a:r>
            <a:r>
              <a:rPr lang="it-IT" dirty="0" err="1"/>
              <a:t>Topics</a:t>
            </a:r>
            <a:r>
              <a:rPr lang="it-IT" dirty="0"/>
              <a:t>: https://www.hivemq.com/blog/mqtt-essentials-part2-publish-subscribe/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9C6AF4-36CD-4BAB-9638-180F871C0E9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948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More information on </a:t>
            </a:r>
            <a:r>
              <a:rPr lang="it-IT" dirty="0" err="1"/>
              <a:t>QoS</a:t>
            </a:r>
            <a:r>
              <a:rPr lang="it-IT" dirty="0"/>
              <a:t> of MQTT </a:t>
            </a:r>
            <a:r>
              <a:rPr lang="it-IT" dirty="0" err="1"/>
              <a:t>messages</a:t>
            </a:r>
            <a:r>
              <a:rPr lang="it-IT" dirty="0"/>
              <a:t>: https://www.hivemq.com/blog/mqtt-essentials-part-6-mqtt-quality-of-service-levels/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9C6AF4-36CD-4BAB-9638-180F871C0E9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326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More information on the </a:t>
            </a:r>
            <a:r>
              <a:rPr lang="it-IT" dirty="0" err="1"/>
              <a:t>keepalive</a:t>
            </a:r>
            <a:r>
              <a:rPr lang="it-IT" dirty="0"/>
              <a:t> </a:t>
            </a:r>
            <a:r>
              <a:rPr lang="it-IT" dirty="0" err="1"/>
              <a:t>functionality</a:t>
            </a:r>
            <a:r>
              <a:rPr lang="it-IT" dirty="0"/>
              <a:t>: https://www.hivemq.com/blog/mqtt-essentials-part-10-alive-client-take-over/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9C6AF4-36CD-4BAB-9638-180F871C0E9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362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List of </a:t>
            </a:r>
            <a:r>
              <a:rPr lang="it-IT" dirty="0" err="1"/>
              <a:t>Paho</a:t>
            </a:r>
            <a:r>
              <a:rPr lang="it-IT" dirty="0"/>
              <a:t> </a:t>
            </a:r>
            <a:r>
              <a:rPr lang="it-IT" dirty="0" err="1"/>
              <a:t>functions</a:t>
            </a:r>
            <a:r>
              <a:rPr lang="it-IT" dirty="0"/>
              <a:t>: https://www.eclipse.org/paho/clients/python/docs/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9C6AF4-36CD-4BAB-9638-180F871C0E9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441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List of </a:t>
            </a:r>
            <a:r>
              <a:rPr lang="it-IT" dirty="0" err="1"/>
              <a:t>Paho</a:t>
            </a:r>
            <a:r>
              <a:rPr lang="it-IT" dirty="0"/>
              <a:t> </a:t>
            </a:r>
            <a:r>
              <a:rPr lang="it-IT" dirty="0" err="1"/>
              <a:t>functions</a:t>
            </a:r>
            <a:r>
              <a:rPr lang="it-IT" dirty="0"/>
              <a:t>: https://www.eclipse.org/paho/clients/python/docs/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9C6AF4-36CD-4BAB-9638-180F871C0E9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02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List of </a:t>
            </a:r>
            <a:r>
              <a:rPr lang="it-IT" dirty="0" err="1"/>
              <a:t>Paho</a:t>
            </a:r>
            <a:r>
              <a:rPr lang="it-IT" dirty="0"/>
              <a:t> </a:t>
            </a:r>
            <a:r>
              <a:rPr lang="it-IT" dirty="0" err="1"/>
              <a:t>functions</a:t>
            </a:r>
            <a:r>
              <a:rPr lang="it-IT" dirty="0"/>
              <a:t>: https://www.eclipse.org/paho/clients/python/docs/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9C6AF4-36CD-4BAB-9638-180F871C0E9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41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3E054-6DA9-4D16-B513-3661CD65ECD3}" type="datetimeFigureOut">
              <a:rPr lang="en-GB" smtClean="0"/>
              <a:t>29/08/2019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6D14AD7-D378-4AA1-B98E-389BA782C4B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334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3E054-6DA9-4D16-B513-3661CD65ECD3}" type="datetimeFigureOut">
              <a:rPr lang="en-GB" smtClean="0"/>
              <a:t>29/08/2019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4AD7-D378-4AA1-B98E-389BA782C4B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383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3E054-6DA9-4D16-B513-3661CD65ECD3}" type="datetimeFigureOut">
              <a:rPr lang="en-GB" smtClean="0"/>
              <a:t>29/08/2019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4AD7-D378-4AA1-B98E-389BA782C4B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9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3E054-6DA9-4D16-B513-3661CD65ECD3}" type="datetimeFigureOut">
              <a:rPr lang="en-GB" smtClean="0"/>
              <a:t>29/08/2019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4AD7-D378-4AA1-B98E-389BA782C4B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906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F53E054-6DA9-4D16-B513-3661CD65ECD3}" type="datetimeFigureOut">
              <a:rPr lang="en-GB" smtClean="0"/>
              <a:t>29/08/2019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GB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6D14AD7-D378-4AA1-B98E-389BA782C4B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640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3E054-6DA9-4D16-B513-3661CD65ECD3}" type="datetimeFigureOut">
              <a:rPr lang="en-GB" smtClean="0"/>
              <a:t>29/08/2019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4AD7-D378-4AA1-B98E-389BA782C4B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778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3E054-6DA9-4D16-B513-3661CD65ECD3}" type="datetimeFigureOut">
              <a:rPr lang="en-GB" smtClean="0"/>
              <a:t>29/08/2019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4AD7-D378-4AA1-B98E-389BA782C4B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3385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3E054-6DA9-4D16-B513-3661CD65ECD3}" type="datetimeFigureOut">
              <a:rPr lang="en-GB" smtClean="0"/>
              <a:t>29/08/2019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4AD7-D378-4AA1-B98E-389BA782C4B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22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3E054-6DA9-4D16-B513-3661CD65ECD3}" type="datetimeFigureOut">
              <a:rPr lang="en-GB" smtClean="0"/>
              <a:t>29/08/2019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4AD7-D378-4AA1-B98E-389BA782C4B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896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3E054-6DA9-4D16-B513-3661CD65ECD3}" type="datetimeFigureOut">
              <a:rPr lang="en-GB" smtClean="0"/>
              <a:t>29/08/2019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4AD7-D378-4AA1-B98E-389BA782C4B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548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3E054-6DA9-4D16-B513-3661CD65ECD3}" type="datetimeFigureOut">
              <a:rPr lang="en-GB" smtClean="0"/>
              <a:t>29/08/2019</a:t>
            </a:fld>
            <a:endParaRPr lang="en-GB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4AD7-D378-4AA1-B98E-389BA782C4B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248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F53E054-6DA9-4D16-B513-3661CD65ECD3}" type="datetimeFigureOut">
              <a:rPr lang="en-GB" smtClean="0"/>
              <a:t>29/08/2019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6D14AD7-D378-4AA1-B98E-389BA782C4B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44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t.fbk.eu/SilvioRanise" TargetMode="External"/><Relationship Id="rId2" Type="http://schemas.openxmlformats.org/officeDocument/2006/relationships/hyperlink" Target="mailto:umorelli@fbk.eu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clipse.org/paho/clients/python/docs/#singl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fbk/mqttsa" TargetMode="External"/><Relationship Id="rId7" Type="http://schemas.openxmlformats.org/officeDocument/2006/relationships/hyperlink" Target="https://docs.google.com/document/d/13Hnt1aDcOIOD2MnD4_FrZYIfQx1KSVBb2DOYfAAr4M8/edit?usp=sharing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hyperlink" Target="https://drive.google.com/open?id=1Mo4i0RNP489WlUzAHJSX6ynckATjz46X" TargetMode="Externa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hyperlink" Target="https://www.hivemq.com/blog/mqtt-essentials-part-5-mqtt-topics-best-practices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lipse.org/paho/clients/python/docs/#connect" TargetMode="External"/><Relationship Id="rId2" Type="http://schemas.openxmlformats.org/officeDocument/2006/relationships/hyperlink" Target="https://www.eclipse.org/paho/clients/python/docs/#clien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clipse.org/paho/clients/python/doc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76;p15">
            <a:extLst>
              <a:ext uri="{FF2B5EF4-FFF2-40B4-BE49-F238E27FC236}">
                <a16:creationId xmlns:a16="http://schemas.microsoft.com/office/drawing/2014/main" id="{E4CDFB66-E98F-4702-9C9A-4681E76F0C63}"/>
              </a:ext>
            </a:extLst>
          </p:cNvPr>
          <p:cNvSpPr/>
          <p:nvPr/>
        </p:nvSpPr>
        <p:spPr>
          <a:xfrm>
            <a:off x="9359462" y="0"/>
            <a:ext cx="3185160" cy="1025686"/>
          </a:xfrm>
          <a:prstGeom prst="rect">
            <a:avLst/>
          </a:prstGeom>
          <a:noFill/>
          <a:ln w="762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MQTT</a:t>
            </a:r>
            <a:endParaRPr sz="2000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0D07471-081E-489C-975D-A306E06E08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19"/>
            <a:ext cx="7891272" cy="1061655"/>
          </a:xfrm>
        </p:spPr>
        <p:txBody>
          <a:bodyPr>
            <a:normAutofit/>
          </a:bodyPr>
          <a:lstStyle/>
          <a:p>
            <a:r>
              <a:rPr lang="en-US" dirty="0"/>
              <a:t>Umberto Morelli - Security &amp; Trust Research Unit</a:t>
            </a:r>
          </a:p>
          <a:p>
            <a:r>
              <a:rPr lang="en-US" i="1" dirty="0">
                <a:hlinkClick r:id="rId2"/>
              </a:rPr>
              <a:t>umorelli@fbk.eu</a:t>
            </a:r>
            <a:r>
              <a:rPr lang="en-US" i="1" dirty="0"/>
              <a:t> / </a:t>
            </a:r>
            <a:r>
              <a:rPr lang="en-US" i="1" dirty="0">
                <a:hlinkClick r:id="rId3"/>
              </a:rPr>
              <a:t>http://st.fbk.eu/people/profile/umorelli</a:t>
            </a:r>
            <a:endParaRPr lang="en-US" dirty="0"/>
          </a:p>
        </p:txBody>
      </p:sp>
      <p:pic>
        <p:nvPicPr>
          <p:cNvPr id="6" name="Picture 2" descr="ogo">
            <a:extLst>
              <a:ext uri="{FF2B5EF4-FFF2-40B4-BE49-F238E27FC236}">
                <a16:creationId xmlns:a16="http://schemas.microsoft.com/office/drawing/2014/main" id="{DA593465-62AE-40C1-9567-22303D199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" y="5229225"/>
            <a:ext cx="232410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mage result for fbk logo">
            <a:extLst>
              <a:ext uri="{FF2B5EF4-FFF2-40B4-BE49-F238E27FC236}">
                <a16:creationId xmlns:a16="http://schemas.microsoft.com/office/drawing/2014/main" id="{6726FC94-AE3E-4340-B5EF-588E993BD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071" y="5450774"/>
            <a:ext cx="1073849" cy="909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ogo">
            <a:extLst>
              <a:ext uri="{FF2B5EF4-FFF2-40B4-BE49-F238E27FC236}">
                <a16:creationId xmlns:a16="http://schemas.microsoft.com/office/drawing/2014/main" id="{38600605-7636-4751-BDA6-3608546E4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926" y="5153025"/>
            <a:ext cx="274320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0841D00-15EE-41FF-BE27-DF38748545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10055352" cy="3035808"/>
          </a:xfrm>
        </p:spPr>
        <p:txBody>
          <a:bodyPr/>
          <a:lstStyle/>
          <a:p>
            <a:r>
              <a:rPr lang="en-US" sz="6600" dirty="0"/>
              <a:t>MQTT: introduction and security issues</a:t>
            </a:r>
            <a:endParaRPr lang="en-US" sz="6000" i="1" dirty="0"/>
          </a:p>
        </p:txBody>
      </p:sp>
    </p:spTree>
    <p:extLst>
      <p:ext uri="{BB962C8B-B14F-4D97-AF65-F5344CB8AC3E}">
        <p14:creationId xmlns:p14="http://schemas.microsoft.com/office/powerpoint/2010/main" val="4249111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8C66419-C5A7-42AB-8C4C-0DAD7C719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/>
          <a:lstStyle/>
          <a:p>
            <a:r>
              <a:rPr lang="en-US" dirty="0"/>
              <a:t>U. Morelli - Security &amp; Trust (FBK)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A78E6BF-0871-4416-B73A-42FDB98FA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175" y="134112"/>
            <a:ext cx="10622783" cy="1609344"/>
          </a:xfrm>
        </p:spPr>
        <p:txBody>
          <a:bodyPr/>
          <a:lstStyle/>
          <a:p>
            <a:r>
              <a:rPr lang="en-GB" dirty="0"/>
              <a:t>How to process Events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721517C-BBA2-409B-90CB-7E4D179AF2BE}"/>
              </a:ext>
            </a:extLst>
          </p:cNvPr>
          <p:cNvSpPr txBox="1"/>
          <p:nvPr/>
        </p:nvSpPr>
        <p:spPr>
          <a:xfrm>
            <a:off x="439626" y="1639751"/>
            <a:ext cx="6455613" cy="41934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it-IT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on_connect</a:t>
            </a:r>
            <a:r>
              <a:rPr lang="it-IT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(client, </a:t>
            </a:r>
            <a:r>
              <a:rPr lang="it-IT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userdata</a:t>
            </a:r>
            <a:r>
              <a:rPr lang="it-IT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flags, </a:t>
            </a:r>
            <a:r>
              <a:rPr lang="it-IT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  <a:r>
              <a:rPr lang="it-IT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en-GB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on_disconnect</a:t>
            </a:r>
            <a:r>
              <a:rPr lang="en-GB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(client, </a:t>
            </a:r>
            <a:r>
              <a:rPr lang="en-GB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userdata</a:t>
            </a:r>
            <a:r>
              <a:rPr lang="en-GB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  <a:r>
              <a:rPr lang="en-GB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it-IT" sz="6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fr-FR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on_message</a:t>
            </a:r>
            <a:r>
              <a:rPr lang="fr-FR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(client, </a:t>
            </a:r>
            <a:r>
              <a:rPr lang="fr-FR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userdata</a:t>
            </a:r>
            <a:r>
              <a:rPr lang="fr-FR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message*</a:t>
            </a:r>
            <a:r>
              <a:rPr lang="fr-FR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800100" lvl="1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en-GB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message_callback_add</a:t>
            </a:r>
            <a:r>
              <a:rPr lang="en-GB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(sub, </a:t>
            </a:r>
            <a:r>
              <a:rPr lang="en-GB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r>
              <a:rPr lang="en-GB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800100" lvl="1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fr-FR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message_callback_remove</a:t>
            </a:r>
            <a:r>
              <a:rPr lang="fr-FR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</a:t>
            </a:r>
            <a:r>
              <a:rPr lang="fr-FR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en-GB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on_publish</a:t>
            </a:r>
            <a:r>
              <a:rPr lang="en-GB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(client, </a:t>
            </a:r>
            <a:r>
              <a:rPr lang="en-GB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userdata</a:t>
            </a:r>
            <a:r>
              <a:rPr lang="en-GB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mid)</a:t>
            </a:r>
            <a:endParaRPr lang="it-IT" sz="6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en-GB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on_subscribe</a:t>
            </a:r>
            <a:r>
              <a:rPr lang="en-GB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(client, </a:t>
            </a:r>
            <a:r>
              <a:rPr lang="en-GB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userdata</a:t>
            </a:r>
            <a:r>
              <a:rPr lang="en-GB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mid, </a:t>
            </a:r>
            <a:r>
              <a:rPr lang="en-GB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granted_qos</a:t>
            </a:r>
            <a:r>
              <a:rPr lang="en-GB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it-IT" sz="6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en-GB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on_unsubscribe</a:t>
            </a:r>
            <a:r>
              <a:rPr lang="en-GB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(client, </a:t>
            </a:r>
            <a:r>
              <a:rPr lang="en-GB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userdata</a:t>
            </a:r>
            <a:r>
              <a:rPr lang="en-GB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mid)</a:t>
            </a:r>
            <a:endParaRPr lang="it-IT" sz="6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en-GB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on_log</a:t>
            </a:r>
            <a:r>
              <a:rPr lang="en-GB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(client, </a:t>
            </a:r>
            <a:r>
              <a:rPr lang="en-GB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userdata</a:t>
            </a:r>
            <a:r>
              <a:rPr lang="en-GB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level, </a:t>
            </a:r>
            <a:r>
              <a:rPr lang="en-GB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GB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it-IT" sz="16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E70366D-43D1-4312-88F9-AE247B69E478}"/>
              </a:ext>
            </a:extLst>
          </p:cNvPr>
          <p:cNvSpPr txBox="1"/>
          <p:nvPr/>
        </p:nvSpPr>
        <p:spPr>
          <a:xfrm>
            <a:off x="6347012" y="1844479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1600" dirty="0"/>
          </a:p>
        </p:txBody>
      </p:sp>
      <p:graphicFrame>
        <p:nvGraphicFramePr>
          <p:cNvPr id="12" name="Tabella 11">
            <a:extLst>
              <a:ext uri="{FF2B5EF4-FFF2-40B4-BE49-F238E27FC236}">
                <a16:creationId xmlns:a16="http://schemas.microsoft.com/office/drawing/2014/main" id="{65983FCE-6E45-41A7-A6A0-F4708CA9D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235285"/>
              </p:ext>
            </p:extLst>
          </p:nvPr>
        </p:nvGraphicFramePr>
        <p:xfrm>
          <a:off x="7148945" y="1639751"/>
          <a:ext cx="4894480" cy="3489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753">
                  <a:extLst>
                    <a:ext uri="{9D8B030D-6E8A-4147-A177-3AD203B41FA5}">
                      <a16:colId xmlns:a16="http://schemas.microsoft.com/office/drawing/2014/main" val="4234219168"/>
                    </a:ext>
                  </a:extLst>
                </a:gridCol>
                <a:gridCol w="4279727">
                  <a:extLst>
                    <a:ext uri="{9D8B030D-6E8A-4147-A177-3AD203B41FA5}">
                      <a16:colId xmlns:a16="http://schemas.microsoft.com/office/drawing/2014/main" val="3965896164"/>
                    </a:ext>
                  </a:extLst>
                </a:gridCol>
              </a:tblGrid>
              <a:tr h="350357">
                <a:tc>
                  <a:txBody>
                    <a:bodyPr/>
                    <a:lstStyle/>
                    <a:p>
                      <a:r>
                        <a:rPr lang="it-IT" sz="1600" dirty="0"/>
                        <a:t>#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Return </a:t>
                      </a:r>
                      <a:r>
                        <a:rPr lang="it-IT" sz="1600" dirty="0" err="1"/>
                        <a:t>codes</a:t>
                      </a:r>
                      <a:r>
                        <a:rPr lang="it-IT" sz="1600" dirty="0"/>
                        <a:t> (</a:t>
                      </a:r>
                      <a:r>
                        <a:rPr lang="it-IT" sz="1600" i="1" dirty="0"/>
                        <a:t>session </a:t>
                      </a:r>
                      <a:r>
                        <a:rPr lang="it-IT" sz="1600" i="1" dirty="0" err="1"/>
                        <a:t>present</a:t>
                      </a:r>
                      <a:r>
                        <a:rPr lang="it-IT" sz="1600" dirty="0"/>
                        <a:t>)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393624"/>
                  </a:ext>
                </a:extLst>
              </a:tr>
              <a:tr h="350357">
                <a:tc>
                  <a:txBody>
                    <a:bodyPr/>
                    <a:lstStyle/>
                    <a:p>
                      <a:r>
                        <a:rPr lang="en-GB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Connection successful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14019"/>
                  </a:ext>
                </a:extLst>
              </a:tr>
              <a:tr h="350357">
                <a:tc>
                  <a:txBody>
                    <a:bodyPr/>
                    <a:lstStyle/>
                    <a:p>
                      <a:r>
                        <a:rPr lang="en-GB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Connection refused - incorrect protocol 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99279"/>
                  </a:ext>
                </a:extLst>
              </a:tr>
              <a:tr h="350357">
                <a:tc>
                  <a:txBody>
                    <a:bodyPr/>
                    <a:lstStyle/>
                    <a:p>
                      <a:r>
                        <a:rPr lang="en-GB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Connection refused - invalid client identifier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728190"/>
                  </a:ext>
                </a:extLst>
              </a:tr>
              <a:tr h="350357">
                <a:tc>
                  <a:txBody>
                    <a:bodyPr/>
                    <a:lstStyle/>
                    <a:p>
                      <a:r>
                        <a:rPr lang="en-GB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Connection refused - server unavailable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50591"/>
                  </a:ext>
                </a:extLst>
              </a:tr>
              <a:tr h="350357">
                <a:tc>
                  <a:txBody>
                    <a:bodyPr/>
                    <a:lstStyle/>
                    <a:p>
                      <a:r>
                        <a:rPr lang="en-GB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Connection refused - bad username or password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173493"/>
                  </a:ext>
                </a:extLst>
              </a:tr>
              <a:tr h="350357">
                <a:tc>
                  <a:txBody>
                    <a:bodyPr/>
                    <a:lstStyle/>
                    <a:p>
                      <a:r>
                        <a:rPr lang="en-GB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Connection refused - not authorised 6-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640644"/>
                  </a:ext>
                </a:extLst>
              </a:tr>
              <a:tr h="350357">
                <a:tc>
                  <a:txBody>
                    <a:bodyPr/>
                    <a:lstStyle/>
                    <a:p>
                      <a:r>
                        <a:rPr lang="en-GB" sz="1600" dirty="0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Currently unused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056503"/>
                  </a:ext>
                </a:extLst>
              </a:tr>
            </a:tbl>
          </a:graphicData>
        </a:graphic>
      </p:graphicFrame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90779B0-B986-4877-AB22-56DF91AAD5E1}"/>
              </a:ext>
            </a:extLst>
          </p:cNvPr>
          <p:cNvSpPr txBox="1"/>
          <p:nvPr/>
        </p:nvSpPr>
        <p:spPr>
          <a:xfrm>
            <a:off x="7447295" y="5663930"/>
            <a:ext cx="41344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&lt; topic, payload, </a:t>
            </a:r>
            <a:r>
              <a:rPr lang="en-GB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qos</a:t>
            </a:r>
            <a:r>
              <a:rPr lang="en-GB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, retain &gt;*</a:t>
            </a:r>
          </a:p>
        </p:txBody>
      </p:sp>
    </p:spTree>
    <p:extLst>
      <p:ext uri="{BB962C8B-B14F-4D97-AF65-F5344CB8AC3E}">
        <p14:creationId xmlns:p14="http://schemas.microsoft.com/office/powerpoint/2010/main" val="120796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8C66419-C5A7-42AB-8C4C-0DAD7C719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/>
          <a:lstStyle/>
          <a:p>
            <a:r>
              <a:rPr lang="en-US" dirty="0"/>
              <a:t>U. Morelli - Security &amp; Trust (FBK)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A78E6BF-0871-4416-B73A-42FDB98FA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175" y="134112"/>
            <a:ext cx="10622783" cy="1609344"/>
          </a:xfrm>
        </p:spPr>
        <p:txBody>
          <a:bodyPr/>
          <a:lstStyle/>
          <a:p>
            <a:r>
              <a:rPr lang="en-GB" dirty="0"/>
              <a:t>Client - Publish packet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9A2B8BB-4CCC-4EC3-8D14-3C538736E454}"/>
              </a:ext>
            </a:extLst>
          </p:cNvPr>
          <p:cNvSpPr txBox="1"/>
          <p:nvPr/>
        </p:nvSpPr>
        <p:spPr>
          <a:xfrm>
            <a:off x="5229542" y="1629709"/>
            <a:ext cx="6697283" cy="2945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GB" sz="1600" b="1" dirty="0"/>
              <a:t>Topic Name </a:t>
            </a:r>
            <a:r>
              <a:rPr lang="en-GB" sz="1600" dirty="0"/>
              <a:t>- </a:t>
            </a:r>
            <a:r>
              <a:rPr lang="en-GB" sz="1600" u="sng" dirty="0"/>
              <a:t>hierarchically structured with forward slashes</a:t>
            </a:r>
            <a:br>
              <a:rPr lang="en-GB" sz="700" b="1" dirty="0"/>
            </a:br>
            <a:br>
              <a:rPr lang="en-GB" sz="1600" b="1" dirty="0"/>
            </a:br>
            <a:r>
              <a:rPr lang="en-GB" sz="1600" b="1" dirty="0"/>
              <a:t>Retain Flag - </a:t>
            </a:r>
            <a:r>
              <a:rPr lang="en-GB" sz="1600" dirty="0"/>
              <a:t>the last known good value for a specified topic: when a </a:t>
            </a:r>
            <a:br>
              <a:rPr lang="en-GB" sz="1600" dirty="0"/>
            </a:br>
            <a:r>
              <a:rPr lang="en-GB" sz="1600" dirty="0"/>
              <a:t>new client subscribes to that topic, they will receive it.</a:t>
            </a:r>
            <a:br>
              <a:rPr lang="en-GB" sz="1600" dirty="0"/>
            </a:br>
            <a:br>
              <a:rPr lang="en-GB" sz="1600" b="1" dirty="0"/>
            </a:br>
            <a:r>
              <a:rPr lang="en-GB" sz="1600" b="1" dirty="0"/>
              <a:t>QoS</a:t>
            </a:r>
            <a:r>
              <a:rPr lang="en-GB" sz="1600" dirty="0"/>
              <a:t> (0,1,2) / </a:t>
            </a:r>
            <a:r>
              <a:rPr lang="en-GB" sz="1600" dirty="0" err="1"/>
              <a:t>packetId</a:t>
            </a:r>
            <a:r>
              <a:rPr lang="en-GB" sz="1600" dirty="0"/>
              <a:t> / DUP flag (message is a duplicate)</a:t>
            </a:r>
            <a:br>
              <a:rPr lang="en-GB" sz="1600" b="1" dirty="0"/>
            </a:br>
            <a:br>
              <a:rPr lang="en-GB" sz="1600" b="1" dirty="0"/>
            </a:br>
            <a:r>
              <a:rPr lang="en-GB" sz="1600" b="1" dirty="0"/>
              <a:t>Payload </a:t>
            </a:r>
            <a:r>
              <a:rPr lang="en-GB" sz="1600" dirty="0"/>
              <a:t>(images, encoded text, any binary data)</a:t>
            </a:r>
            <a:br>
              <a:rPr lang="en-GB" sz="1600" dirty="0"/>
            </a:br>
            <a:endParaRPr lang="en-GB" sz="1600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3B91D095-9E59-48D4-8390-342F176335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22" y="1643243"/>
            <a:ext cx="4510021" cy="2678400"/>
          </a:xfrm>
          <a:prstGeom prst="rect">
            <a:avLst/>
          </a:prstGeom>
        </p:spPr>
      </p:pic>
      <p:sp>
        <p:nvSpPr>
          <p:cNvPr id="12" name="Rettangolo 11">
            <a:extLst>
              <a:ext uri="{FF2B5EF4-FFF2-40B4-BE49-F238E27FC236}">
                <a16:creationId xmlns:a16="http://schemas.microsoft.com/office/drawing/2014/main" id="{20551CE2-D504-47ED-A161-974B846E2034}"/>
              </a:ext>
            </a:extLst>
          </p:cNvPr>
          <p:cNvSpPr/>
          <p:nvPr/>
        </p:nvSpPr>
        <p:spPr>
          <a:xfrm>
            <a:off x="274292" y="4838349"/>
            <a:ext cx="901281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600" dirty="0"/>
              <a:t>In </a:t>
            </a:r>
            <a:r>
              <a:rPr lang="it-IT" sz="1600" dirty="0" err="1"/>
              <a:t>Eclispe</a:t>
            </a:r>
            <a:r>
              <a:rPr lang="it-IT" sz="1600" dirty="0"/>
              <a:t> </a:t>
            </a:r>
            <a:r>
              <a:rPr lang="it-IT" sz="1600" dirty="0" err="1"/>
              <a:t>Paho</a:t>
            </a:r>
            <a:r>
              <a:rPr lang="it-IT" sz="1600" dirty="0"/>
              <a:t>:</a:t>
            </a:r>
          </a:p>
          <a:p>
            <a:pPr>
              <a:lnSpc>
                <a:spcPct val="150000"/>
              </a:lnSpc>
            </a:pPr>
            <a:r>
              <a:rPr lang="it-IT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client.</a:t>
            </a:r>
            <a:r>
              <a:rPr lang="en-GB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publish(topic, payload=None, </a:t>
            </a:r>
            <a:r>
              <a:rPr lang="en-GB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qos</a:t>
            </a:r>
            <a:r>
              <a:rPr lang="en-GB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=0, retain=False)</a:t>
            </a:r>
            <a:br>
              <a:rPr lang="en-GB" sz="16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or one-line commands: </a:t>
            </a:r>
            <a:r>
              <a:rPr lang="en-GB" sz="1600" i="1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single</a:t>
            </a:r>
            <a:r>
              <a:rPr lang="en-GB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(..), multiple(..)</a:t>
            </a:r>
            <a:endParaRPr lang="it-IT" altLang="en-US" sz="16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72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8C66419-C5A7-42AB-8C4C-0DAD7C719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/>
          <a:lstStyle/>
          <a:p>
            <a:r>
              <a:rPr lang="en-US" dirty="0"/>
              <a:t>U. Morelli - Security &amp; Trust (FBK)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A78E6BF-0871-4416-B73A-42FDB98FA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175" y="134112"/>
            <a:ext cx="10622783" cy="1609344"/>
          </a:xfrm>
        </p:spPr>
        <p:txBody>
          <a:bodyPr/>
          <a:lstStyle/>
          <a:p>
            <a:r>
              <a:rPr lang="en-GB" dirty="0"/>
              <a:t>Client - Subscribe/Unsubscribe packets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FCA2FA89-4B2E-4B01-83B3-EBD7DC3F1E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74" y="1587082"/>
            <a:ext cx="3449246" cy="2048430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6F9BA89-3F07-4A57-8A5A-6E229CC52C98}"/>
              </a:ext>
            </a:extLst>
          </p:cNvPr>
          <p:cNvSpPr txBox="1"/>
          <p:nvPr/>
        </p:nvSpPr>
        <p:spPr>
          <a:xfrm>
            <a:off x="271973" y="3754574"/>
            <a:ext cx="5814910" cy="1342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GB" sz="1600" b="1" dirty="0"/>
              <a:t>QoS</a:t>
            </a:r>
            <a:r>
              <a:rPr lang="en-GB" sz="1600" dirty="0"/>
              <a:t> (0,1,2) </a:t>
            </a:r>
            <a:r>
              <a:rPr lang="en-GB" sz="1600" b="1" dirty="0"/>
              <a:t>- Topic </a:t>
            </a:r>
            <a:r>
              <a:rPr lang="en-GB" sz="1600" dirty="0"/>
              <a:t>couples</a:t>
            </a:r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broker acknowledges each topic </a:t>
            </a:r>
            <a:br>
              <a:rPr lang="en-GB" sz="1600" dirty="0"/>
            </a:br>
            <a:r>
              <a:rPr lang="en-GB" sz="1600" dirty="0"/>
              <a:t>and shows granted QoS</a:t>
            </a:r>
            <a:br>
              <a:rPr lang="en-GB" sz="1600" dirty="0"/>
            </a:br>
            <a:endParaRPr lang="en-GB" sz="1600" dirty="0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974F2D20-F098-4CF0-9420-DB511EA0AEDD}"/>
              </a:ext>
            </a:extLst>
          </p:cNvPr>
          <p:cNvSpPr/>
          <p:nvPr/>
        </p:nvSpPr>
        <p:spPr>
          <a:xfrm>
            <a:off x="265175" y="4913248"/>
            <a:ext cx="901281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600" dirty="0"/>
              <a:t>In </a:t>
            </a:r>
            <a:r>
              <a:rPr lang="it-IT" sz="1600" dirty="0" err="1"/>
              <a:t>Eclispe</a:t>
            </a:r>
            <a:r>
              <a:rPr lang="it-IT" sz="1600" dirty="0"/>
              <a:t> </a:t>
            </a:r>
            <a:r>
              <a:rPr lang="it-IT" sz="1600" dirty="0" err="1"/>
              <a:t>Paho</a:t>
            </a:r>
            <a:r>
              <a:rPr lang="it-IT" sz="1600" dirty="0"/>
              <a:t>:</a:t>
            </a:r>
          </a:p>
          <a:p>
            <a:pPr>
              <a:lnSpc>
                <a:spcPct val="150000"/>
              </a:lnSpc>
            </a:pPr>
            <a:r>
              <a:rPr lang="it-IT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client.</a:t>
            </a:r>
            <a:r>
              <a:rPr lang="en-GB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subscribe(topic, </a:t>
            </a:r>
            <a:r>
              <a:rPr lang="en-GB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qos</a:t>
            </a:r>
            <a:r>
              <a:rPr lang="en-GB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=0) or simple(..)    </a:t>
            </a:r>
            <a:br>
              <a:rPr lang="en-GB" sz="16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client.un</a:t>
            </a:r>
            <a:r>
              <a:rPr lang="en-GB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subscribe(topic)</a:t>
            </a:r>
            <a:endParaRPr lang="it-IT" altLang="en-US" sz="16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7D4F7AD2-F284-451A-BDA2-DAF87362D0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261" y="1587083"/>
            <a:ext cx="3449246" cy="204843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FFAA213-5B54-4456-B0CB-869B98B3D143}"/>
              </a:ext>
            </a:extLst>
          </p:cNvPr>
          <p:cNvSpPr txBox="1"/>
          <p:nvPr/>
        </p:nvSpPr>
        <p:spPr>
          <a:xfrm>
            <a:off x="8014260" y="3785355"/>
            <a:ext cx="4754135" cy="1021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GB" sz="1600" b="1" dirty="0"/>
              <a:t>Topics</a:t>
            </a:r>
            <a:endParaRPr lang="en-GB" sz="1600" dirty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broker acknowledges messages </a:t>
            </a:r>
            <a:br>
              <a:rPr lang="en-GB" sz="1600" dirty="0"/>
            </a:br>
            <a:r>
              <a:rPr lang="en-GB" sz="1600" dirty="0"/>
              <a:t>and return </a:t>
            </a:r>
            <a:r>
              <a:rPr lang="en-GB" sz="1600" dirty="0" err="1"/>
              <a:t>packetID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306119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17FF47CB-B7D6-4B4A-84A0-A58FA8275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</a:t>
            </a:r>
            <a:r>
              <a:rPr lang="en-GB" dirty="0"/>
              <a:t>ode Snippet 1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8C66419-C5A7-42AB-8C4C-0DAD7C719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U. Morelli - Security &amp; Trust (FBK)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9E4C5770-445B-4A7E-B48F-B0CFA75784E4}"/>
              </a:ext>
            </a:extLst>
          </p:cNvPr>
          <p:cNvSpPr txBox="1"/>
          <p:nvPr/>
        </p:nvSpPr>
        <p:spPr>
          <a:xfrm>
            <a:off x="441960" y="337477"/>
            <a:ext cx="7843686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import </a:t>
            </a:r>
            <a:r>
              <a:rPr lang="it-IT" sz="1600" dirty="0" err="1"/>
              <a:t>paho.mqtt.client</a:t>
            </a:r>
            <a:r>
              <a:rPr lang="it-IT" sz="1600" dirty="0"/>
              <a:t> </a:t>
            </a:r>
            <a:r>
              <a:rPr lang="it-IT" sz="1600" dirty="0" err="1"/>
              <a:t>as</a:t>
            </a:r>
            <a:r>
              <a:rPr lang="it-IT" sz="1600" dirty="0"/>
              <a:t> </a:t>
            </a:r>
            <a:r>
              <a:rPr lang="it-IT" sz="1600" dirty="0" err="1"/>
              <a:t>mqtt</a:t>
            </a:r>
            <a:endParaRPr lang="it-IT" sz="1600" dirty="0"/>
          </a:p>
          <a:p>
            <a:r>
              <a:rPr lang="it-IT" sz="1600" dirty="0"/>
              <a:t>import time</a:t>
            </a:r>
          </a:p>
          <a:p>
            <a:endParaRPr lang="it-IT" sz="1600" dirty="0"/>
          </a:p>
          <a:p>
            <a:r>
              <a:rPr lang="it-IT" sz="1600" dirty="0" err="1"/>
              <a:t>def</a:t>
            </a:r>
            <a:r>
              <a:rPr lang="it-IT" sz="1600" dirty="0"/>
              <a:t> </a:t>
            </a:r>
            <a:r>
              <a:rPr lang="it-IT" sz="1600" dirty="0" err="1"/>
              <a:t>on_disconnect</a:t>
            </a:r>
            <a:r>
              <a:rPr lang="it-IT" sz="1600" dirty="0"/>
              <a:t>(client, </a:t>
            </a:r>
            <a:r>
              <a:rPr lang="it-IT" sz="1600" dirty="0" err="1"/>
              <a:t>userdata,rc</a:t>
            </a:r>
            <a:r>
              <a:rPr lang="it-IT" sz="1600" dirty="0"/>
              <a:t>):</a:t>
            </a:r>
          </a:p>
          <a:p>
            <a:r>
              <a:rPr lang="it-IT" sz="1600" dirty="0"/>
              <a:t>    </a:t>
            </a:r>
            <a:r>
              <a:rPr lang="it-IT" sz="1600" dirty="0" err="1"/>
              <a:t>client.loop_stop</a:t>
            </a:r>
            <a:r>
              <a:rPr lang="it-IT" sz="1600" dirty="0"/>
              <a:t>()</a:t>
            </a:r>
          </a:p>
          <a:p>
            <a:endParaRPr lang="it-IT" sz="1600" dirty="0"/>
          </a:p>
          <a:p>
            <a:r>
              <a:rPr lang="it-IT" sz="1600" dirty="0" err="1"/>
              <a:t>def</a:t>
            </a:r>
            <a:r>
              <a:rPr lang="it-IT" sz="1600" dirty="0"/>
              <a:t> </a:t>
            </a:r>
            <a:r>
              <a:rPr lang="it-IT" sz="1600" dirty="0" err="1"/>
              <a:t>on_message</a:t>
            </a:r>
            <a:r>
              <a:rPr lang="it-IT" sz="1600" dirty="0"/>
              <a:t>(client, </a:t>
            </a:r>
            <a:r>
              <a:rPr lang="it-IT" sz="1600" dirty="0" err="1"/>
              <a:t>userdata</a:t>
            </a:r>
            <a:r>
              <a:rPr lang="it-IT" sz="1600" dirty="0"/>
              <a:t>, </a:t>
            </a:r>
            <a:r>
              <a:rPr lang="it-IT" sz="1600" dirty="0" err="1"/>
              <a:t>message</a:t>
            </a:r>
            <a:r>
              <a:rPr lang="it-IT" sz="1600" dirty="0"/>
              <a:t>):</a:t>
            </a:r>
          </a:p>
          <a:p>
            <a:r>
              <a:rPr lang="it-IT" sz="1600" dirty="0"/>
              <a:t>    </a:t>
            </a:r>
            <a:r>
              <a:rPr lang="it-IT" sz="1600" dirty="0" err="1"/>
              <a:t>print</a:t>
            </a:r>
            <a:r>
              <a:rPr lang="it-IT" sz="1600" dirty="0"/>
              <a:t> ('</a:t>
            </a:r>
            <a:r>
              <a:rPr lang="it-IT" sz="1600" dirty="0" err="1"/>
              <a:t>message</a:t>
            </a:r>
            <a:r>
              <a:rPr lang="it-IT" sz="1600" dirty="0"/>
              <a:t> </a:t>
            </a:r>
            <a:r>
              <a:rPr lang="it-IT" sz="1600" dirty="0" err="1"/>
              <a:t>received</a:t>
            </a:r>
            <a:r>
              <a:rPr lang="it-IT" sz="1600" dirty="0"/>
              <a:t> '+ </a:t>
            </a:r>
            <a:r>
              <a:rPr lang="it-IT" sz="1600" dirty="0" err="1"/>
              <a:t>message.payload.decode</a:t>
            </a:r>
            <a:r>
              <a:rPr lang="it-IT" sz="1600" dirty="0"/>
              <a:t>("utf-8"))</a:t>
            </a:r>
          </a:p>
          <a:p>
            <a:r>
              <a:rPr lang="it-IT" sz="1600" dirty="0"/>
              <a:t>    </a:t>
            </a:r>
          </a:p>
          <a:p>
            <a:r>
              <a:rPr lang="it-IT" sz="1600" dirty="0" err="1"/>
              <a:t>def</a:t>
            </a:r>
            <a:r>
              <a:rPr lang="it-IT" sz="1600" dirty="0"/>
              <a:t> </a:t>
            </a:r>
            <a:r>
              <a:rPr lang="it-IT" sz="1600" dirty="0" err="1"/>
              <a:t>on_connect</a:t>
            </a:r>
            <a:r>
              <a:rPr lang="it-IT" sz="1600" dirty="0"/>
              <a:t>(client, </a:t>
            </a:r>
            <a:r>
              <a:rPr lang="it-IT" sz="1600" dirty="0" err="1"/>
              <a:t>userdata</a:t>
            </a:r>
            <a:r>
              <a:rPr lang="it-IT" sz="1600" dirty="0"/>
              <a:t>, flags, </a:t>
            </a:r>
            <a:r>
              <a:rPr lang="it-IT" sz="1600" dirty="0" err="1"/>
              <a:t>rc</a:t>
            </a:r>
            <a:r>
              <a:rPr lang="it-IT" sz="1600" dirty="0"/>
              <a:t>):</a:t>
            </a:r>
          </a:p>
          <a:p>
            <a:r>
              <a:rPr lang="it-IT" sz="1600" dirty="0"/>
              <a:t>    </a:t>
            </a:r>
            <a:r>
              <a:rPr lang="it-IT" sz="1600" dirty="0" err="1"/>
              <a:t>print</a:t>
            </a:r>
            <a:r>
              <a:rPr lang="it-IT" sz="1600" dirty="0"/>
              <a:t>("MQTT Client connection results: {}".format(</a:t>
            </a:r>
            <a:r>
              <a:rPr lang="it-IT" sz="1600" dirty="0" err="1"/>
              <a:t>mqtt.connack_string</a:t>
            </a:r>
            <a:r>
              <a:rPr lang="it-IT" sz="1600" dirty="0"/>
              <a:t>(</a:t>
            </a:r>
            <a:r>
              <a:rPr lang="it-IT" sz="1600" dirty="0" err="1"/>
              <a:t>rc</a:t>
            </a:r>
            <a:r>
              <a:rPr lang="it-IT" sz="1600" dirty="0"/>
              <a:t>)))</a:t>
            </a:r>
          </a:p>
          <a:p>
            <a:r>
              <a:rPr lang="it-IT" sz="1600" dirty="0"/>
              <a:t>    </a:t>
            </a:r>
          </a:p>
          <a:p>
            <a:r>
              <a:rPr lang="it-IT" sz="1600" dirty="0"/>
              <a:t>client = </a:t>
            </a:r>
            <a:r>
              <a:rPr lang="it-IT" sz="1600" dirty="0" err="1"/>
              <a:t>mqtt.Client</a:t>
            </a:r>
            <a:r>
              <a:rPr lang="it-IT" sz="1600" dirty="0"/>
              <a:t>(</a:t>
            </a:r>
            <a:r>
              <a:rPr lang="it-IT" sz="1600" dirty="0" err="1"/>
              <a:t>client_id</a:t>
            </a:r>
            <a:r>
              <a:rPr lang="it-IT" sz="1600" dirty="0"/>
              <a:t>="TestClient3243423", </a:t>
            </a:r>
            <a:r>
              <a:rPr lang="it-IT" sz="1600" dirty="0" err="1"/>
              <a:t>clean_session</a:t>
            </a:r>
            <a:r>
              <a:rPr lang="it-IT" sz="1600" dirty="0"/>
              <a:t>=True, </a:t>
            </a:r>
            <a:br>
              <a:rPr lang="it-IT" sz="1600" dirty="0"/>
            </a:br>
            <a:r>
              <a:rPr lang="it-IT" sz="1600" dirty="0"/>
              <a:t>    </a:t>
            </a:r>
            <a:r>
              <a:rPr lang="it-IT" sz="1600" dirty="0" err="1"/>
              <a:t>userdata</a:t>
            </a:r>
            <a:r>
              <a:rPr lang="it-IT" sz="1600" dirty="0"/>
              <a:t>=None, </a:t>
            </a:r>
            <a:r>
              <a:rPr lang="it-IT" sz="1600" dirty="0" err="1"/>
              <a:t>protocol</a:t>
            </a:r>
            <a:r>
              <a:rPr lang="it-IT" sz="1600" dirty="0"/>
              <a:t>=mqtt.MQTTv311, </a:t>
            </a:r>
            <a:r>
              <a:rPr lang="it-IT" sz="1600" dirty="0" err="1"/>
              <a:t>transport</a:t>
            </a:r>
            <a:r>
              <a:rPr lang="it-IT" sz="1600" dirty="0"/>
              <a:t>="</a:t>
            </a:r>
            <a:r>
              <a:rPr lang="it-IT" sz="1600" dirty="0" err="1"/>
              <a:t>tcp</a:t>
            </a:r>
            <a:r>
              <a:rPr lang="it-IT" sz="1600" dirty="0"/>
              <a:t>")</a:t>
            </a:r>
          </a:p>
          <a:p>
            <a:r>
              <a:rPr lang="it-IT" sz="1600" dirty="0" err="1"/>
              <a:t>client.on_connect</a:t>
            </a:r>
            <a:r>
              <a:rPr lang="it-IT" sz="1600" dirty="0"/>
              <a:t> = </a:t>
            </a:r>
            <a:r>
              <a:rPr lang="it-IT" sz="1600" dirty="0" err="1"/>
              <a:t>on_connect</a:t>
            </a:r>
            <a:endParaRPr lang="it-IT" sz="1600" dirty="0"/>
          </a:p>
          <a:p>
            <a:r>
              <a:rPr lang="it-IT" sz="1600" dirty="0" err="1"/>
              <a:t>client.on_disconnect</a:t>
            </a:r>
            <a:r>
              <a:rPr lang="it-IT" sz="1600" dirty="0"/>
              <a:t> = </a:t>
            </a:r>
            <a:r>
              <a:rPr lang="it-IT" sz="1600" dirty="0" err="1"/>
              <a:t>on_disconnect</a:t>
            </a:r>
            <a:endParaRPr lang="it-IT" sz="1600" dirty="0"/>
          </a:p>
          <a:p>
            <a:r>
              <a:rPr lang="it-IT" sz="1600" dirty="0" err="1"/>
              <a:t>client.on_message</a:t>
            </a:r>
            <a:r>
              <a:rPr lang="it-IT" sz="1600" dirty="0"/>
              <a:t> = </a:t>
            </a:r>
            <a:r>
              <a:rPr lang="it-IT" sz="1600" dirty="0" err="1"/>
              <a:t>on_message</a:t>
            </a:r>
            <a:endParaRPr lang="it-IT" sz="1600" dirty="0"/>
          </a:p>
          <a:p>
            <a:r>
              <a:rPr lang="it-IT" sz="1600" dirty="0" err="1"/>
              <a:t>client.connect</a:t>
            </a:r>
            <a:r>
              <a:rPr lang="it-IT" sz="1600" dirty="0"/>
              <a:t>(</a:t>
            </a:r>
            <a:r>
              <a:rPr lang="it-IT" sz="1600" dirty="0" err="1"/>
              <a:t>host</a:t>
            </a:r>
            <a:r>
              <a:rPr lang="it-IT" sz="1600" dirty="0"/>
              <a:t>="iot.eclipse.org", port=1883, </a:t>
            </a:r>
            <a:r>
              <a:rPr lang="it-IT" sz="1600" dirty="0" err="1"/>
              <a:t>keepalive</a:t>
            </a:r>
            <a:r>
              <a:rPr lang="it-IT" sz="1600" dirty="0"/>
              <a:t>=60, </a:t>
            </a:r>
            <a:r>
              <a:rPr lang="it-IT" sz="1600" dirty="0" err="1"/>
              <a:t>bind_address</a:t>
            </a:r>
            <a:r>
              <a:rPr lang="it-IT" sz="1600" dirty="0"/>
              <a:t>="")</a:t>
            </a:r>
          </a:p>
          <a:p>
            <a:r>
              <a:rPr lang="it-IT" sz="1600" dirty="0" err="1"/>
              <a:t>client.loop_start</a:t>
            </a:r>
            <a:r>
              <a:rPr lang="it-IT" sz="1600" dirty="0"/>
              <a:t>()</a:t>
            </a:r>
          </a:p>
          <a:p>
            <a:endParaRPr lang="it-IT" sz="1600" dirty="0"/>
          </a:p>
          <a:p>
            <a:r>
              <a:rPr lang="it-IT" sz="1600" dirty="0" err="1"/>
              <a:t>client.subscribe</a:t>
            </a:r>
            <a:r>
              <a:rPr lang="it-IT" sz="1600" dirty="0"/>
              <a:t>('</a:t>
            </a:r>
            <a:r>
              <a:rPr lang="it-IT" sz="1600" dirty="0" err="1"/>
              <a:t>TestTopic</a:t>
            </a:r>
            <a:r>
              <a:rPr lang="it-IT" sz="1600" dirty="0"/>
              <a:t>')</a:t>
            </a:r>
          </a:p>
          <a:p>
            <a:endParaRPr lang="it-IT" sz="1600" dirty="0"/>
          </a:p>
          <a:p>
            <a:r>
              <a:rPr lang="it-IT" sz="1600" dirty="0" err="1"/>
              <a:t>time.sleep</a:t>
            </a:r>
            <a:r>
              <a:rPr lang="it-IT" sz="1600" dirty="0"/>
              <a:t>(60)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053228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17FF47CB-B7D6-4B4A-84A0-A58FA8275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Assignment</a:t>
            </a:r>
            <a:r>
              <a:rPr lang="it-IT" dirty="0"/>
              <a:t> 1</a:t>
            </a:r>
            <a:endParaRPr lang="en-GB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8C66419-C5A7-42AB-8C4C-0DAD7C719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U. Morelli - Security &amp; Trust (FBK)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/>
          </a:p>
        </p:txBody>
      </p:sp>
      <p:pic>
        <p:nvPicPr>
          <p:cNvPr id="9" name="Picture 2" descr="data:image/png;base64,iVBORw0KGgoAAAANSUhEUgAAAOEAAADhCAMAAAAJbSJIAAAAgVBMVEX///8BAQEAAAD09PSPj4/x8fGSkpLT09P7+/vm5ua0tLTr6+t1dXVZWVn39/fGxsba2trg4OClpaVmZma9vb2hoaFTU1MKCgrKysofHx+AgIBeXl5OTk64uLiampokJCQ7OzuHh4c+Pj4tLS16enpISEgaGhpsbGwqKio0NDQQEBAN8vbtAAASj0lEQVR4nO1d13bqOhBNTDfdlNADJITA/3/gpYTRSNYUuZBz18q8nRNjaVtTt9rLy5/8yZ/8yZ/8yZ88WZrN5m93oXjpDfpJvbPcf0dG5tvusZqMG7Xf7lxOaTaSxQHhil7vgv9r25nM/p84h3FnbsHyy/2Rt2My+O0OB0k7PirAuTi7Seu3O66TQf0jBJyF8rxrhDY3LAMDI4PdWyZ4COXnLKTBVlQWFJ/UJvMc6BDIqlpdW9ETEc6WOq+i8j6HsarNC8CnIUzOVL9xaIg+tqft6c0TQNK/2fTERq8An4OwUvV39QfEdLFZN4YVK5mptBrjya77RcK8/O+izTd7Afj6FISVha+Pt57vd/FAyNKG6+rBj/Lyf0fOIK8An4Gw58F36/EyIIgPkpEP5RUjOY43gE9AuEn162Zu9eC49jLYbNMgr7rqV4I7wNIRxr4u7RPBfkipJQffCxPPoz8AS0Y43DrduRYNm6zw7lKbvLsgLy9NJQEPgOUiXKTxHcOVMy2NThrjyA4dLVSmFNCiX2ZONy7/nMgRTCe9SfrlMfq7AVgiwqPbhe91oe9ff7sNrCqPvyGApSFsuM1/9Atvo39yG/nJ5DDAshDurLYvnqB4fFfpz512jtf/bTn/WULDta39ES0TKVacaBR9tRyApSCcOd+wWnwTSKpOa0nKzRbeZN0ewFW+8CdLe+VozKuDcNm15ZDT5S3t9op1oH5Zs+Vk5Eo+nap8WPhGz2F3m6MATisfQMdP6+rwImSshZgTYMOKtIeK/IvCpHJQYcwJsG8BrBfUd63UFRBzAhxbAItIscOkIUHM62RiDPDjmRr6kL7E0BUG8OJDC+pzmIwFhIWpaKZvdZthW4y63dX+0O2OFllm1niExTmZ4DR0GO9WqbB8l/1nHDDlxCIsLkxEUUgdMUyWDPH7w6ZulCg5hMUF+ijSf/TZQibwf2B2NJ+NQZg3VcsCcLBQoMMoO2L8oRHmrW9OCKByti5JEWYKkGeB5yER5gW4DB3B9i4UHoDscCw+EQ9zV6ibQIDtFBcYhHFJa8mOcFc5AZqKXuVFa358RLTwPjgiauoqMYQ5AdYQQEUc9M2y3bFMF5P1bNhq1yq1dms4Gye75ZcXJTVTURJA7GXkV429szTRMWn4XUhzkHQ80/5ebqssgEb15Vy0tnK6eu37KpG8bztepkBesh3H5fhtMD9Ak8tEH9KzaRIsWsVKmn88SmPc4AcQwAI5mYsgIxTS5KYzgJfWNyGZdS/5cqjRaG8qtAUCON/UH1L1TbsFycgAFBKOFMu/D+dwZisX48N3Y4DnIitTFCgEymLjdO2QjQEYLp337G7/XRpApKMH/kGL7IuiU3aGY3CwXzV9UQJ0PZNKFkZH2Q/XO1mdykkS988WxnkFO5k3qiOraB/e1NAMIWtTbfurL8JbcsSZNtABfM0wPbQFgGwkHOIuRPMiVom28NyWBuA007qa2OgoR93bAPMP4F183Cg7gte/hzZudJSzKxtgcfOkaW6UdjKrx7KTMGcDNVO0Yp6yABbKoTYPTo5DjiB4omgZ0kDPLFdh5geRkymeQ11EKoCmq69BPLyJFEzm18MAi58J7mqczMs1IX48JYRtLBUzhMxTmL/JnSGmpK4E+PIyzzCIZgiZKDNCAIufCtYDNPyNfhDNEM7phzB/U/xUaQDAl5dD8CBCPc34f1Q6/u4IXmQAI8I5fizwA7rsbSKAv2mDd5lCZ3R8bqIYwlUIfxMq1UCAaBA7qgbOj8e/yUcSA1AfB3uDcby5SszPrJEA6aR3Cr5fw5vM5HwNcYwif3OXxmYZ2TKtE3tjSID9iNxN04D+bKhHkCzlWLgyRqhRovExzYze/mfp+YYMQKZHJ7nTIDA+9OcYG4Byst2iJ6FuU06Ob+AAvv7QGh5ZQ5fkXVMTWaWNjooVy1DYKhQ5pA7pRfv3zRVk/QDjIvuFRw50X8zpExMumYTgJm1xK9QN5Ar6zQPkAl4dBkZaiTYQ8wOjxtJcVF05CwWlMwkQFkqQSmh6JdEZj3KLHp+OUkeHcx2+G8Tb96QD/QTaJH03BAwpOX2T/ExbVXdcO5Uq05mJtWv5xWUyUMeQOfAYusW79wE8R1W+ZgjZdNQmd+/opotNvB6P18lumUIZRe9cJmOylneqRaWagsFS/KMZwhPzmh5eh3qDN4ptN1gbdxyQfKp2FFPJx6e/0ci0PHpGptOGFmEqlcob6vo1IPiHu9/1zwP7clHzZalvPwP147zp4z20kkYKg65EFsAu7XKvk/4qgLgqp14HXePK1QdLSrqsRDGEPTSCUbTlQ0p76qZzRDVhwgFVPzwUOfpk2oOHqMmmd0lXXoymv+qKR3uFM10ugZ1RydYjc4u+mNbgOxEjZPIBWhOWCOCHaq/Cl6oeBHKW+mqGfKFbHUqhbiE9gIKzunbUVvSPiob04o+pFiaOgRlS9LFcdyAaXFn9qyt6U9IQ+XddNsSOoAfGIZM1+twA1K11D6AspO8L3aPJCagrCP8HSiqm+MWP4AvKmQk1bUKsowo/8wTxgJgYmZkMuviyJIh0Mn6OUCGo9KlQ9mA7qFBgHBH1jcCPKvmbQFZN+sKgYxPiBY9wTpEFiaSkxqFzU1ZGQmlDUFNCQcBTUknBQvhES8ERoSFUscQ0J0P8wHg6/98HgqEC/085Ghghglk2m+S3RAuWMKQTBREaIOKF0pFQyXlAPqBZsMCxapQZdAUte+e/QE9AEAtWYL5wl3gAC8uLUmb8mPCiCJTHjB9B54AWEyXkTvBU45AhZHlROaYT3r7Oj3Ff+ECQFxLRBgoTxUQlD5DMSqSIDWrmz6cgGBAfUMoYQEnl+UQBIO1KHmUIocYz3pDqfA8fCxOiN3/jDcGMkdBxEPJGItwIhtbiI3aH10LJTMELcDVTczBrNJlyacMPgmRoMAp+LYeA7g93kpku+cavMps6ZGkqkxkIigCGRuT1vJ3uH7/2509gpoQrlaLxbR3qzY3QANFb/Mk1mAKRl/EIvx+/9gd8wUwrohluDTQSoInpgqERpsKPkuCJF3zbkpmi9TcMQHBChK7DdyQyT4hoXl8rIBzxZjoWzHSmAihFNKmTS9ZUBDXr8nYGXSOi6dRBSCynzGdoJh540ypBAbqsAhg/71evZuQi9MckSO+JmPOlROh7e1MofWCCzu/lAKGfSR2klNQf08GVENn7nEf4qUJIjKEQTASEaTP0Bx1wJUQBVSbCVa4xbCjHsC245DwIXwQt1dohFS5dO/QHnTLtEBCe/T8WfKmU8pxshBSRAL6USEzz+dJi4iFB1MUOQiJswmsyJZ6mk/54mCungY9PzXlYg0gWmaDsfjMFZ0HwsXxOA7WZ/8eQT/ldSU3KS2u4piBZaSAK/HQbOCLC1QJd6HWHMDkl1BZEcSpUBReIc9ASegb5zFu7ZKZndpSm/MslQ5vyY3yVzc9imgW5ZK4tmIrUCf7nQo0vGRpoMTeN3kgmyYxZKxELWiia6Q9C/6obraER68Ekyl0lEJKI/L2jNFM/3ac0NHnuLehgfEvMVDxhqKdcZirpOCSmBOELhph9C9RE0gPhK8NyDH80lQwNcj6CagIbkra203IWbBlyOoIxFsxUMjTQYqI4hRIw805Ls5aZUFKpC4KZSioATAyRuJqUKesgwhBSa36OgqvY8mZq/k7MD0orcsyegGyWaNbJUhOskeAKJGcIY0zE7INgiGh3dBZ3ipZXExFTmsGEYEEtQp3wnkjm7c0+uSwx0WxBo1biQAcJimMsdXAmvECeezGDGLQp9yZm6zG5QHQvmCGQ1tSSLbE8iARXhffsabbnYEGncFBWWIMnCEcxlfonLkUAV0YuBzKLlQO3XaKT8smV3BAriPk9ubwx7p5wJWNRTdHO6qDt+WgxFT1HfhL8hLiUAlmyuBaBnEEzx8aFjCI+t5Dc2zSEj0B8g0RUMXH2zqgpvajriCBSi69cQYegM2/+lJRUXNH0IhuiCQf0Mu8PBFG3fA8d4MOkQyYppIKJ1PurTKWvAC+howFmRqMveeFJ7YAB0l8OorGUUrHBWFybZ7aI0edsOOedCHvJJtbTzDIO+LjUBGVVNkPF+kqTWTGvsc/9ZiPj+mw9yxiQvP8alnyx24LepKeOikG0D1+JyJviKhP7yCTWM8GnpSobMzpsZbOQ7Mys0+XyMqyoN4zbiWv97djZE8SfXGByOmqcwU65DVmYTqIIP2CV2SMaanPc+Z99zfW4MWzVWsPGeHM8pzevce9Dx8lQj4CSCvmiGNNNEcgvdHa2573a2w/TW7s/WN0yewIpTTb5gHCuAtSI5Lafqagvd4ldiIxEdCZzk4Y8hLBykkxrf8ScN0B5ErPZUSArUodh0vjehbAJuy9pPylvdkk9SX5VUz9IR4mMvxQYI3n7l2L3uCkKxDX0O1Ef0JkR4oL1RNrOffl7Xd5fDn0i2RFgWOTFrS3R1+BqXD5BbL2lQV7+8jWRb3KB/Yz08uqWrMZGgHGTdw/xW/0eMqymQsPrj2tV3Yxr9jjQhv8pah4SxRETA6OnOt7QnK9vZLXRnXmEjmsijcKESxUZDU/TjsQcpqbnY9qzuN4ZdVfT0bGa9NUH5CH+ht63alyR6pAhWMLLrLk3elryjUH4pkM6OCkGBYuZ4qJ3tuOGy7wVHd9aQKetxvUpuSGzp5juPDpHSXudQAZpmi3CTLlmqn/aOdrS0gw6PpCutFvf0bF+TOeNFarPVRvJ7tTmY8oZxSY+t5A2QmNVFEWVlpZm2DNd7BEiFaSiXGllssiAk3ZHmh/hbdsFns76EOvuF003yOqffTt7jAamOdXcqFbwRZJs0N2GW+FVTMXJrY5ZY4g6blQrFgXHJSrmwGOtI70LOsGUMzH7qrLMCxTSghkC9qhAdIBj4KysSWzYmhnfiFDcIZgD63wb9ixE4zH4g3c8YkoW9uiAtQWxmEstq9Y72VwazToHX4iKfsuGAnwrYiHD2Hi3APKZfaQbB78YxokvAgc2xEO+BKfXsV/HhzhUOmZoC5EV/KmgNjd6KWtzHOy9iWyAfAlpVlZnW0uHkmuhQnKu0I2qGc3RYXWib947owIn41K6vdqM7ePnrmtkwy9Cbm4cfGKERUVqxk+KJtclmtUyxhvGZZjeDD9TLL/ktFB1kzlnRHouro85pjBGdW3JUUtOKXx7KX8wxzUpTw/2ijn5XT4xaOY5ZnZel9mm4WTv+aXIxCL+JiTjdgUfai3zMTsvZbicNEgrGSZHL9HYFRNATKPkqk4Rb6ioAVuemYobc/g+qseNlokizXZjvOmcfKdgXn4wl00YF6c5zxNH2q7Ji2bfPoLbkKTn+Xz+RZ7xeX9UU8d+m27lvnYC8zGa4mHNHMzKIIMHVHXm3nRK8vIKQXzMWXWPWp+ZqeDkOsQ6jZsGfnVB0H6l6EsXWQcZ7rG8nuCqDGvIwxdzPzjmY76Ut+H1UhFOgvdW16ZB+PKS8FuevIJvdNZffNbafHAmh9FFb1U9WYe2vRd3a0GCXhpSadbiI+tZ7n/sirdAYtmjvhRIDW0wxLAA24oX+9TM2kO+O0kY01r5Rj0JX2nNiHWJZHie257F1c70BMg+VsddwAwbCOJQ9ReSKAXf0Vc4N6oVi0MNuPtIJ58YYrHcqFYmpQK0L9GKTgVyo1oZlaiid8F3cTLrPkqSFmaDinUyRmz6l1+nVbRYa8jKs5KxBfGjtInRlDQtlr+E64lAHG70WT7VYZ0LStX8YnGjUbR9xjA2nbtqC0m2GenazZWoMD9ir+KM3sv34u5dr8XP/mIZbu3mir5I0isz+6NGh/JWm1SOTlvF3/Hmld7BafcYznBrpFl1WPBzed/SFfci7qhTAsYUy5+D+A2X4beL8VisW+0541fKcg9e6m4Hom5xiVzLJXqKml4O68U2hfE9KaQb40MK39PT4LvEnvmGY96uDHcp1uMZUZeQ5sK3bWSXPekYbt49+KbluGqdtNyLcO4gP7N4hUY1De/ytu/fUVDUr71/Nka7jPsuPwvB0y86F39RbbjMtumu3YnC/W4tx+j2uD71U45R9FZqGREgsxU1j3Tl1Y71eNZKO9lmu7HedLYkoXrRz39h/B4yOFK8ryFH96tlp9P5/Ox0ltPDmZ+Huqr5syO8JJUNy+F76GD22cXzUtAA6Y9UExWCXF5x+FfMLy29eJ8L5PXH75vfDH8KqSWrjCCvPztt/kntdKU5/jzzluZFFx3jX+CZM0s7/vwWHArCdkEXNMX2r0hvNumY+SZPBnuT+WjT/z+NXVpa1z1rq+9UsHg/BO1h+z9Ipd0aNK4yaLX/34P2J3/yJ3/yJ3/yJ3/yfPkPmGXc4VNf1EoAAAAASUVORK5CYII=">
            <a:extLst>
              <a:ext uri="{FF2B5EF4-FFF2-40B4-BE49-F238E27FC236}">
                <a16:creationId xmlns:a16="http://schemas.microsoft.com/office/drawing/2014/main" id="{314B3722-383F-42D8-B88F-DEBF89B8E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15" y="1428223"/>
            <a:ext cx="1399915" cy="139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8240FE57-F93B-4663-8237-219909D4D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15" y="4489131"/>
            <a:ext cx="1400400" cy="140040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3663D21-E71E-4BE5-98AC-8525674BBD97}"/>
              </a:ext>
            </a:extLst>
          </p:cNvPr>
          <p:cNvSpPr txBox="1"/>
          <p:nvPr/>
        </p:nvSpPr>
        <p:spPr>
          <a:xfrm>
            <a:off x="2196826" y="1428223"/>
            <a:ext cx="54454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dirty="0" err="1"/>
              <a:t>Acquire</a:t>
            </a:r>
            <a:r>
              <a:rPr lang="it-IT" sz="2400" dirty="0"/>
              <a:t> data from the </a:t>
            </a:r>
            <a:r>
              <a:rPr lang="it-IT" sz="2400" dirty="0" err="1"/>
              <a:t>vibration</a:t>
            </a:r>
            <a:r>
              <a:rPr lang="it-IT" sz="2400" dirty="0"/>
              <a:t> </a:t>
            </a:r>
            <a:r>
              <a:rPr lang="it-IT" sz="2400" dirty="0" err="1"/>
              <a:t>sensor</a:t>
            </a:r>
            <a:r>
              <a:rPr lang="it-IT" sz="2400" dirty="0"/>
              <a:t> </a:t>
            </a:r>
            <a:r>
              <a:rPr lang="it-IT" sz="2400" dirty="0" err="1"/>
              <a:t>each</a:t>
            </a:r>
            <a:r>
              <a:rPr lang="it-IT" sz="2400" dirty="0"/>
              <a:t> 2 seconds and </a:t>
            </a:r>
            <a:r>
              <a:rPr lang="it-IT" sz="2400" dirty="0" err="1"/>
              <a:t>transmit</a:t>
            </a:r>
            <a:r>
              <a:rPr lang="it-IT" sz="2400" dirty="0"/>
              <a:t> </a:t>
            </a:r>
            <a:r>
              <a:rPr lang="it-IT" sz="2400" dirty="0" err="1"/>
              <a:t>it</a:t>
            </a:r>
            <a:r>
              <a:rPr lang="it-IT" sz="2400" dirty="0"/>
              <a:t> on the "Sensor-</a:t>
            </a:r>
            <a:r>
              <a:rPr lang="it-IT" sz="2400" dirty="0" err="1"/>
              <a:t>promcampXY</a:t>
            </a:r>
            <a:r>
              <a:rPr lang="it-IT" sz="2400" dirty="0"/>
              <a:t>" </a:t>
            </a:r>
            <a:r>
              <a:rPr lang="it-IT" sz="2400" dirty="0" err="1"/>
              <a:t>Topic</a:t>
            </a:r>
            <a:r>
              <a:rPr lang="it-IT" sz="2400" dirty="0"/>
              <a:t> of the broker </a:t>
            </a:r>
            <a:r>
              <a:rPr lang="it-IT" sz="2400" i="1" dirty="0"/>
              <a:t>test.mosquitto.org (port 1883)</a:t>
            </a:r>
            <a:endParaRPr lang="en-GB" sz="2400" i="1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15F67C2-D4A2-42A9-95CF-B643D791D35E}"/>
              </a:ext>
            </a:extLst>
          </p:cNvPr>
          <p:cNvSpPr txBox="1"/>
          <p:nvPr/>
        </p:nvSpPr>
        <p:spPr>
          <a:xfrm>
            <a:off x="2196826" y="4927721"/>
            <a:ext cx="1814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15 minutes</a:t>
            </a:r>
          </a:p>
        </p:txBody>
      </p:sp>
    </p:spTree>
    <p:extLst>
      <p:ext uri="{BB962C8B-B14F-4D97-AF65-F5344CB8AC3E}">
        <p14:creationId xmlns:p14="http://schemas.microsoft.com/office/powerpoint/2010/main" val="2360169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17FF47CB-B7D6-4B4A-84A0-A58FA8275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Assignment</a:t>
            </a:r>
            <a:r>
              <a:rPr lang="it-IT" dirty="0"/>
              <a:t> 2</a:t>
            </a:r>
            <a:endParaRPr lang="en-GB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8C66419-C5A7-42AB-8C4C-0DAD7C719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U. Morelli - Security &amp; Trust (FBK)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/>
          </a:p>
        </p:txBody>
      </p:sp>
      <p:pic>
        <p:nvPicPr>
          <p:cNvPr id="13" name="Picture 2" descr="data:image/png;base64,iVBORw0KGgoAAAANSUhEUgAAAOEAAADhCAMAAAAJbSJIAAAAgVBMVEX///8BAQEAAAD09PSPj4/x8fGSkpLT09P7+/vm5ua0tLTr6+t1dXVZWVn39/fGxsba2trg4OClpaVmZma9vb2hoaFTU1MKCgrKysofHx+AgIBeXl5OTk64uLiampokJCQ7OzuHh4c+Pj4tLS16enpISEgaGhpsbGwqKio0NDQQEBAN8vbtAAASj0lEQVR4nO1d13bqOhBNTDfdlNADJITA/3/gpYTRSNYUuZBz18q8nRNjaVtTt9rLy5/8yZ/8yZ/8yZ88WZrN5m93oXjpDfpJvbPcf0dG5tvusZqMG7Xf7lxOaTaSxQHhil7vgv9r25nM/p84h3FnbsHyy/2Rt2My+O0OB0k7PirAuTi7Seu3O66TQf0jBJyF8rxrhDY3LAMDI4PdWyZ4COXnLKTBVlQWFJ/UJvMc6BDIqlpdW9ETEc6WOq+i8j6HsarNC8CnIUzOVL9xaIg+tqft6c0TQNK/2fTERq8An4OwUvV39QfEdLFZN4YVK5mptBrjya77RcK8/O+izTd7Afj6FISVha+Pt57vd/FAyNKG6+rBj/Lyf0fOIK8An4Gw58F36/EyIIgPkpEP5RUjOY43gE9AuEn162Zu9eC49jLYbNMgr7rqV4I7wNIRxr4u7RPBfkipJQffCxPPoz8AS0Y43DrduRYNm6zw7lKbvLsgLy9NJQEPgOUiXKTxHcOVMy2NThrjyA4dLVSmFNCiX2ZONy7/nMgRTCe9SfrlMfq7AVgiwqPbhe91oe9ff7sNrCqPvyGApSFsuM1/9Atvo39yG/nJ5DDAshDurLYvnqB4fFfpz512jtf/bTn/WULDta39ES0TKVacaBR9tRyApSCcOd+wWnwTSKpOa0nKzRbeZN0ewFW+8CdLe+VozKuDcNm15ZDT5S3t9op1oH5Zs+Vk5Eo+nap8WPhGz2F3m6MATisfQMdP6+rwImSshZgTYMOKtIeK/IvCpHJQYcwJsG8BrBfUd63UFRBzAhxbAItIscOkIUHM62RiDPDjmRr6kL7E0BUG8OJDC+pzmIwFhIWpaKZvdZthW4y63dX+0O2OFllm1niExTmZ4DR0GO9WqbB8l/1nHDDlxCIsLkxEUUgdMUyWDPH7w6ZulCg5hMUF+ijSf/TZQibwf2B2NJ+NQZg3VcsCcLBQoMMoO2L8oRHmrW9OCKByti5JEWYKkGeB5yER5gW4DB3B9i4UHoDscCw+EQ9zV6ibQIDtFBcYhHFJa8mOcFc5AZqKXuVFa358RLTwPjgiauoqMYQ5AdYQQEUc9M2y3bFMF5P1bNhq1yq1dms4Gye75ZcXJTVTURJA7GXkV429szTRMWn4XUhzkHQ80/5ebqssgEb15Vy0tnK6eu37KpG8bztepkBesh3H5fhtMD9Ak8tEH9KzaRIsWsVKmn88SmPc4AcQwAI5mYsgIxTS5KYzgJfWNyGZdS/5cqjRaG8qtAUCON/UH1L1TbsFycgAFBKOFMu/D+dwZisX48N3Y4DnIitTFCgEymLjdO2QjQEYLp337G7/XRpApKMH/kGL7IuiU3aGY3CwXzV9UQJ0PZNKFkZH2Q/XO1mdykkS988WxnkFO5k3qiOraB/e1NAMIWtTbfurL8JbcsSZNtABfM0wPbQFgGwkHOIuRPMiVom28NyWBuA007qa2OgoR93bAPMP4F183Cg7gte/hzZudJSzKxtgcfOkaW6UdjKrx7KTMGcDNVO0Yp6yABbKoTYPTo5DjiB4omgZ0kDPLFdh5geRkymeQ11EKoCmq69BPLyJFEzm18MAi58J7mqczMs1IX48JYRtLBUzhMxTmL/JnSGmpK4E+PIyzzCIZgiZKDNCAIufCtYDNPyNfhDNEM7phzB/U/xUaQDAl5dD8CBCPc34f1Q6/u4IXmQAI8I5fizwA7rsbSKAv2mDd5lCZ3R8bqIYwlUIfxMq1UCAaBA7qgbOj8e/yUcSA1AfB3uDcby5SszPrJEA6aR3Cr5fw5vM5HwNcYwif3OXxmYZ2TKtE3tjSID9iNxN04D+bKhHkCzlWLgyRqhRovExzYze/mfp+YYMQKZHJ7nTIDA+9OcYG4Byst2iJ6FuU06Ob+AAvv7QGh5ZQ5fkXVMTWaWNjooVy1DYKhQ5pA7pRfv3zRVk/QDjIvuFRw50X8zpExMumYTgJm1xK9QN5Ar6zQPkAl4dBkZaiTYQ8wOjxtJcVF05CwWlMwkQFkqQSmh6JdEZj3KLHp+OUkeHcx2+G8Tb96QD/QTaJH03BAwpOX2T/ExbVXdcO5Uq05mJtWv5xWUyUMeQOfAYusW79wE8R1W+ZgjZdNQmd+/opotNvB6P18lumUIZRe9cJmOylneqRaWagsFS/KMZwhPzmh5eh3qDN4ptN1gbdxyQfKp2FFPJx6e/0ci0PHpGptOGFmEqlcob6vo1IPiHu9/1zwP7clHzZalvPwP147zp4z20kkYKg65EFsAu7XKvk/4qgLgqp14HXePK1QdLSrqsRDGEPTSCUbTlQ0p76qZzRDVhwgFVPzwUOfpk2oOHqMmmd0lXXoymv+qKR3uFM10ugZ1RydYjc4u+mNbgOxEjZPIBWhOWCOCHaq/Cl6oeBHKW+mqGfKFbHUqhbiE9gIKzunbUVvSPiob04o+pFiaOgRlS9LFcdyAaXFn9qyt6U9IQ+XddNsSOoAfGIZM1+twA1K11D6AspO8L3aPJCagrCP8HSiqm+MWP4AvKmQk1bUKsowo/8wTxgJgYmZkMuviyJIh0Mn6OUCGo9KlQ9mA7qFBgHBH1jcCPKvmbQFZN+sKgYxPiBY9wTpEFiaSkxqFzU1ZGQmlDUFNCQcBTUknBQvhES8ERoSFUscQ0J0P8wHg6/98HgqEC/085Ghghglk2m+S3RAuWMKQTBREaIOKF0pFQyXlAPqBZsMCxapQZdAUte+e/QE9AEAtWYL5wl3gAC8uLUmb8mPCiCJTHjB9B54AWEyXkTvBU45AhZHlROaYT3r7Oj3Ff+ECQFxLRBgoTxUQlD5DMSqSIDWrmz6cgGBAfUMoYQEnl+UQBIO1KHmUIocYz3pDqfA8fCxOiN3/jDcGMkdBxEPJGItwIhtbiI3aH10LJTMELcDVTczBrNJlyacMPgmRoMAp+LYeA7g93kpku+cavMps6ZGkqkxkIigCGRuT1vJ3uH7/2509gpoQrlaLxbR3qzY3QANFb/Mk1mAKRl/EIvx+/9gd8wUwrohluDTQSoInpgqERpsKPkuCJF3zbkpmi9TcMQHBChK7DdyQyT4hoXl8rIBzxZjoWzHSmAihFNKmTS9ZUBDXr8nYGXSOi6dRBSCynzGdoJh540ypBAbqsAhg/71evZuQi9MckSO+JmPOlROh7e1MofWCCzu/lAKGfSR2klNQf08GVENn7nEf4qUJIjKEQTASEaTP0Bx1wJUQBVSbCVa4xbCjHsC245DwIXwQt1dohFS5dO/QHnTLtEBCe/T8WfKmU8pxshBSRAL6USEzz+dJi4iFB1MUOQiJswmsyJZ6mk/54mCungY9PzXlYg0gWmaDsfjMFZ0HwsXxOA7WZ/8eQT/ldSU3KS2u4piBZaSAK/HQbOCLC1QJd6HWHMDkl1BZEcSpUBReIc9ASegb5zFu7ZKZndpSm/MslQ5vyY3yVzc9imgW5ZK4tmIrUCf7nQo0vGRpoMTeN3kgmyYxZKxELWiia6Q9C/6obraER68Ekyl0lEJKI/L2jNFM/3ac0NHnuLehgfEvMVDxhqKdcZirpOCSmBOELhph9C9RE0gPhK8NyDH80lQwNcj6CagIbkra203IWbBlyOoIxFsxUMjTQYqI4hRIw805Ls5aZUFKpC4KZSioATAyRuJqUKesgwhBSa36OgqvY8mZq/k7MD0orcsyegGyWaNbJUhOskeAKJGcIY0zE7INgiGh3dBZ3ipZXExFTmsGEYEEtQp3wnkjm7c0+uSwx0WxBo1biQAcJimMsdXAmvECeezGDGLQp9yZm6zG5QHQvmCGQ1tSSLbE8iARXhffsabbnYEGncFBWWIMnCEcxlfonLkUAV0YuBzKLlQO3XaKT8smV3BAriPk9ubwx7p5wJWNRTdHO6qDt+WgxFT1HfhL8hLiUAlmyuBaBnEEzx8aFjCI+t5Dc2zSEj0B8g0RUMXH2zqgpvajriCBSi69cQYegM2/+lJRUXNH0IhuiCQf0Mu8PBFG3fA8d4MOkQyYppIKJ1PurTKWvAC+howFmRqMveeFJ7YAB0l8OorGUUrHBWFybZ7aI0edsOOedCHvJJtbTzDIO+LjUBGVVNkPF+kqTWTGvsc/9ZiPj+mw9yxiQvP8alnyx24LepKeOikG0D1+JyJviKhP7yCTWM8GnpSobMzpsZbOQ7Mys0+XyMqyoN4zbiWv97djZE8SfXGByOmqcwU65DVmYTqIIP2CV2SMaanPc+Z99zfW4MWzVWsPGeHM8pzevce9Dx8lQj4CSCvmiGNNNEcgvdHa2573a2w/TW7s/WN0yewIpTTb5gHCuAtSI5Lafqagvd4ldiIxEdCZzk4Y8hLBykkxrf8ScN0B5ErPZUSArUodh0vjehbAJuy9pPylvdkk9SX5VUz9IR4mMvxQYI3n7l2L3uCkKxDX0O1Ef0JkR4oL1RNrOffl7Xd5fDn0i2RFgWOTFrS3R1+BqXD5BbL2lQV7+8jWRb3KB/Yz08uqWrMZGgHGTdw/xW/0eMqymQsPrj2tV3Yxr9jjQhv8pah4SxRETA6OnOt7QnK9vZLXRnXmEjmsijcKESxUZDU/TjsQcpqbnY9qzuN4ZdVfT0bGa9NUH5CH+ht63alyR6pAhWMLLrLk3elryjUH4pkM6OCkGBYuZ4qJ3tuOGy7wVHd9aQKetxvUpuSGzp5juPDpHSXudQAZpmi3CTLlmqn/aOdrS0gw6PpCutFvf0bF+TOeNFarPVRvJ7tTmY8oZxSY+t5A2QmNVFEWVlpZm2DNd7BEiFaSiXGllssiAk3ZHmh/hbdsFns76EOvuF003yOqffTt7jAamOdXcqFbwRZJs0N2GW+FVTMXJrY5ZY4g6blQrFgXHJSrmwGOtI70LOsGUMzH7qrLMCxTSghkC9qhAdIBj4KysSWzYmhnfiFDcIZgD63wb9ixE4zH4g3c8YkoW9uiAtQWxmEstq9Y72VwazToHX4iKfsuGAnwrYiHD2Hi3APKZfaQbB78YxokvAgc2xEO+BKfXsV/HhzhUOmZoC5EV/KmgNjd6KWtzHOy9iWyAfAlpVlZnW0uHkmuhQnKu0I2qGc3RYXWib947owIn41K6vdqM7ePnrmtkwy9Cbm4cfGKERUVqxk+KJtclmtUyxhvGZZjeDD9TLL/ktFB1kzlnRHouro85pjBGdW3JUUtOKXx7KX8wxzUpTw/2ijn5XT4xaOY5ZnZel9mm4WTv+aXIxCL+JiTjdgUfai3zMTsvZbicNEgrGSZHL9HYFRNATKPkqk4Rb6ioAVuemYobc/g+qseNlokizXZjvOmcfKdgXn4wl00YF6c5zxNH2q7Ji2bfPoLbkKTn+Xz+RZ7xeX9UU8d+m27lvnYC8zGa4mHNHMzKIIMHVHXm3nRK8vIKQXzMWXWPWp+ZqeDkOsQ6jZsGfnVB0H6l6EsXWQcZ7rG8nuCqDGvIwxdzPzjmY76Ut+H1UhFOgvdW16ZB+PKS8FuevIJvdNZffNbafHAmh9FFb1U9WYe2vRd3a0GCXhpSadbiI+tZ7n/sirdAYtmjvhRIDW0wxLAA24oX+9TM2kO+O0kY01r5Rj0JX2nNiHWJZHie257F1c70BMg+VsddwAwbCOJQ9ReSKAXf0Vc4N6oVi0MNuPtIJ58YYrHcqFYmpQK0L9GKTgVyo1oZlaiid8F3cTLrPkqSFmaDinUyRmz6l1+nVbRYa8jKs5KxBfGjtInRlDQtlr+E64lAHG70WT7VYZ0LStX8YnGjUbR9xjA2nbtqC0m2GenazZWoMD9ir+KM3sv34u5dr8XP/mIZbu3mir5I0isz+6NGh/JWm1SOTlvF3/Hmld7BafcYznBrpFl1WPBzed/SFfci7qhTAsYUy5+D+A2X4beL8VisW+0541fKcg9e6m4Hom5xiVzLJXqKml4O68U2hfE9KaQb40MK39PT4LvEnvmGY96uDHcp1uMZUZeQ5sK3bWSXPekYbt49+KbluGqdtNyLcO4gP7N4hUY1De/ytu/fUVDUr71/Nka7jPsuPwvB0y86F39RbbjMtumu3YnC/W4tx+j2uD71U45R9FZqGREgsxU1j3Tl1Y71eNZKO9lmu7HedLYkoXrRz39h/B4yOFK8ryFH96tlp9P5/Ox0ltPDmZ+Huqr5syO8JJUNy+F76GD22cXzUtAA6Y9UExWCXF5x+FfMLy29eJ8L5PXH75vfDH8KqSWrjCCvPztt/kntdKU5/jzzluZFFx3jX+CZM0s7/vwWHArCdkEXNMX2r0hvNumY+SZPBnuT+WjT/z+NXVpa1z1rq+9UsHg/BO1h+z9Ipd0aNK4yaLX/34P2J3/yJ3/yJ3/yJ3/yfPkPmGXc4VNf1EoAAAAASUVORK5CYII=">
            <a:extLst>
              <a:ext uri="{FF2B5EF4-FFF2-40B4-BE49-F238E27FC236}">
                <a16:creationId xmlns:a16="http://schemas.microsoft.com/office/drawing/2014/main" id="{6B0BA38D-F729-4513-927D-9D4DEE961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15" y="1428223"/>
            <a:ext cx="1399915" cy="139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4298614B-FDAB-43DA-8E2A-9CEED6FF43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15" y="3656586"/>
            <a:ext cx="1400400" cy="1400400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32B93A1-9574-49A6-82B0-A735F7995C33}"/>
              </a:ext>
            </a:extLst>
          </p:cNvPr>
          <p:cNvSpPr txBox="1"/>
          <p:nvPr/>
        </p:nvSpPr>
        <p:spPr>
          <a:xfrm>
            <a:off x="2518945" y="1428223"/>
            <a:ext cx="574439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/>
              <a:t>Acquire</a:t>
            </a:r>
            <a:r>
              <a:rPr lang="it-IT" sz="2400" dirty="0"/>
              <a:t> data from the </a:t>
            </a:r>
            <a:r>
              <a:rPr lang="it-IT" sz="2400" dirty="0" err="1"/>
              <a:t>vibration</a:t>
            </a:r>
            <a:r>
              <a:rPr lang="it-IT" sz="2400" dirty="0"/>
              <a:t> </a:t>
            </a:r>
            <a:r>
              <a:rPr lang="it-IT" sz="2400" dirty="0" err="1"/>
              <a:t>sensor</a:t>
            </a:r>
            <a:r>
              <a:rPr lang="it-IT" sz="2400" dirty="0"/>
              <a:t> </a:t>
            </a:r>
            <a:br>
              <a:rPr lang="it-IT" sz="2400" dirty="0"/>
            </a:br>
            <a:r>
              <a:rPr lang="it-IT" sz="2400" dirty="0" err="1"/>
              <a:t>each</a:t>
            </a:r>
            <a:r>
              <a:rPr lang="it-IT" sz="2400" dirty="0"/>
              <a:t> second and </a:t>
            </a:r>
            <a:r>
              <a:rPr lang="it-IT" sz="2400" dirty="0" err="1"/>
              <a:t>transmit</a:t>
            </a:r>
            <a:r>
              <a:rPr lang="it-IT" sz="2400" dirty="0"/>
              <a:t> </a:t>
            </a:r>
            <a:r>
              <a:rPr lang="it-IT" sz="2400" dirty="0" err="1"/>
              <a:t>it</a:t>
            </a:r>
            <a:r>
              <a:rPr lang="it-IT" sz="2400" dirty="0"/>
              <a:t> on the </a:t>
            </a:r>
            <a:br>
              <a:rPr lang="it-IT" sz="2400" dirty="0"/>
            </a:br>
            <a:r>
              <a:rPr lang="it-IT" sz="2400" dirty="0"/>
              <a:t>"Sensor-</a:t>
            </a:r>
            <a:r>
              <a:rPr lang="it-IT" sz="2400" dirty="0" err="1"/>
              <a:t>promcampXY</a:t>
            </a:r>
            <a:r>
              <a:rPr lang="it-IT" sz="2400" dirty="0"/>
              <a:t>" </a:t>
            </a:r>
            <a:r>
              <a:rPr lang="it-IT" sz="2400" dirty="0" err="1"/>
              <a:t>Topic</a:t>
            </a:r>
            <a:r>
              <a:rPr lang="it-IT" sz="2400" dirty="0"/>
              <a:t> of the </a:t>
            </a:r>
            <a:br>
              <a:rPr lang="it-IT" sz="2400" dirty="0"/>
            </a:br>
            <a:r>
              <a:rPr lang="it-IT" sz="2400" dirty="0" err="1"/>
              <a:t>local</a:t>
            </a:r>
            <a:r>
              <a:rPr lang="it-IT" sz="2400" dirty="0"/>
              <a:t> broker</a:t>
            </a:r>
            <a:r>
              <a:rPr lang="it-IT" sz="2400" i="1" dirty="0"/>
              <a:t> (port 1883)</a:t>
            </a:r>
          </a:p>
          <a:p>
            <a:r>
              <a:rPr lang="it-IT" sz="2400" dirty="0"/>
              <a:t>   + </a:t>
            </a:r>
            <a:r>
              <a:rPr lang="it-IT" sz="2400" dirty="0" err="1"/>
              <a:t>If</a:t>
            </a:r>
            <a:r>
              <a:rPr lang="it-IT" sz="2400" dirty="0"/>
              <a:t> the </a:t>
            </a:r>
            <a:r>
              <a:rPr lang="it-IT" sz="2400" dirty="0" err="1"/>
              <a:t>sensor</a:t>
            </a:r>
            <a:r>
              <a:rPr lang="it-IT" sz="2400" dirty="0"/>
              <a:t> </a:t>
            </a:r>
            <a:r>
              <a:rPr lang="it-IT" sz="2400" dirty="0" err="1"/>
              <a:t>returns</a:t>
            </a:r>
            <a:r>
              <a:rPr lang="it-IT" sz="2400" dirty="0"/>
              <a:t> 1 </a:t>
            </a:r>
            <a:r>
              <a:rPr lang="it-IT" sz="2400" dirty="0" err="1"/>
              <a:t>publish</a:t>
            </a:r>
            <a:r>
              <a:rPr lang="it-IT" sz="2400" dirty="0"/>
              <a:t> </a:t>
            </a:r>
            <a:br>
              <a:rPr lang="it-IT" sz="2400" dirty="0"/>
            </a:br>
            <a:r>
              <a:rPr lang="it-IT" sz="2400" dirty="0"/>
              <a:t>      </a:t>
            </a:r>
            <a:r>
              <a:rPr lang="it-IT" sz="2400" dirty="0" err="1"/>
              <a:t>also</a:t>
            </a:r>
            <a:r>
              <a:rPr lang="it-IT" sz="2400" dirty="0"/>
              <a:t> on </a:t>
            </a:r>
            <a:r>
              <a:rPr lang="it-IT" sz="2400" dirty="0" err="1"/>
              <a:t>topic</a:t>
            </a:r>
            <a:r>
              <a:rPr lang="it-IT" sz="2400" dirty="0"/>
              <a:t> "</a:t>
            </a:r>
            <a:r>
              <a:rPr lang="it-IT" sz="2400" dirty="0" err="1"/>
              <a:t>Alarm-promcampXY</a:t>
            </a:r>
            <a:r>
              <a:rPr lang="it-IT" sz="2400" dirty="0"/>
              <a:t>"</a:t>
            </a:r>
            <a:br>
              <a:rPr lang="it-IT" sz="2400" dirty="0"/>
            </a:br>
            <a:r>
              <a:rPr lang="it-IT" sz="2400" dirty="0"/>
              <a:t>      </a:t>
            </a:r>
            <a:endParaRPr lang="en-GB" sz="2400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020E842-B67E-4CD3-B56D-7CBCD6085AB2}"/>
              </a:ext>
            </a:extLst>
          </p:cNvPr>
          <p:cNvSpPr txBox="1"/>
          <p:nvPr/>
        </p:nvSpPr>
        <p:spPr>
          <a:xfrm>
            <a:off x="2518945" y="4095176"/>
            <a:ext cx="1814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10 minutes</a:t>
            </a:r>
          </a:p>
        </p:txBody>
      </p:sp>
    </p:spTree>
    <p:extLst>
      <p:ext uri="{BB962C8B-B14F-4D97-AF65-F5344CB8AC3E}">
        <p14:creationId xmlns:p14="http://schemas.microsoft.com/office/powerpoint/2010/main" val="1746418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A06B28E-D40B-424C-B422-AC04DF789A53}"/>
              </a:ext>
            </a:extLst>
          </p:cNvPr>
          <p:cNvSpPr txBox="1"/>
          <p:nvPr/>
        </p:nvSpPr>
        <p:spPr>
          <a:xfrm>
            <a:off x="4270821" y="2071879"/>
            <a:ext cx="365035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400" dirty="0"/>
              <a:t>MQTTSA</a:t>
            </a:r>
            <a:br>
              <a:rPr lang="it-IT" sz="4400" dirty="0"/>
            </a:br>
            <a:r>
              <a:rPr lang="it-IT" sz="4400" dirty="0"/>
              <a:t>(demo session)</a:t>
            </a:r>
            <a:endParaRPr lang="en-GB" sz="4400" dirty="0"/>
          </a:p>
        </p:txBody>
      </p:sp>
      <p:pic>
        <p:nvPicPr>
          <p:cNvPr id="4" name="Immagine 3">
            <a:hlinkClick r:id="rId3"/>
            <a:extLst>
              <a:ext uri="{FF2B5EF4-FFF2-40B4-BE49-F238E27FC236}">
                <a16:creationId xmlns:a16="http://schemas.microsoft.com/office/drawing/2014/main" id="{5AEA53F1-0BCE-4315-8294-1B783F9D11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598" y="4941917"/>
            <a:ext cx="1071562" cy="1071562"/>
          </a:xfrm>
          <a:prstGeom prst="rect">
            <a:avLst/>
          </a:prstGeom>
        </p:spPr>
      </p:pic>
      <p:pic>
        <p:nvPicPr>
          <p:cNvPr id="9" name="Immagine 8" descr="Immagine che contiene grafica vettoriale&#10;&#10;Descrizione generata con affidabilità molto elevata">
            <a:hlinkClick r:id="rId5"/>
            <a:extLst>
              <a:ext uri="{FF2B5EF4-FFF2-40B4-BE49-F238E27FC236}">
                <a16:creationId xmlns:a16="http://schemas.microsoft.com/office/drawing/2014/main" id="{B8E52141-3F58-4A2B-9F07-FF379627F0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259" y="4847705"/>
            <a:ext cx="1182480" cy="1182480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7FD7589A-3180-40B0-85BF-F583594DD863}"/>
              </a:ext>
            </a:extLst>
          </p:cNvPr>
          <p:cNvSpPr txBox="1"/>
          <p:nvPr/>
        </p:nvSpPr>
        <p:spPr>
          <a:xfrm>
            <a:off x="7046734" y="6030185"/>
            <a:ext cx="637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Tool</a:t>
            </a:r>
            <a:endParaRPr lang="en-GB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0FCF580-1AFA-415D-A572-66263D04AF70}"/>
              </a:ext>
            </a:extLst>
          </p:cNvPr>
          <p:cNvSpPr txBox="1"/>
          <p:nvPr/>
        </p:nvSpPr>
        <p:spPr>
          <a:xfrm>
            <a:off x="8086066" y="6013479"/>
            <a:ext cx="1008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Reports</a:t>
            </a:r>
            <a:endParaRPr lang="en-GB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E563362-9CA9-4C78-93D0-3E00CF0C8D17}"/>
              </a:ext>
            </a:extLst>
          </p:cNvPr>
          <p:cNvSpPr txBox="1"/>
          <p:nvPr/>
        </p:nvSpPr>
        <p:spPr>
          <a:xfrm>
            <a:off x="9724367" y="4430597"/>
            <a:ext cx="932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RECAP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4C6A60FF-2AF7-4B85-A436-6DFA0CF4D5B5}"/>
              </a:ext>
            </a:extLst>
          </p:cNvPr>
          <p:cNvCxnSpPr>
            <a:cxnSpLocks/>
          </p:cNvCxnSpPr>
          <p:nvPr/>
        </p:nvCxnSpPr>
        <p:spPr>
          <a:xfrm flipH="1">
            <a:off x="10868891" y="4665518"/>
            <a:ext cx="602673" cy="0"/>
          </a:xfrm>
          <a:prstGeom prst="straightConnector1">
            <a:avLst/>
          </a:prstGeom>
          <a:ln w="603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98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17FF47CB-B7D6-4B4A-84A0-A58FA8275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Assignment</a:t>
            </a:r>
            <a:r>
              <a:rPr lang="it-IT" dirty="0"/>
              <a:t> 4</a:t>
            </a:r>
            <a:endParaRPr lang="en-GB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8C66419-C5A7-42AB-8C4C-0DAD7C719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U. Morelli - Security &amp; Trust (FBK)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/>
          </a:p>
        </p:txBody>
      </p:sp>
      <p:pic>
        <p:nvPicPr>
          <p:cNvPr id="10" name="Picture 2" descr="data:image/png;base64,iVBORw0KGgoAAAANSUhEUgAAAOEAAADhCAMAAAAJbSJIAAAAgVBMVEX///8BAQEAAAD09PSPj4/x8fGSkpLT09P7+/vm5ua0tLTr6+t1dXVZWVn39/fGxsba2trg4OClpaVmZma9vb2hoaFTU1MKCgrKysofHx+AgIBeXl5OTk64uLiampokJCQ7OzuHh4c+Pj4tLS16enpISEgaGhpsbGwqKio0NDQQEBAN8vbtAAASj0lEQVR4nO1d13bqOhBNTDfdlNADJITA/3/gpYTRSNYUuZBz18q8nRNjaVtTt9rLy5/8yZ/8yZ/8yZ88WZrN5m93oXjpDfpJvbPcf0dG5tvusZqMG7Xf7lxOaTaSxQHhil7vgv9r25nM/p84h3FnbsHyy/2Rt2My+O0OB0k7PirAuTi7Seu3O66TQf0jBJyF8rxrhDY3LAMDI4PdWyZ4COXnLKTBVlQWFJ/UJvMc6BDIqlpdW9ETEc6WOq+i8j6HsarNC8CnIUzOVL9xaIg+tqft6c0TQNK/2fTERq8An4OwUvV39QfEdLFZN4YVK5mptBrjya77RcK8/O+izTd7Afj6FISVha+Pt57vd/FAyNKG6+rBj/Lyf0fOIK8An4Gw58F36/EyIIgPkpEP5RUjOY43gE9AuEn162Zu9eC49jLYbNMgr7rqV4I7wNIRxr4u7RPBfkipJQffCxPPoz8AS0Y43DrduRYNm6zw7lKbvLsgLy9NJQEPgOUiXKTxHcOVMy2NThrjyA4dLVSmFNCiX2ZONy7/nMgRTCe9SfrlMfq7AVgiwqPbhe91oe9ff7sNrCqPvyGApSFsuM1/9Atvo39yG/nJ5DDAshDurLYvnqB4fFfpz512jtf/bTn/WULDta39ES0TKVacaBR9tRyApSCcOd+wWnwTSKpOa0nKzRbeZN0ewFW+8CdLe+VozKuDcNm15ZDT5S3t9op1oH5Zs+Vk5Eo+nap8WPhGz2F3m6MATisfQMdP6+rwImSshZgTYMOKtIeK/IvCpHJQYcwJsG8BrBfUd63UFRBzAhxbAItIscOkIUHM62RiDPDjmRr6kL7E0BUG8OJDC+pzmIwFhIWpaKZvdZthW4y63dX+0O2OFllm1niExTmZ4DR0GO9WqbB8l/1nHDDlxCIsLkxEUUgdMUyWDPH7w6ZulCg5hMUF+ijSf/TZQibwf2B2NJ+NQZg3VcsCcLBQoMMoO2L8oRHmrW9OCKByti5JEWYKkGeB5yER5gW4DB3B9i4UHoDscCw+EQ9zV6ibQIDtFBcYhHFJa8mOcFc5AZqKXuVFa358RLTwPjgiauoqMYQ5AdYQQEUc9M2y3bFMF5P1bNhq1yq1dms4Gye75ZcXJTVTURJA7GXkV429szTRMWn4XUhzkHQ80/5ebqssgEb15Vy0tnK6eu37KpG8bztepkBesh3H5fhtMD9Ak8tEH9KzaRIsWsVKmn88SmPc4AcQwAI5mYsgIxTS5KYzgJfWNyGZdS/5cqjRaG8qtAUCON/UH1L1TbsFycgAFBKOFMu/D+dwZisX48N3Y4DnIitTFCgEymLjdO2QjQEYLp337G7/XRpApKMH/kGL7IuiU3aGY3CwXzV9UQJ0PZNKFkZH2Q/XO1mdykkS988WxnkFO5k3qiOraB/e1NAMIWtTbfurL8JbcsSZNtABfM0wPbQFgGwkHOIuRPMiVom28NyWBuA007qa2OgoR93bAPMP4F183Cg7gte/hzZudJSzKxtgcfOkaW6UdjKrx7KTMGcDNVO0Yp6yABbKoTYPTo5DjiB4omgZ0kDPLFdh5geRkymeQ11EKoCmq69BPLyJFEzm18MAi58J7mqczMs1IX48JYRtLBUzhMxTmL/JnSGmpK4E+PIyzzCIZgiZKDNCAIufCtYDNPyNfhDNEM7phzB/U/xUaQDAl5dD8CBCPc34f1Q6/u4IXmQAI8I5fizwA7rsbSKAv2mDd5lCZ3R8bqIYwlUIfxMq1UCAaBA7qgbOj8e/yUcSA1AfB3uDcby5SszPrJEA6aR3Cr5fw5vM5HwNcYwif3OXxmYZ2TKtE3tjSID9iNxN04D+bKhHkCzlWLgyRqhRovExzYze/mfp+YYMQKZHJ7nTIDA+9OcYG4Byst2iJ6FuU06Ob+AAvv7QGh5ZQ5fkXVMTWaWNjooVy1DYKhQ5pA7pRfv3zRVk/QDjIvuFRw50X8zpExMumYTgJm1xK9QN5Ar6zQPkAl4dBkZaiTYQ8wOjxtJcVF05CwWlMwkQFkqQSmh6JdEZj3KLHp+OUkeHcx2+G8Tb96QD/QTaJH03BAwpOX2T/ExbVXdcO5Uq05mJtWv5xWUyUMeQOfAYusW79wE8R1W+ZgjZdNQmd+/opotNvB6P18lumUIZRe9cJmOylneqRaWagsFS/KMZwhPzmh5eh3qDN4ptN1gbdxyQfKp2FFPJx6e/0ci0PHpGptOGFmEqlcob6vo1IPiHu9/1zwP7clHzZalvPwP147zp4z20kkYKg65EFsAu7XKvk/4qgLgqp14HXePK1QdLSrqsRDGEPTSCUbTlQ0p76qZzRDVhwgFVPzwUOfpk2oOHqMmmd0lXXoymv+qKR3uFM10ugZ1RydYjc4u+mNbgOxEjZPIBWhOWCOCHaq/Cl6oeBHKW+mqGfKFbHUqhbiE9gIKzunbUVvSPiob04o+pFiaOgRlS9LFcdyAaXFn9qyt6U9IQ+XddNsSOoAfGIZM1+twA1K11D6AspO8L3aPJCagrCP8HSiqm+MWP4AvKmQk1bUKsowo/8wTxgJgYmZkMuviyJIh0Mn6OUCGo9KlQ9mA7qFBgHBH1jcCPKvmbQFZN+sKgYxPiBY9wTpEFiaSkxqFzU1ZGQmlDUFNCQcBTUknBQvhES8ERoSFUscQ0J0P8wHg6/98HgqEC/085Ghghglk2m+S3RAuWMKQTBREaIOKF0pFQyXlAPqBZsMCxapQZdAUte+e/QE9AEAtWYL5wl3gAC8uLUmb8mPCiCJTHjB9B54AWEyXkTvBU45AhZHlROaYT3r7Oj3Ff+ECQFxLRBgoTxUQlD5DMSqSIDWrmz6cgGBAfUMoYQEnl+UQBIO1KHmUIocYz3pDqfA8fCxOiN3/jDcGMkdBxEPJGItwIhtbiI3aH10LJTMELcDVTczBrNJlyacMPgmRoMAp+LYeA7g93kpku+cavMps6ZGkqkxkIigCGRuT1vJ3uH7/2509gpoQrlaLxbR3qzY3QANFb/Mk1mAKRl/EIvx+/9gd8wUwrohluDTQSoInpgqERpsKPkuCJF3zbkpmi9TcMQHBChK7DdyQyT4hoXl8rIBzxZjoWzHSmAihFNKmTS9ZUBDXr8nYGXSOi6dRBSCynzGdoJh540ypBAbqsAhg/71evZuQi9MckSO+JmPOlROh7e1MofWCCzu/lAKGfSR2klNQf08GVENn7nEf4qUJIjKEQTASEaTP0Bx1wJUQBVSbCVa4xbCjHsC245DwIXwQt1dohFS5dO/QHnTLtEBCe/T8WfKmU8pxshBSRAL6USEzz+dJi4iFB1MUOQiJswmsyJZ6mk/54mCungY9PzXlYg0gWmaDsfjMFZ0HwsXxOA7WZ/8eQT/ldSU3KS2u4piBZaSAK/HQbOCLC1QJd6HWHMDkl1BZEcSpUBReIc9ASegb5zFu7ZKZndpSm/MslQ5vyY3yVzc9imgW5ZK4tmIrUCf7nQo0vGRpoMTeN3kgmyYxZKxELWiia6Q9C/6obraER68Ekyl0lEJKI/L2jNFM/3ac0NHnuLehgfEvMVDxhqKdcZirpOCSmBOELhph9C9RE0gPhK8NyDH80lQwNcj6CagIbkra203IWbBlyOoIxFsxUMjTQYqI4hRIw805Ls5aZUFKpC4KZSioATAyRuJqUKesgwhBSa36OgqvY8mZq/k7MD0orcsyegGyWaNbJUhOskeAKJGcIY0zE7INgiGh3dBZ3ipZXExFTmsGEYEEtQp3wnkjm7c0+uSwx0WxBo1biQAcJimMsdXAmvECeezGDGLQp9yZm6zG5QHQvmCGQ1tSSLbE8iARXhffsabbnYEGncFBWWIMnCEcxlfonLkUAV0YuBzKLlQO3XaKT8smV3BAriPk9ubwx7p5wJWNRTdHO6qDt+WgxFT1HfhL8hLiUAlmyuBaBnEEzx8aFjCI+t5Dc2zSEj0B8g0RUMXH2zqgpvajriCBSi69cQYegM2/+lJRUXNH0IhuiCQf0Mu8PBFG3fA8d4MOkQyYppIKJ1PurTKWvAC+howFmRqMveeFJ7YAB0l8OorGUUrHBWFybZ7aI0edsOOedCHvJJtbTzDIO+LjUBGVVNkPF+kqTWTGvsc/9ZiPj+mw9yxiQvP8alnyx24LepKeOikG0D1+JyJviKhP7yCTWM8GnpSobMzpsZbOQ7Mys0+XyMqyoN4zbiWv97djZE8SfXGByOmqcwU65DVmYTqIIP2CV2SMaanPc+Z99zfW4MWzVWsPGeHM8pzevce9Dx8lQj4CSCvmiGNNNEcgvdHa2573a2w/TW7s/WN0yewIpTTb5gHCuAtSI5Lafqagvd4ldiIxEdCZzk4Y8hLBykkxrf8ScN0B5ErPZUSArUodh0vjehbAJuy9pPylvdkk9SX5VUz9IR4mMvxQYI3n7l2L3uCkKxDX0O1Ef0JkR4oL1RNrOffl7Xd5fDn0i2RFgWOTFrS3R1+BqXD5BbL2lQV7+8jWRb3KB/Yz08uqWrMZGgHGTdw/xW/0eMqymQsPrj2tV3Yxr9jjQhv8pah4SxRETA6OnOt7QnK9vZLXRnXmEjmsijcKESxUZDU/TjsQcpqbnY9qzuN4ZdVfT0bGa9NUH5CH+ht63alyR6pAhWMLLrLk3elryjUH4pkM6OCkGBYuZ4qJ3tuOGy7wVHd9aQKetxvUpuSGzp5juPDpHSXudQAZpmi3CTLlmqn/aOdrS0gw6PpCutFvf0bF+TOeNFarPVRvJ7tTmY8oZxSY+t5A2QmNVFEWVlpZm2DNd7BEiFaSiXGllssiAk3ZHmh/hbdsFns76EOvuF003yOqffTt7jAamOdXcqFbwRZJs0N2GW+FVTMXJrY5ZY4g6blQrFgXHJSrmwGOtI70LOsGUMzH7qrLMCxTSghkC9qhAdIBj4KysSWzYmhnfiFDcIZgD63wb9ixE4zH4g3c8YkoW9uiAtQWxmEstq9Y72VwazToHX4iKfsuGAnwrYiHD2Hi3APKZfaQbB78YxokvAgc2xEO+BKfXsV/HhzhUOmZoC5EV/KmgNjd6KWtzHOy9iWyAfAlpVlZnW0uHkmuhQnKu0I2qGc3RYXWib947owIn41K6vdqM7ePnrmtkwy9Cbm4cfGKERUVqxk+KJtclmtUyxhvGZZjeDD9TLL/ktFB1kzlnRHouro85pjBGdW3JUUtOKXx7KX8wxzUpTw/2ijn5XT4xaOY5ZnZel9mm4WTv+aXIxCL+JiTjdgUfai3zMTsvZbicNEgrGSZHL9HYFRNATKPkqk4Rb6ioAVuemYobc/g+qseNlokizXZjvOmcfKdgXn4wl00YF6c5zxNH2q7Ji2bfPoLbkKTn+Xz+RZ7xeX9UU8d+m27lvnYC8zGa4mHNHMzKIIMHVHXm3nRK8vIKQXzMWXWPWp+ZqeDkOsQ6jZsGfnVB0H6l6EsXWQcZ7rG8nuCqDGvIwxdzPzjmY76Ut+H1UhFOgvdW16ZB+PKS8FuevIJvdNZffNbafHAmh9FFb1U9WYe2vRd3a0GCXhpSadbiI+tZ7n/sirdAYtmjvhRIDW0wxLAA24oX+9TM2kO+O0kY01r5Rj0JX2nNiHWJZHie257F1c70BMg+VsddwAwbCOJQ9ReSKAXf0Vc4N6oVi0MNuPtIJ58YYrHcqFYmpQK0L9GKTgVyo1oZlaiid8F3cTLrPkqSFmaDinUyRmz6l1+nVbRYa8jKs5KxBfGjtInRlDQtlr+E64lAHG70WT7VYZ0LStX8YnGjUbR9xjA2nbtqC0m2GenazZWoMD9ir+KM3sv34u5dr8XP/mIZbu3mir5I0isz+6NGh/JWm1SOTlvF3/Hmld7BafcYznBrpFl1WPBzed/SFfci7qhTAsYUy5+D+A2X4beL8VisW+0541fKcg9e6m4Hom5xiVzLJXqKml4O68U2hfE9KaQb40MK39PT4LvEnvmGY96uDHcp1uMZUZeQ5sK3bWSXPekYbt49+KbluGqdtNyLcO4gP7N4hUY1De/ytu/fUVDUr71/Nka7jPsuPwvB0y86F39RbbjMtumu3YnC/W4tx+j2uD71U45R9FZqGREgsxU1j3Tl1Y71eNZKO9lmu7HedLYkoXrRz39h/B4yOFK8ryFH96tlp9P5/Ox0ltPDmZ+Huqr5syO8JJUNy+F76GD22cXzUtAA6Y9UExWCXF5x+FfMLy29eJ8L5PXH75vfDH8KqSWrjCCvPztt/kntdKU5/jzzluZFFx3jX+CZM0s7/vwWHArCdkEXNMX2r0hvNumY+SZPBnuT+WjT/z+NXVpa1z1rq+9UsHg/BO1h+z9Ipd0aNK4yaLX/34P2J3/yJ3/yJ3/yJ3/yfPkPmGXc4VNf1EoAAAAASUVORK5CYII=">
            <a:extLst>
              <a:ext uri="{FF2B5EF4-FFF2-40B4-BE49-F238E27FC236}">
                <a16:creationId xmlns:a16="http://schemas.microsoft.com/office/drawing/2014/main" id="{7ED61830-32FE-4DDE-BD88-E15015C23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15" y="1428223"/>
            <a:ext cx="1399915" cy="139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188A4080-A2B5-4C9D-B508-16290E90D4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15" y="3656586"/>
            <a:ext cx="1400400" cy="1400400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CC52C74-75D8-44BE-8F19-BD63D6F41ABE}"/>
              </a:ext>
            </a:extLst>
          </p:cNvPr>
          <p:cNvSpPr txBox="1"/>
          <p:nvPr/>
        </p:nvSpPr>
        <p:spPr>
          <a:xfrm>
            <a:off x="2518945" y="4095176"/>
            <a:ext cx="1814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15 minutes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53C8604-02BF-43D9-9187-C190E121D96E}"/>
              </a:ext>
            </a:extLst>
          </p:cNvPr>
          <p:cNvSpPr txBox="1"/>
          <p:nvPr/>
        </p:nvSpPr>
        <p:spPr>
          <a:xfrm>
            <a:off x="2518944" y="1651125"/>
            <a:ext cx="507094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err="1"/>
              <a:t>Secure</a:t>
            </a:r>
            <a:r>
              <a:rPr lang="it-IT" sz="2800" dirty="0"/>
              <a:t> the </a:t>
            </a:r>
            <a:r>
              <a:rPr lang="it-IT" sz="2800" dirty="0" err="1"/>
              <a:t>local</a:t>
            </a:r>
            <a:r>
              <a:rPr lang="it-IT" sz="2800" dirty="0"/>
              <a:t> broker with </a:t>
            </a:r>
            <a:br>
              <a:rPr lang="it-IT" sz="2800" dirty="0"/>
            </a:br>
            <a:r>
              <a:rPr lang="it-IT" sz="2800" dirty="0"/>
              <a:t>username/password and </a:t>
            </a:r>
            <a:br>
              <a:rPr lang="it-IT" sz="2800" dirty="0"/>
            </a:br>
            <a:r>
              <a:rPr lang="it-IT" sz="2800" dirty="0"/>
              <a:t>re-</a:t>
            </a:r>
            <a:r>
              <a:rPr lang="it-IT" sz="2800" dirty="0" err="1"/>
              <a:t>run</a:t>
            </a:r>
            <a:r>
              <a:rPr lang="it-IT" sz="2800" dirty="0"/>
              <a:t> MQTTSA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70781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17FF47CB-B7D6-4B4A-84A0-A58FA8275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Assignment</a:t>
            </a:r>
            <a:r>
              <a:rPr lang="it-IT" dirty="0"/>
              <a:t> 5</a:t>
            </a:r>
            <a:endParaRPr lang="en-GB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8C66419-C5A7-42AB-8C4C-0DAD7C719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U. Morelli - Security &amp; Trust (FBK)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/>
          </a:p>
        </p:txBody>
      </p:sp>
      <p:pic>
        <p:nvPicPr>
          <p:cNvPr id="10" name="Picture 2" descr="data:image/png;base64,iVBORw0KGgoAAAANSUhEUgAAAOEAAADhCAMAAAAJbSJIAAAAgVBMVEX///8BAQEAAAD09PSPj4/x8fGSkpLT09P7+/vm5ua0tLTr6+t1dXVZWVn39/fGxsba2trg4OClpaVmZma9vb2hoaFTU1MKCgrKysofHx+AgIBeXl5OTk64uLiampokJCQ7OzuHh4c+Pj4tLS16enpISEgaGhpsbGwqKio0NDQQEBAN8vbtAAASj0lEQVR4nO1d13bqOhBNTDfdlNADJITA/3/gpYTRSNYUuZBz18q8nRNjaVtTt9rLy5/8yZ/8yZ/8yZ88WZrN5m93oXjpDfpJvbPcf0dG5tvusZqMG7Xf7lxOaTaSxQHhil7vgv9r25nM/p84h3FnbsHyy/2Rt2My+O0OB0k7PirAuTi7Seu3O66TQf0jBJyF8rxrhDY3LAMDI4PdWyZ4COXnLKTBVlQWFJ/UJvMc6BDIqlpdW9ETEc6WOq+i8j6HsarNC8CnIUzOVL9xaIg+tqft6c0TQNK/2fTERq8An4OwUvV39QfEdLFZN4YVK5mptBrjya77RcK8/O+izTd7Afj6FISVha+Pt57vd/FAyNKG6+rBj/Lyf0fOIK8An4Gw58F36/EyIIgPkpEP5RUjOY43gE9AuEn162Zu9eC49jLYbNMgr7rqV4I7wNIRxr4u7RPBfkipJQffCxPPoz8AS0Y43DrduRYNm6zw7lKbvLsgLy9NJQEPgOUiXKTxHcOVMy2NThrjyA4dLVSmFNCiX2ZONy7/nMgRTCe9SfrlMfq7AVgiwqPbhe91oe9ff7sNrCqPvyGApSFsuM1/9Atvo39yG/nJ5DDAshDurLYvnqB4fFfpz512jtf/bTn/WULDta39ES0TKVacaBR9tRyApSCcOd+wWnwTSKpOa0nKzRbeZN0ewFW+8CdLe+VozKuDcNm15ZDT5S3t9op1oH5Zs+Vk5Eo+nap8WPhGz2F3m6MATisfQMdP6+rwImSshZgTYMOKtIeK/IvCpHJQYcwJsG8BrBfUd63UFRBzAhxbAItIscOkIUHM62RiDPDjmRr6kL7E0BUG8OJDC+pzmIwFhIWpaKZvdZthW4y63dX+0O2OFllm1niExTmZ4DR0GO9WqbB8l/1nHDDlxCIsLkxEUUgdMUyWDPH7w6ZulCg5hMUF+ijSf/TZQibwf2B2NJ+NQZg3VcsCcLBQoMMoO2L8oRHmrW9OCKByti5JEWYKkGeB5yER5gW4DB3B9i4UHoDscCw+EQ9zV6ibQIDtFBcYhHFJa8mOcFc5AZqKXuVFa358RLTwPjgiauoqMYQ5AdYQQEUc9M2y3bFMF5P1bNhq1yq1dms4Gye75ZcXJTVTURJA7GXkV429szTRMWn4XUhzkHQ80/5ebqssgEb15Vy0tnK6eu37KpG8bztepkBesh3H5fhtMD9Ak8tEH9KzaRIsWsVKmn88SmPc4AcQwAI5mYsgIxTS5KYzgJfWNyGZdS/5cqjRaG8qtAUCON/UH1L1TbsFycgAFBKOFMu/D+dwZisX48N3Y4DnIitTFCgEymLjdO2QjQEYLp337G7/XRpApKMH/kGL7IuiU3aGY3CwXzV9UQJ0PZNKFkZH2Q/XO1mdykkS988WxnkFO5k3qiOraB/e1NAMIWtTbfurL8JbcsSZNtABfM0wPbQFgGwkHOIuRPMiVom28NyWBuA007qa2OgoR93bAPMP4F183Cg7gte/hzZudJSzKxtgcfOkaW6UdjKrx7KTMGcDNVO0Yp6yABbKoTYPTo5DjiB4omgZ0kDPLFdh5geRkymeQ11EKoCmq69BPLyJFEzm18MAi58J7mqczMs1IX48JYRtLBUzhMxTmL/JnSGmpK4E+PIyzzCIZgiZKDNCAIufCtYDNPyNfhDNEM7phzB/U/xUaQDAl5dD8CBCPc34f1Q6/u4IXmQAI8I5fizwA7rsbSKAv2mDd5lCZ3R8bqIYwlUIfxMq1UCAaBA7qgbOj8e/yUcSA1AfB3uDcby5SszPrJEA6aR3Cr5fw5vM5HwNcYwif3OXxmYZ2TKtE3tjSID9iNxN04D+bKhHkCzlWLgyRqhRovExzYze/mfp+YYMQKZHJ7nTIDA+9OcYG4Byst2iJ6FuU06Ob+AAvv7QGh5ZQ5fkXVMTWaWNjooVy1DYKhQ5pA7pRfv3zRVk/QDjIvuFRw50X8zpExMumYTgJm1xK9QN5Ar6zQPkAl4dBkZaiTYQ8wOjxtJcVF05CwWlMwkQFkqQSmh6JdEZj3KLHp+OUkeHcx2+G8Tb96QD/QTaJH03BAwpOX2T/ExbVXdcO5Uq05mJtWv5xWUyUMeQOfAYusW79wE8R1W+ZgjZdNQmd+/opotNvB6P18lumUIZRe9cJmOylneqRaWagsFS/KMZwhPzmh5eh3qDN4ptN1gbdxyQfKp2FFPJx6e/0ci0PHpGptOGFmEqlcob6vo1IPiHu9/1zwP7clHzZalvPwP147zp4z20kkYKg65EFsAu7XKvk/4qgLgqp14HXePK1QdLSrqsRDGEPTSCUbTlQ0p76qZzRDVhwgFVPzwUOfpk2oOHqMmmd0lXXoymv+qKR3uFM10ugZ1RydYjc4u+mNbgOxEjZPIBWhOWCOCHaq/Cl6oeBHKW+mqGfKFbHUqhbiE9gIKzunbUVvSPiob04o+pFiaOgRlS9LFcdyAaXFn9qyt6U9IQ+XddNsSOoAfGIZM1+twA1K11D6AspO8L3aPJCagrCP8HSiqm+MWP4AvKmQk1bUKsowo/8wTxgJgYmZkMuviyJIh0Mn6OUCGo9KlQ9mA7qFBgHBH1jcCPKvmbQFZN+sKgYxPiBY9wTpEFiaSkxqFzU1ZGQmlDUFNCQcBTUknBQvhES8ERoSFUscQ0J0P8wHg6/98HgqEC/085Ghghglk2m+S3RAuWMKQTBREaIOKF0pFQyXlAPqBZsMCxapQZdAUte+e/QE9AEAtWYL5wl3gAC8uLUmb8mPCiCJTHjB9B54AWEyXkTvBU45AhZHlROaYT3r7Oj3Ff+ECQFxLRBgoTxUQlD5DMSqSIDWrmz6cgGBAfUMoYQEnl+UQBIO1KHmUIocYz3pDqfA8fCxOiN3/jDcGMkdBxEPJGItwIhtbiI3aH10LJTMELcDVTczBrNJlyacMPgmRoMAp+LYeA7g93kpku+cavMps6ZGkqkxkIigCGRuT1vJ3uH7/2509gpoQrlaLxbR3qzY3QANFb/Mk1mAKRl/EIvx+/9gd8wUwrohluDTQSoInpgqERpsKPkuCJF3zbkpmi9TcMQHBChK7DdyQyT4hoXl8rIBzxZjoWzHSmAihFNKmTS9ZUBDXr8nYGXSOi6dRBSCynzGdoJh540ypBAbqsAhg/71evZuQi9MckSO+JmPOlROh7e1MofWCCzu/lAKGfSR2klNQf08GVENn7nEf4qUJIjKEQTASEaTP0Bx1wJUQBVSbCVa4xbCjHsC245DwIXwQt1dohFS5dO/QHnTLtEBCe/T8WfKmU8pxshBSRAL6USEzz+dJi4iFB1MUOQiJswmsyJZ6mk/54mCungY9PzXlYg0gWmaDsfjMFZ0HwsXxOA7WZ/8eQT/ldSU3KS2u4piBZaSAK/HQbOCLC1QJd6HWHMDkl1BZEcSpUBReIc9ASegb5zFu7ZKZndpSm/MslQ5vyY3yVzc9imgW5ZK4tmIrUCf7nQo0vGRpoMTeN3kgmyYxZKxELWiia6Q9C/6obraER68Ekyl0lEJKI/L2jNFM/3ac0NHnuLehgfEvMVDxhqKdcZirpOCSmBOELhph9C9RE0gPhK8NyDH80lQwNcj6CagIbkra203IWbBlyOoIxFsxUMjTQYqI4hRIw805Ls5aZUFKpC4KZSioATAyRuJqUKesgwhBSa36OgqvY8mZq/k7MD0orcsyegGyWaNbJUhOskeAKJGcIY0zE7INgiGh3dBZ3ipZXExFTmsGEYEEtQp3wnkjm7c0+uSwx0WxBo1biQAcJimMsdXAmvECeezGDGLQp9yZm6zG5QHQvmCGQ1tSSLbE8iARXhffsabbnYEGncFBWWIMnCEcxlfonLkUAV0YuBzKLlQO3XaKT8smV3BAriPk9ubwx7p5wJWNRTdHO6qDt+WgxFT1HfhL8hLiUAlmyuBaBnEEzx8aFjCI+t5Dc2zSEj0B8g0RUMXH2zqgpvajriCBSi69cQYegM2/+lJRUXNH0IhuiCQf0Mu8PBFG3fA8d4MOkQyYppIKJ1PurTKWvAC+howFmRqMveeFJ7YAB0l8OorGUUrHBWFybZ7aI0edsOOedCHvJJtbTzDIO+LjUBGVVNkPF+kqTWTGvsc/9ZiPj+mw9yxiQvP8alnyx24LepKeOikG0D1+JyJviKhP7yCTWM8GnpSobMzpsZbOQ7Mys0+XyMqyoN4zbiWv97djZE8SfXGByOmqcwU65DVmYTqIIP2CV2SMaanPc+Z99zfW4MWzVWsPGeHM8pzevce9Dx8lQj4CSCvmiGNNNEcgvdHa2573a2w/TW7s/WN0yewIpTTb5gHCuAtSI5Lafqagvd4ldiIxEdCZzk4Y8hLBykkxrf8ScN0B5ErPZUSArUodh0vjehbAJuy9pPylvdkk9SX5VUz9IR4mMvxQYI3n7l2L3uCkKxDX0O1Ef0JkR4oL1RNrOffl7Xd5fDn0i2RFgWOTFrS3R1+BqXD5BbL2lQV7+8jWRb3KB/Yz08uqWrMZGgHGTdw/xW/0eMqymQsPrj2tV3Yxr9jjQhv8pah4SxRETA6OnOt7QnK9vZLXRnXmEjmsijcKESxUZDU/TjsQcpqbnY9qzuN4ZdVfT0bGa9NUH5CH+ht63alyR6pAhWMLLrLk3elryjUH4pkM6OCkGBYuZ4qJ3tuOGy7wVHd9aQKetxvUpuSGzp5juPDpHSXudQAZpmi3CTLlmqn/aOdrS0gw6PpCutFvf0bF+TOeNFarPVRvJ7tTmY8oZxSY+t5A2QmNVFEWVlpZm2DNd7BEiFaSiXGllssiAk3ZHmh/hbdsFns76EOvuF003yOqffTt7jAamOdXcqFbwRZJs0N2GW+FVTMXJrY5ZY4g6blQrFgXHJSrmwGOtI70LOsGUMzH7qrLMCxTSghkC9qhAdIBj4KysSWzYmhnfiFDcIZgD63wb9ixE4zH4g3c8YkoW9uiAtQWxmEstq9Y72VwazToHX4iKfsuGAnwrYiHD2Hi3APKZfaQbB78YxokvAgc2xEO+BKfXsV/HhzhUOmZoC5EV/KmgNjd6KWtzHOy9iWyAfAlpVlZnW0uHkmuhQnKu0I2qGc3RYXWib947owIn41K6vdqM7ePnrmtkwy9Cbm4cfGKERUVqxk+KJtclmtUyxhvGZZjeDD9TLL/ktFB1kzlnRHouro85pjBGdW3JUUtOKXx7KX8wxzUpTw/2ijn5XT4xaOY5ZnZel9mm4WTv+aXIxCL+JiTjdgUfai3zMTsvZbicNEgrGSZHL9HYFRNATKPkqk4Rb6ioAVuemYobc/g+qseNlokizXZjvOmcfKdgXn4wl00YF6c5zxNH2q7Ji2bfPoLbkKTn+Xz+RZ7xeX9UU8d+m27lvnYC8zGa4mHNHMzKIIMHVHXm3nRK8vIKQXzMWXWPWp+ZqeDkOsQ6jZsGfnVB0H6l6EsXWQcZ7rG8nuCqDGvIwxdzPzjmY76Ut+H1UhFOgvdW16ZB+PKS8FuevIJvdNZffNbafHAmh9FFb1U9WYe2vRd3a0GCXhpSadbiI+tZ7n/sirdAYtmjvhRIDW0wxLAA24oX+9TM2kO+O0kY01r5Rj0JX2nNiHWJZHie257F1c70BMg+VsddwAwbCOJQ9ReSKAXf0Vc4N6oVi0MNuPtIJ58YYrHcqFYmpQK0L9GKTgVyo1oZlaiid8F3cTLrPkqSFmaDinUyRmz6l1+nVbRYa8jKs5KxBfGjtInRlDQtlr+E64lAHG70WT7VYZ0LStX8YnGjUbR9xjA2nbtqC0m2GenazZWoMD9ir+KM3sv34u5dr8XP/mIZbu3mir5I0isz+6NGh/JWm1SOTlvF3/Hmld7BafcYznBrpFl1WPBzed/SFfci7qhTAsYUy5+D+A2X4beL8VisW+0541fKcg9e6m4Hom5xiVzLJXqKml4O68U2hfE9KaQb40MK39PT4LvEnvmGY96uDHcp1uMZUZeQ5sK3bWSXPekYbt49+KbluGqdtNyLcO4gP7N4hUY1De/ytu/fUVDUr71/Nka7jPsuPwvB0y86F39RbbjMtumu3YnC/W4tx+j2uD71U45R9FZqGREgsxU1j3Tl1Y71eNZKO9lmu7HedLYkoXrRz39h/B4yOFK8ryFH96tlp9P5/Ox0ltPDmZ+Huqr5syO8JJUNy+F76GD22cXzUtAA6Y9UExWCXF5x+FfMLy29eJ8L5PXH75vfDH8KqSWrjCCvPztt/kntdKU5/jzzluZFFx3jX+CZM0s7/vwWHArCdkEXNMX2r0hvNumY+SZPBnuT+WjT/z+NXVpa1z1rq+9UsHg/BO1h+z9Ipd0aNK4yaLX/34P2J3/yJ3/yJ3/yJ3/yfPkPmGXc4VNf1EoAAAAASUVORK5CYII=">
            <a:extLst>
              <a:ext uri="{FF2B5EF4-FFF2-40B4-BE49-F238E27FC236}">
                <a16:creationId xmlns:a16="http://schemas.microsoft.com/office/drawing/2014/main" id="{7ED61830-32FE-4DDE-BD88-E15015C23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15" y="1428223"/>
            <a:ext cx="1399915" cy="139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188A4080-A2B5-4C9D-B508-16290E90D4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15" y="3656586"/>
            <a:ext cx="1400400" cy="1400400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CC52C74-75D8-44BE-8F19-BD63D6F41ABE}"/>
              </a:ext>
            </a:extLst>
          </p:cNvPr>
          <p:cNvSpPr txBox="1"/>
          <p:nvPr/>
        </p:nvSpPr>
        <p:spPr>
          <a:xfrm>
            <a:off x="2518945" y="4095176"/>
            <a:ext cx="1960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30 minutes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53C8604-02BF-43D9-9187-C190E121D96E}"/>
              </a:ext>
            </a:extLst>
          </p:cNvPr>
          <p:cNvSpPr txBox="1"/>
          <p:nvPr/>
        </p:nvSpPr>
        <p:spPr>
          <a:xfrm>
            <a:off x="2518944" y="1651125"/>
            <a:ext cx="54755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err="1"/>
              <a:t>Secure</a:t>
            </a:r>
            <a:r>
              <a:rPr lang="it-IT" sz="2800" dirty="0"/>
              <a:t> the </a:t>
            </a:r>
            <a:r>
              <a:rPr lang="it-IT" sz="2800" dirty="0" err="1"/>
              <a:t>local</a:t>
            </a:r>
            <a:r>
              <a:rPr lang="it-IT" sz="2800" dirty="0"/>
              <a:t> broker with </a:t>
            </a:r>
            <a:br>
              <a:rPr lang="it-IT" sz="2800" dirty="0"/>
            </a:br>
            <a:r>
              <a:rPr lang="it-IT" sz="2800" dirty="0"/>
              <a:t>certificate-</a:t>
            </a:r>
            <a:r>
              <a:rPr lang="it-IT" sz="2800" dirty="0" err="1"/>
              <a:t>based</a:t>
            </a:r>
            <a:r>
              <a:rPr lang="it-IT" sz="2800" dirty="0"/>
              <a:t> Authentication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081489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U. Morelli - Security &amp; Trust (FBK)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277E4291-6EB2-4760-91AF-7A47FD023B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408" y="3515768"/>
            <a:ext cx="805920" cy="805920"/>
          </a:xfrm>
          <a:prstGeom prst="rect">
            <a:avLst/>
          </a:prstGeom>
        </p:spPr>
      </p:pic>
      <p:sp>
        <p:nvSpPr>
          <p:cNvPr id="12" name="Rettangolo 11">
            <a:extLst>
              <a:ext uri="{FF2B5EF4-FFF2-40B4-BE49-F238E27FC236}">
                <a16:creationId xmlns:a16="http://schemas.microsoft.com/office/drawing/2014/main" id="{37450EE1-742B-424A-93DE-71B9CBD2EC9F}"/>
              </a:ext>
            </a:extLst>
          </p:cNvPr>
          <p:cNvSpPr/>
          <p:nvPr/>
        </p:nvSpPr>
        <p:spPr>
          <a:xfrm>
            <a:off x="10201275" y="3984038"/>
            <a:ext cx="114053" cy="413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54222D9-262C-4ADC-90A0-CA1FF2BB837F}"/>
              </a:ext>
            </a:extLst>
          </p:cNvPr>
          <p:cNvSpPr txBox="1"/>
          <p:nvPr/>
        </p:nvSpPr>
        <p:spPr>
          <a:xfrm>
            <a:off x="308625" y="1453560"/>
            <a:ext cx="11883376" cy="1973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GB" sz="2200" dirty="0"/>
              <a:t>MQTT is a lightweight </a:t>
            </a:r>
            <a:r>
              <a:rPr lang="en-GB" sz="2200" u="sng" dirty="0"/>
              <a:t>publish/subscribe</a:t>
            </a:r>
            <a:r>
              <a:rPr lang="en-GB" sz="2200" dirty="0"/>
              <a:t> </a:t>
            </a:r>
            <a:r>
              <a:rPr lang="en-GB" sz="2200" u="sng" dirty="0"/>
              <a:t>messaging protocol</a:t>
            </a:r>
            <a:r>
              <a:rPr lang="en-GB" sz="2200" dirty="0"/>
              <a:t> designed for </a:t>
            </a:r>
            <a:r>
              <a:rPr lang="en-GB" sz="2200" u="sng" dirty="0"/>
              <a:t>constrained devices</a:t>
            </a:r>
            <a:r>
              <a:rPr lang="en-GB" sz="2200" dirty="0"/>
              <a:t> communicating with low bandwidth over </a:t>
            </a:r>
            <a:r>
              <a:rPr lang="en-GB" sz="2200" u="sng" dirty="0"/>
              <a:t>unreliable networks</a:t>
            </a:r>
            <a:r>
              <a:rPr lang="en-GB" sz="2200" dirty="0"/>
              <a:t> (e.g., high latency).</a:t>
            </a:r>
          </a:p>
          <a:p>
            <a:pPr marL="34290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GB" dirty="0"/>
              <a:t>Suitable for the M2M (machine to machine) telemetry</a:t>
            </a:r>
          </a:p>
          <a:p>
            <a:pPr marL="34290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it-IT" dirty="0"/>
              <a:t>R</a:t>
            </a:r>
            <a:r>
              <a:rPr lang="en-GB" dirty="0" err="1"/>
              <a:t>eleased</a:t>
            </a:r>
            <a:r>
              <a:rPr lang="en-GB" dirty="0"/>
              <a:t> royalty-free in 2010, standardized by OASIS in 2014 (v3.1.1)</a:t>
            </a:r>
          </a:p>
          <a:p>
            <a:pPr marL="34290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it-IT" dirty="0"/>
              <a:t>Development </a:t>
            </a:r>
            <a:r>
              <a:rPr lang="it-IT" dirty="0" err="1"/>
              <a:t>flexibility</a:t>
            </a:r>
            <a:endParaRPr lang="en-GB" dirty="0"/>
          </a:p>
        </p:txBody>
      </p:sp>
      <p:pic>
        <p:nvPicPr>
          <p:cNvPr id="15" name="Immagine 14" descr="Immagine che contiene oggetto, orologio&#10;&#10;Descrizione generata con affidabilità molto elevata">
            <a:extLst>
              <a:ext uri="{FF2B5EF4-FFF2-40B4-BE49-F238E27FC236}">
                <a16:creationId xmlns:a16="http://schemas.microsoft.com/office/drawing/2014/main" id="{59B035BF-FC6E-4FEF-B865-EA659ADDC2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796" y="3649644"/>
            <a:ext cx="733718" cy="733718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FE858DF-7976-43F4-A1EC-38F9E180C20E}"/>
              </a:ext>
            </a:extLst>
          </p:cNvPr>
          <p:cNvSpPr txBox="1"/>
          <p:nvPr/>
        </p:nvSpPr>
        <p:spPr>
          <a:xfrm>
            <a:off x="697948" y="4462530"/>
            <a:ext cx="22048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4 </a:t>
            </a:r>
            <a:r>
              <a:rPr lang="it-IT" dirty="0" err="1"/>
              <a:t>types</a:t>
            </a:r>
            <a:r>
              <a:rPr lang="it-IT" dirty="0"/>
              <a:t> of </a:t>
            </a:r>
            <a:r>
              <a:rPr lang="it-IT" dirty="0" err="1"/>
              <a:t>messages</a:t>
            </a:r>
            <a:br>
              <a:rPr lang="it-IT" dirty="0"/>
            </a:br>
            <a:r>
              <a:rPr lang="it-IT" dirty="0"/>
              <a:t>(Connect, </a:t>
            </a:r>
            <a:r>
              <a:rPr lang="it-IT" dirty="0" err="1"/>
              <a:t>Subscribe</a:t>
            </a:r>
            <a:r>
              <a:rPr lang="it-IT" dirty="0"/>
              <a:t>, </a:t>
            </a:r>
            <a:br>
              <a:rPr lang="it-IT" dirty="0"/>
            </a:br>
            <a:r>
              <a:rPr lang="it-IT" dirty="0" err="1"/>
              <a:t>Unsubscribe</a:t>
            </a:r>
            <a:r>
              <a:rPr lang="it-IT" dirty="0"/>
              <a:t>, </a:t>
            </a:r>
            <a:r>
              <a:rPr lang="it-IT" dirty="0" err="1"/>
              <a:t>Publish</a:t>
            </a:r>
            <a:r>
              <a:rPr lang="it-IT" dirty="0"/>
              <a:t>)</a:t>
            </a:r>
            <a:endParaRPr lang="en-GB" dirty="0"/>
          </a:p>
        </p:txBody>
      </p:sp>
      <p:sp>
        <p:nvSpPr>
          <p:cNvPr id="17" name="Freccia a destra 16">
            <a:extLst>
              <a:ext uri="{FF2B5EF4-FFF2-40B4-BE49-F238E27FC236}">
                <a16:creationId xmlns:a16="http://schemas.microsoft.com/office/drawing/2014/main" id="{86208A77-219A-450C-80EB-3188F123AF66}"/>
              </a:ext>
            </a:extLst>
          </p:cNvPr>
          <p:cNvSpPr/>
          <p:nvPr/>
        </p:nvSpPr>
        <p:spPr>
          <a:xfrm>
            <a:off x="5371797" y="3931612"/>
            <a:ext cx="1296237" cy="115650"/>
          </a:xfrm>
          <a:prstGeom prst="rightArrow">
            <a:avLst>
              <a:gd name="adj1" fmla="val 50000"/>
              <a:gd name="adj2" fmla="val 148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Freccia a destra 17">
            <a:extLst>
              <a:ext uri="{FF2B5EF4-FFF2-40B4-BE49-F238E27FC236}">
                <a16:creationId xmlns:a16="http://schemas.microsoft.com/office/drawing/2014/main" id="{9D8B3EA7-E9D4-43E1-9B08-66EA0ADA0EEA}"/>
              </a:ext>
            </a:extLst>
          </p:cNvPr>
          <p:cNvSpPr/>
          <p:nvPr/>
        </p:nvSpPr>
        <p:spPr>
          <a:xfrm rot="10800000">
            <a:off x="5371796" y="4204573"/>
            <a:ext cx="1296237" cy="115650"/>
          </a:xfrm>
          <a:prstGeom prst="rightArrow">
            <a:avLst>
              <a:gd name="adj1" fmla="val 50000"/>
              <a:gd name="adj2" fmla="val 148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99E4689-FF35-47BC-B622-7EFF1F43BDDC}"/>
              </a:ext>
            </a:extLst>
          </p:cNvPr>
          <p:cNvSpPr txBox="1"/>
          <p:nvPr/>
        </p:nvSpPr>
        <p:spPr>
          <a:xfrm>
            <a:off x="4409865" y="4741708"/>
            <a:ext cx="3220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Command</a:t>
            </a:r>
            <a:r>
              <a:rPr lang="it-IT" dirty="0"/>
              <a:t> &amp; </a:t>
            </a:r>
            <a:r>
              <a:rPr lang="it-IT" dirty="0" err="1"/>
              <a:t>acknowledgment</a:t>
            </a:r>
            <a:br>
              <a:rPr lang="it-IT" dirty="0"/>
            </a:br>
            <a:r>
              <a:rPr lang="it-IT" dirty="0"/>
              <a:t>(Over TCP or </a:t>
            </a:r>
            <a:r>
              <a:rPr lang="it-IT" dirty="0" err="1"/>
              <a:t>WebSockets</a:t>
            </a:r>
            <a:r>
              <a:rPr lang="it-IT" dirty="0"/>
              <a:t>)</a:t>
            </a:r>
            <a:endParaRPr lang="en-GB" dirty="0"/>
          </a:p>
        </p:txBody>
      </p:sp>
      <p:pic>
        <p:nvPicPr>
          <p:cNvPr id="20" name="Immagine 19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2BF6AE08-342F-4782-B756-7061A769BB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907" y="3838092"/>
            <a:ext cx="781050" cy="638175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7E5E1B46-CAEB-4C84-AC59-AA130C3D1D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349" y="4012612"/>
            <a:ext cx="809625" cy="247650"/>
          </a:xfrm>
          <a:prstGeom prst="rect">
            <a:avLst/>
          </a:prstGeom>
        </p:spPr>
      </p:pic>
      <p:pic>
        <p:nvPicPr>
          <p:cNvPr id="22" name="Immagine 21" descr="Immagine che contiene oggetto, orologio&#10;&#10;Descrizione generata con affidabilità molto elevata">
            <a:extLst>
              <a:ext uri="{FF2B5EF4-FFF2-40B4-BE49-F238E27FC236}">
                <a16:creationId xmlns:a16="http://schemas.microsoft.com/office/drawing/2014/main" id="{85487D44-958A-4759-96F0-2D5C31AFAF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540" y="3984038"/>
            <a:ext cx="428625" cy="581025"/>
          </a:xfrm>
          <a:prstGeom prst="rect">
            <a:avLst/>
          </a:prstGeom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847A26D-9433-4446-9F1B-CCF1B2F4C29E}"/>
              </a:ext>
            </a:extLst>
          </p:cNvPr>
          <p:cNvSpPr txBox="1"/>
          <p:nvPr/>
        </p:nvSpPr>
        <p:spPr>
          <a:xfrm>
            <a:off x="8302313" y="4601030"/>
            <a:ext cx="3220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Quality</a:t>
            </a:r>
            <a:r>
              <a:rPr lang="it-IT" dirty="0"/>
              <a:t> of Service &amp;</a:t>
            </a:r>
            <a:br>
              <a:rPr lang="it-IT" dirty="0"/>
            </a:br>
            <a:r>
              <a:rPr lang="it-IT" dirty="0"/>
              <a:t>session (</a:t>
            </a:r>
            <a:r>
              <a:rPr lang="it-IT" dirty="0" err="1"/>
              <a:t>clean</a:t>
            </a:r>
            <a:r>
              <a:rPr lang="it-IT" dirty="0"/>
              <a:t>/</a:t>
            </a:r>
            <a:r>
              <a:rPr lang="it-IT" dirty="0" err="1"/>
              <a:t>persistent</a:t>
            </a:r>
            <a:r>
              <a:rPr lang="it-IT" dirty="0"/>
              <a:t>)</a:t>
            </a:r>
            <a:endParaRPr lang="en-GB" dirty="0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A9A0CBB1-9272-4975-BC3D-1F770FDFC550}"/>
              </a:ext>
            </a:extLst>
          </p:cNvPr>
          <p:cNvSpPr txBox="1"/>
          <p:nvPr/>
        </p:nvSpPr>
        <p:spPr>
          <a:xfrm>
            <a:off x="1178436" y="5418723"/>
            <a:ext cx="179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/>
              <a:t>+ Control </a:t>
            </a:r>
            <a:r>
              <a:rPr lang="it-IT" i="1" dirty="0" err="1"/>
              <a:t>Packets</a:t>
            </a:r>
            <a:endParaRPr lang="en-GB" i="1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BFC6055C-26A8-4C5D-9595-74041180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176" y="134112"/>
            <a:ext cx="10058400" cy="1609344"/>
          </a:xfrm>
        </p:spPr>
        <p:txBody>
          <a:bodyPr/>
          <a:lstStyle/>
          <a:p>
            <a:r>
              <a:rPr lang="en-US" dirty="0"/>
              <a:t>MQTT</a:t>
            </a:r>
          </a:p>
        </p:txBody>
      </p:sp>
    </p:spTree>
    <p:extLst>
      <p:ext uri="{BB962C8B-B14F-4D97-AF65-F5344CB8AC3E}">
        <p14:creationId xmlns:p14="http://schemas.microsoft.com/office/powerpoint/2010/main" val="739297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/>
          </a:p>
        </p:txBody>
      </p:sp>
      <p:pic>
        <p:nvPicPr>
          <p:cNvPr id="7" name="Immagine 6" descr="Immagine che contiene arma, tirapugni&#10;&#10;Descrizione generata con affidabilità molto elevata">
            <a:extLst>
              <a:ext uri="{FF2B5EF4-FFF2-40B4-BE49-F238E27FC236}">
                <a16:creationId xmlns:a16="http://schemas.microsoft.com/office/drawing/2014/main" id="{8DE4A11C-4F45-4869-B6BD-52190553BF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089" y="4995826"/>
            <a:ext cx="2360320" cy="104014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E674C4FA-77A3-4A77-9E2C-7E413F35E6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497" y="4995826"/>
            <a:ext cx="3362325" cy="87630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49D0FC05-E467-4BDC-8354-CF13A285DE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074" y="1537726"/>
            <a:ext cx="2800350" cy="26765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716EA8-AF1E-4226-8F94-D7C25ED595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0344" y="1510140"/>
            <a:ext cx="2593736" cy="332848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2963FDA2-DC48-4E56-A1AB-68EFD28BC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176" y="134112"/>
            <a:ext cx="10058400" cy="1609344"/>
          </a:xfrm>
        </p:spPr>
        <p:txBody>
          <a:bodyPr/>
          <a:lstStyle/>
          <a:p>
            <a:r>
              <a:rPr lang="en-US" dirty="0"/>
              <a:t>What is a message protocol?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84EAD4E0-6CC3-41FF-BBE4-08436E406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/>
          <a:lstStyle/>
          <a:p>
            <a:r>
              <a:rPr lang="en-US" dirty="0"/>
              <a:t>U. Morelli - Security &amp; Trust (FBK)</a:t>
            </a:r>
          </a:p>
        </p:txBody>
      </p:sp>
    </p:spTree>
    <p:extLst>
      <p:ext uri="{BB962C8B-B14F-4D97-AF65-F5344CB8AC3E}">
        <p14:creationId xmlns:p14="http://schemas.microsoft.com/office/powerpoint/2010/main" val="44945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/>
          </a:p>
        </p:txBody>
      </p:sp>
      <p:pic>
        <p:nvPicPr>
          <p:cNvPr id="7" name="Immagine 6" descr="Immagine che contiene stanza, bisca, scena&#10;&#10;Descrizione generata con affidabilità molto elevata">
            <a:extLst>
              <a:ext uri="{FF2B5EF4-FFF2-40B4-BE49-F238E27FC236}">
                <a16:creationId xmlns:a16="http://schemas.microsoft.com/office/drawing/2014/main" id="{D09A382B-EEC1-4F17-8330-4B8582929B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71" y="1867193"/>
            <a:ext cx="2828925" cy="1066800"/>
          </a:xfrm>
          <a:prstGeom prst="rect">
            <a:avLst/>
          </a:prstGeom>
        </p:spPr>
      </p:pic>
      <p:pic>
        <p:nvPicPr>
          <p:cNvPr id="8" name="Immagine 7" descr="Immagine che contiene stanza, bisca, scena&#10;&#10;Descrizione generata con affidabilità molto elevata">
            <a:extLst>
              <a:ext uri="{FF2B5EF4-FFF2-40B4-BE49-F238E27FC236}">
                <a16:creationId xmlns:a16="http://schemas.microsoft.com/office/drawing/2014/main" id="{98468CBC-62AB-4D06-BBBA-B633A9DB89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71" y="4155915"/>
            <a:ext cx="2847975" cy="116205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844F9710-61EA-40B3-971B-7252DB043A39}"/>
              </a:ext>
            </a:extLst>
          </p:cNvPr>
          <p:cNvSpPr txBox="1"/>
          <p:nvPr/>
        </p:nvSpPr>
        <p:spPr>
          <a:xfrm>
            <a:off x="4093822" y="1733664"/>
            <a:ext cx="5762668" cy="16953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+mj-lt"/>
              </a:rPr>
              <a:t>The devices should</a:t>
            </a:r>
          </a:p>
          <a:p>
            <a:pPr marL="285750" lvl="0" indent="-28575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+mj-lt"/>
              </a:rPr>
              <a:t>know the location of each other</a:t>
            </a:r>
          </a:p>
          <a:p>
            <a:pPr marL="285750" lvl="0" indent="-28575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+mj-lt"/>
              </a:rPr>
              <a:t>be online at the same time</a:t>
            </a:r>
          </a:p>
          <a:p>
            <a:pPr marL="285750" lvl="0" indent="-28575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+mj-lt"/>
              </a:rPr>
              <a:t>be available for communication </a:t>
            </a:r>
            <a:br>
              <a:rPr lang="en-US" altLang="en-US" dirty="0">
                <a:latin typeface="+mj-lt"/>
              </a:rPr>
            </a:br>
            <a:r>
              <a:rPr lang="en-US" altLang="en-US" dirty="0">
                <a:latin typeface="+mj-lt"/>
              </a:rPr>
              <a:t>(should not be blocked by other communication actions)</a:t>
            </a:r>
            <a:endParaRPr lang="en-GB" dirty="0">
              <a:latin typeface="+mj-lt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1F4E8B4-02DE-4268-B0BD-1739A5A881CD}"/>
              </a:ext>
            </a:extLst>
          </p:cNvPr>
          <p:cNvSpPr txBox="1"/>
          <p:nvPr/>
        </p:nvSpPr>
        <p:spPr>
          <a:xfrm>
            <a:off x="3993191" y="3998276"/>
            <a:ext cx="7958017" cy="1349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</a:rPr>
              <a:t>Space decoupling  (e.g., no exchange of IP address and port)</a:t>
            </a:r>
          </a:p>
          <a:p>
            <a:pPr marL="285750" indent="-28575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</a:rPr>
              <a:t>Time decoupling: publisher and subscriber do not need to run at the same time</a:t>
            </a:r>
          </a:p>
          <a:p>
            <a:pPr marL="285750" indent="-28575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</a:rPr>
              <a:t>Synchronization decoupling: operations on both components do not need to be </a:t>
            </a:r>
            <a:br>
              <a:rPr lang="en-GB" dirty="0">
                <a:latin typeface="+mj-lt"/>
              </a:rPr>
            </a:br>
            <a:r>
              <a:rPr lang="en-GB" dirty="0">
                <a:latin typeface="+mj-lt"/>
              </a:rPr>
              <a:t>interrupted during publishing or receiving (asynchronously libraries)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844AFBF-C989-4FDF-BA88-2A5607A37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175" y="134112"/>
            <a:ext cx="10622783" cy="1609344"/>
          </a:xfrm>
        </p:spPr>
        <p:txBody>
          <a:bodyPr/>
          <a:lstStyle/>
          <a:p>
            <a:r>
              <a:rPr lang="en-US" dirty="0"/>
              <a:t>Publish/</a:t>
            </a:r>
            <a:r>
              <a:rPr lang="en-US" dirty="0" err="1"/>
              <a:t>subscribE</a:t>
            </a:r>
            <a:r>
              <a:rPr lang="en-US" dirty="0"/>
              <a:t> over client/server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6F304A85-097F-4272-B307-9E45058C8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/>
          <a:lstStyle/>
          <a:p>
            <a:r>
              <a:rPr lang="en-US" dirty="0"/>
              <a:t>U. Morelli - Security &amp; Trust (FBK)</a:t>
            </a:r>
          </a:p>
        </p:txBody>
      </p:sp>
    </p:spTree>
    <p:extLst>
      <p:ext uri="{BB962C8B-B14F-4D97-AF65-F5344CB8AC3E}">
        <p14:creationId xmlns:p14="http://schemas.microsoft.com/office/powerpoint/2010/main" val="257622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844AFBF-C989-4FDF-BA88-2A5607A37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175" y="134112"/>
            <a:ext cx="10622783" cy="1609344"/>
          </a:xfrm>
        </p:spPr>
        <p:txBody>
          <a:bodyPr/>
          <a:lstStyle/>
          <a:p>
            <a:r>
              <a:rPr lang="en-US" dirty="0"/>
              <a:t>What is a Topic?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6F304A85-097F-4272-B307-9E45058C8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/>
          <a:lstStyle/>
          <a:p>
            <a:r>
              <a:rPr lang="en-US" dirty="0"/>
              <a:t>U. Morelli - Security &amp; Trust (FBK)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4D31FBA-9B82-4EC0-AFE2-891F07596E5B}"/>
              </a:ext>
            </a:extLst>
          </p:cNvPr>
          <p:cNvSpPr txBox="1"/>
          <p:nvPr/>
        </p:nvSpPr>
        <p:spPr>
          <a:xfrm>
            <a:off x="717630" y="1923481"/>
            <a:ext cx="10677988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600" dirty="0"/>
              <a:t>A </a:t>
            </a:r>
            <a:r>
              <a:rPr lang="it-IT" sz="1600" dirty="0" err="1"/>
              <a:t>dinamically-created</a:t>
            </a:r>
            <a:r>
              <a:rPr lang="it-IT" sz="1600" dirty="0"/>
              <a:t> </a:t>
            </a:r>
            <a:r>
              <a:rPr lang="it-IT" sz="1600" dirty="0" err="1"/>
              <a:t>queue</a:t>
            </a:r>
            <a:r>
              <a:rPr lang="it-IT" sz="1600" dirty="0"/>
              <a:t> </a:t>
            </a:r>
            <a:r>
              <a:rPr lang="it-IT" sz="1600" dirty="0" err="1"/>
              <a:t>that</a:t>
            </a:r>
            <a:r>
              <a:rPr lang="it-IT" sz="1600" dirty="0"/>
              <a:t> can store </a:t>
            </a:r>
            <a:r>
              <a:rPr lang="it-IT" sz="1600" dirty="0" err="1"/>
              <a:t>messages</a:t>
            </a:r>
            <a:r>
              <a:rPr lang="it-IT" sz="1600" dirty="0"/>
              <a:t> or </a:t>
            </a:r>
            <a:r>
              <a:rPr lang="it-IT" sz="1600" dirty="0" err="1"/>
              <a:t>process</a:t>
            </a:r>
            <a:r>
              <a:rPr lang="it-IT" sz="1600" dirty="0"/>
              <a:t> </a:t>
            </a:r>
            <a:r>
              <a:rPr lang="it-IT" sz="1600" dirty="0" err="1"/>
              <a:t>them</a:t>
            </a:r>
            <a:r>
              <a:rPr lang="it-IT" sz="1600" dirty="0"/>
              <a:t> on-</a:t>
            </a:r>
            <a:r>
              <a:rPr lang="it-IT" sz="1600" dirty="0" err="1"/>
              <a:t>fly</a:t>
            </a:r>
            <a:r>
              <a:rPr lang="it-IT" sz="1600" dirty="0"/>
              <a:t> </a:t>
            </a:r>
            <a:r>
              <a:rPr lang="it-IT" sz="1600" dirty="0" err="1"/>
              <a:t>messages</a:t>
            </a:r>
            <a:r>
              <a:rPr lang="it-IT" sz="1600" dirty="0"/>
              <a:t> </a:t>
            </a:r>
            <a:r>
              <a:rPr lang="it-IT" sz="1600" dirty="0" err="1"/>
              <a:t>depending</a:t>
            </a:r>
            <a:r>
              <a:rPr lang="it-IT" sz="1600" dirty="0"/>
              <a:t> </a:t>
            </a:r>
            <a:br>
              <a:rPr lang="it-IT" sz="1600" dirty="0"/>
            </a:br>
            <a:r>
              <a:rPr lang="it-IT" sz="1600" dirty="0"/>
              <a:t>on the </a:t>
            </a:r>
            <a:r>
              <a:rPr lang="it-IT" sz="1600" dirty="0" err="1"/>
              <a:t>Qualiy</a:t>
            </a:r>
            <a:r>
              <a:rPr lang="it-IT" sz="1600" dirty="0"/>
              <a:t> of Service </a:t>
            </a:r>
            <a:r>
              <a:rPr lang="it-IT" sz="1600" dirty="0" err="1"/>
              <a:t>that</a:t>
            </a:r>
            <a:r>
              <a:rPr lang="it-IT" sz="1600" dirty="0"/>
              <a:t> a client </a:t>
            </a:r>
            <a:r>
              <a:rPr lang="it-IT" sz="1600" dirty="0" err="1"/>
              <a:t>specified</a:t>
            </a:r>
            <a:r>
              <a:rPr lang="it-IT" sz="1600" dirty="0"/>
              <a:t> </a:t>
            </a:r>
            <a:r>
              <a:rPr lang="it-IT" sz="1600" dirty="0" err="1"/>
              <a:t>during</a:t>
            </a:r>
            <a:r>
              <a:rPr lang="it-IT" sz="1600" dirty="0"/>
              <a:t> </a:t>
            </a:r>
            <a:r>
              <a:rPr lang="it-IT" sz="1600" dirty="0" err="1"/>
              <a:t>subscription</a:t>
            </a:r>
            <a:r>
              <a:rPr lang="it-IT" sz="1600" dirty="0"/>
              <a:t>. Can be of User (/..) or System ($SYS/) </a:t>
            </a:r>
            <a:r>
              <a:rPr lang="it-IT" sz="1600" dirty="0" err="1"/>
              <a:t>types</a:t>
            </a:r>
            <a:r>
              <a:rPr lang="it-IT" sz="1600" dirty="0"/>
              <a:t>.</a:t>
            </a:r>
          </a:p>
          <a:p>
            <a:pPr>
              <a:lnSpc>
                <a:spcPct val="150000"/>
              </a:lnSpc>
            </a:pPr>
            <a:endParaRPr lang="it-IT" sz="16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Hirarchical</a:t>
            </a: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Case sensitive (UTF-8 strings)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Support wildcards (# for any, + for a single character)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Must consist of at least </a:t>
            </a:r>
            <a:r>
              <a:rPr lang="en-GB" sz="1600" b="1" dirty="0"/>
              <a:t>one character</a:t>
            </a:r>
            <a:r>
              <a:rPr lang="en-GB" sz="1600" dirty="0"/>
              <a:t> to be valid.</a:t>
            </a:r>
          </a:p>
          <a:p>
            <a:pPr>
              <a:lnSpc>
                <a:spcPct val="150000"/>
              </a:lnSpc>
            </a:pPr>
            <a:endParaRPr lang="it-IT" sz="16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3" name="Immagine 12" descr="Immagine che contiene testo&#10;&#10;Descrizione generata con affidabilità elevata">
            <a:extLst>
              <a:ext uri="{FF2B5EF4-FFF2-40B4-BE49-F238E27FC236}">
                <a16:creationId xmlns:a16="http://schemas.microsoft.com/office/drawing/2014/main" id="{F4FC489E-3B9B-4989-87EC-34C30679F0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104" y="5293117"/>
            <a:ext cx="737135" cy="681271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38C942D-3B2F-4348-8796-4212B0484FD4}"/>
              </a:ext>
            </a:extLst>
          </p:cNvPr>
          <p:cNvSpPr txBox="1"/>
          <p:nvPr/>
        </p:nvSpPr>
        <p:spPr>
          <a:xfrm>
            <a:off x="9670239" y="5310586"/>
            <a:ext cx="1567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hlinkClick r:id="rId4"/>
              </a:rPr>
              <a:t>Follow </a:t>
            </a:r>
            <a:r>
              <a:rPr lang="it-IT" sz="1600" dirty="0" err="1">
                <a:hlinkClick r:id="rId4"/>
              </a:rPr>
              <a:t>topic</a:t>
            </a:r>
            <a:br>
              <a:rPr lang="it-IT" sz="1600" dirty="0">
                <a:hlinkClick r:id="rId4"/>
              </a:rPr>
            </a:br>
            <a:r>
              <a:rPr lang="it-IT" sz="1600" dirty="0">
                <a:hlinkClick r:id="rId4"/>
              </a:rPr>
              <a:t>best practices!</a:t>
            </a:r>
            <a:endParaRPr lang="en-GB" sz="1600" dirty="0"/>
          </a:p>
        </p:txBody>
      </p:sp>
      <p:pic>
        <p:nvPicPr>
          <p:cNvPr id="5" name="Immagine 4" descr="Immagine che contiene televisione&#10;&#10;Descrizione generata con affidabilità elevata">
            <a:extLst>
              <a:ext uri="{FF2B5EF4-FFF2-40B4-BE49-F238E27FC236}">
                <a16:creationId xmlns:a16="http://schemas.microsoft.com/office/drawing/2014/main" id="{A85F2D7D-CBF2-4C24-9212-22972EA95F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253" y="4627274"/>
            <a:ext cx="4608804" cy="147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49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C6DC028-3F75-4E60-8FFF-2BE98AA8DB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38" y="1482130"/>
            <a:ext cx="3857460" cy="14940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91BA44ED-74D7-4A19-B678-13A0C80779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4" y="2724304"/>
            <a:ext cx="3852516" cy="149208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8D1B81C6-1557-4F68-A623-E81DBA1511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1" y="4164305"/>
            <a:ext cx="3857460" cy="149400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8CDF10E-6CD0-4ADA-989A-5AEEAA970BCC}"/>
              </a:ext>
            </a:extLst>
          </p:cNvPr>
          <p:cNvSpPr txBox="1"/>
          <p:nvPr/>
        </p:nvSpPr>
        <p:spPr>
          <a:xfrm>
            <a:off x="4194132" y="3648322"/>
            <a:ext cx="36295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Synchronise</a:t>
            </a:r>
            <a:r>
              <a:rPr lang="it-IT" dirty="0"/>
              <a:t> via </a:t>
            </a:r>
            <a:r>
              <a:rPr lang="it-IT" dirty="0" err="1"/>
              <a:t>PacketID</a:t>
            </a:r>
            <a:br>
              <a:rPr lang="it-IT" dirty="0"/>
            </a:br>
            <a:r>
              <a:rPr lang="it-IT" dirty="0"/>
              <a:t>and </a:t>
            </a:r>
            <a:r>
              <a:rPr lang="it-IT" dirty="0" err="1"/>
              <a:t>DUPlicate</a:t>
            </a:r>
            <a:r>
              <a:rPr lang="it-IT" dirty="0"/>
              <a:t> tags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Q</a:t>
            </a:r>
            <a:r>
              <a:rPr lang="en-GB" dirty="0" err="1"/>
              <a:t>ueuing</a:t>
            </a:r>
            <a:r>
              <a:rPr lang="en-GB" dirty="0"/>
              <a:t> (with persistent session)</a:t>
            </a:r>
          </a:p>
        </p:txBody>
      </p:sp>
      <p:pic>
        <p:nvPicPr>
          <p:cNvPr id="11" name="Immagine 10" descr="Immagine che contiene testo&#10;&#10;Descrizione generata con affidabilità elevata">
            <a:extLst>
              <a:ext uri="{FF2B5EF4-FFF2-40B4-BE49-F238E27FC236}">
                <a16:creationId xmlns:a16="http://schemas.microsoft.com/office/drawing/2014/main" id="{F9156C7D-B325-40AF-9BEE-590254AAAD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589" y="5325012"/>
            <a:ext cx="737135" cy="681271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950927D-575E-48B6-8A02-2CD4F33FC741}"/>
              </a:ext>
            </a:extLst>
          </p:cNvPr>
          <p:cNvSpPr txBox="1"/>
          <p:nvPr/>
        </p:nvSpPr>
        <p:spPr>
          <a:xfrm>
            <a:off x="5222724" y="5495656"/>
            <a:ext cx="188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QoS</a:t>
            </a:r>
            <a:r>
              <a:rPr lang="it-IT" dirty="0"/>
              <a:t> downgrade</a:t>
            </a:r>
            <a:endParaRPr lang="en-GB" dirty="0"/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C4187BEF-1267-4FD7-8688-F95D881EAADD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3855722" y="3769563"/>
            <a:ext cx="338410" cy="34042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B4E20822-427A-4413-A28E-925BF54EA194}"/>
              </a:ext>
            </a:extLst>
          </p:cNvPr>
          <p:cNvCxnSpPr>
            <a:cxnSpLocks/>
          </p:cNvCxnSpPr>
          <p:nvPr/>
        </p:nvCxnSpPr>
        <p:spPr>
          <a:xfrm flipH="1">
            <a:off x="3855722" y="4216390"/>
            <a:ext cx="349295" cy="3552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DA46E66-5EA7-4C7A-818F-D3D3265F4681}"/>
              </a:ext>
            </a:extLst>
          </p:cNvPr>
          <p:cNvSpPr txBox="1"/>
          <p:nvPr/>
        </p:nvSpPr>
        <p:spPr>
          <a:xfrm>
            <a:off x="7995875" y="1634819"/>
            <a:ext cx="4023890" cy="4101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GB" b="1" dirty="0"/>
              <a:t>QoS 0 when: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Stable</a:t>
            </a:r>
            <a:r>
              <a:rPr lang="it-IT" dirty="0"/>
              <a:t> connection (e.g. </a:t>
            </a:r>
            <a:r>
              <a:rPr lang="it-IT" dirty="0" err="1"/>
              <a:t>wired</a:t>
            </a:r>
            <a:r>
              <a:rPr lang="it-IT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Don't</a:t>
            </a:r>
            <a:r>
              <a:rPr lang="it-IT" dirty="0"/>
              <a:t> care for </a:t>
            </a:r>
            <a:r>
              <a:rPr lang="it-IT" dirty="0" err="1"/>
              <a:t>messages</a:t>
            </a:r>
            <a:r>
              <a:rPr lang="it-IT" dirty="0"/>
              <a:t> </a:t>
            </a:r>
            <a:r>
              <a:rPr lang="it-IT" dirty="0" err="1"/>
              <a:t>loss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 message queuing in case of disconnections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>
              <a:lnSpc>
                <a:spcPts val="2500"/>
              </a:lnSpc>
            </a:pPr>
            <a:r>
              <a:rPr lang="en-GB" b="1" dirty="0"/>
              <a:t>QoS 1 when: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Don't</a:t>
            </a:r>
            <a:r>
              <a:rPr lang="it-IT" dirty="0"/>
              <a:t> care for </a:t>
            </a:r>
            <a:r>
              <a:rPr lang="it-IT" dirty="0" err="1"/>
              <a:t>duplicates</a:t>
            </a:r>
            <a:r>
              <a:rPr lang="it-IT" dirty="0"/>
              <a:t>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messages</a:t>
            </a:r>
            <a:r>
              <a:rPr lang="it-IT" dirty="0"/>
              <a:t> </a:t>
            </a:r>
            <a:r>
              <a:rPr lang="it-IT" dirty="0" err="1"/>
              <a:t>loss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Can’t bear the overhead of QoS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>
              <a:lnSpc>
                <a:spcPts val="2500"/>
              </a:lnSpc>
            </a:pPr>
            <a:r>
              <a:rPr lang="en-GB" b="1" dirty="0"/>
              <a:t>QoS 2 when: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Critical to receive exactly one copy of each message</a:t>
            </a:r>
            <a:endParaRPr lang="en-GB" b="1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4B4EF275-4A19-497A-AA1D-C9C0509D2572}"/>
              </a:ext>
            </a:extLst>
          </p:cNvPr>
          <p:cNvSpPr txBox="1"/>
          <p:nvPr/>
        </p:nvSpPr>
        <p:spPr>
          <a:xfrm>
            <a:off x="1177002" y="2378354"/>
            <a:ext cx="1526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/>
              <a:t>0 - At most once</a:t>
            </a:r>
            <a:endParaRPr lang="en-GB" sz="1600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504330F0-DF86-4138-9AF3-E62E6E174AD1}"/>
              </a:ext>
            </a:extLst>
          </p:cNvPr>
          <p:cNvSpPr txBox="1"/>
          <p:nvPr/>
        </p:nvSpPr>
        <p:spPr>
          <a:xfrm>
            <a:off x="1169797" y="3685381"/>
            <a:ext cx="1509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i="1" dirty="0"/>
              <a:t>1 - At least once</a:t>
            </a:r>
            <a:endParaRPr lang="en-GB" sz="1600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C5626698-E90B-47F4-8430-603F8B306F85}"/>
              </a:ext>
            </a:extLst>
          </p:cNvPr>
          <p:cNvSpPr txBox="1"/>
          <p:nvPr/>
        </p:nvSpPr>
        <p:spPr>
          <a:xfrm>
            <a:off x="1216213" y="5460121"/>
            <a:ext cx="14659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i="1" dirty="0"/>
              <a:t>2 - Exactly once</a:t>
            </a:r>
            <a:endParaRPr lang="en-GB" sz="1600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F7811CE6-4237-4C89-BDF5-887061BB6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/>
          <a:lstStyle/>
          <a:p>
            <a:r>
              <a:rPr lang="en-US" dirty="0"/>
              <a:t>U. Morelli - Security &amp; Trust (FBK)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F5AB5ED2-4DE3-4050-BAE6-F0BD46CDF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175" y="134112"/>
            <a:ext cx="10622783" cy="1609344"/>
          </a:xfrm>
        </p:spPr>
        <p:txBody>
          <a:bodyPr/>
          <a:lstStyle/>
          <a:p>
            <a:r>
              <a:rPr lang="en-GB" dirty="0"/>
              <a:t>MQTT – Quality of Service (QoS)</a:t>
            </a:r>
          </a:p>
        </p:txBody>
      </p:sp>
    </p:spTree>
    <p:extLst>
      <p:ext uri="{BB962C8B-B14F-4D97-AF65-F5344CB8AC3E}">
        <p14:creationId xmlns:p14="http://schemas.microsoft.com/office/powerpoint/2010/main" val="95004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2" grpId="0"/>
      <p:bldP spid="1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8C66419-C5A7-42AB-8C4C-0DAD7C719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/>
          <a:lstStyle/>
          <a:p>
            <a:r>
              <a:rPr lang="en-US" dirty="0"/>
              <a:t>U. Morelli - Security &amp; Trust (FBK)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A78E6BF-0871-4416-B73A-42FDB98FA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175" y="134112"/>
            <a:ext cx="10622783" cy="1609344"/>
          </a:xfrm>
        </p:spPr>
        <p:txBody>
          <a:bodyPr/>
          <a:lstStyle/>
          <a:p>
            <a:r>
              <a:rPr lang="en-GB" dirty="0"/>
              <a:t>Client - Connect packet</a:t>
            </a:r>
          </a:p>
        </p:txBody>
      </p:sp>
      <p:pic>
        <p:nvPicPr>
          <p:cNvPr id="13" name="Immagine 12" descr="Immagine che contiene testo&#10;&#10;Descrizione generata con affidabilità molto elevata">
            <a:extLst>
              <a:ext uri="{FF2B5EF4-FFF2-40B4-BE49-F238E27FC236}">
                <a16:creationId xmlns:a16="http://schemas.microsoft.com/office/drawing/2014/main" id="{5C91A390-5701-4E29-B537-D36333DACB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72" y="1434875"/>
            <a:ext cx="4262520" cy="2679298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093DA23-E90D-4CF9-AC4A-9EF1F2A5FDF3}"/>
              </a:ext>
            </a:extLst>
          </p:cNvPr>
          <p:cNvSpPr txBox="1"/>
          <p:nvPr/>
        </p:nvSpPr>
        <p:spPr>
          <a:xfrm>
            <a:off x="5072201" y="1434875"/>
            <a:ext cx="6875152" cy="2624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GB" sz="1600" b="1" dirty="0" err="1"/>
              <a:t>ClientId</a:t>
            </a:r>
            <a:r>
              <a:rPr lang="en-GB" sz="1600" b="1" dirty="0"/>
              <a:t> </a:t>
            </a:r>
            <a:r>
              <a:rPr lang="en-GB" sz="1600" dirty="0"/>
              <a:t>- </a:t>
            </a:r>
            <a:r>
              <a:rPr lang="en-GB" sz="1600" dirty="0" err="1"/>
              <a:t>Uniques</a:t>
            </a:r>
            <a:r>
              <a:rPr lang="en-GB" sz="1600" dirty="0"/>
              <a:t>, identifies the MQTT client and its state</a:t>
            </a:r>
          </a:p>
          <a:p>
            <a:pPr marL="450850" lvl="1" indent="-277813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MQTT 3.1.1 supports an empty value (</a:t>
            </a:r>
            <a:r>
              <a:rPr lang="en-GB" sz="1600" dirty="0" err="1"/>
              <a:t>cleanSession</a:t>
            </a:r>
            <a:r>
              <a:rPr lang="en-GB" sz="1600" dirty="0"/>
              <a:t>  must be false)</a:t>
            </a:r>
          </a:p>
          <a:p>
            <a:pPr>
              <a:lnSpc>
                <a:spcPts val="2500"/>
              </a:lnSpc>
            </a:pPr>
            <a:br>
              <a:rPr lang="en-GB" sz="700" b="1" dirty="0"/>
            </a:br>
            <a:r>
              <a:rPr lang="en-GB" sz="1600" b="1" dirty="0" err="1"/>
              <a:t>CleanSession</a:t>
            </a:r>
            <a:r>
              <a:rPr lang="en-GB" sz="1600" dirty="0"/>
              <a:t> - whether the client wants to establish a persistent </a:t>
            </a:r>
            <a:br>
              <a:rPr lang="en-GB" sz="1600" dirty="0"/>
            </a:br>
            <a:r>
              <a:rPr lang="en-GB" sz="1600" dirty="0"/>
              <a:t>session or not -&gt; broker will store subscriptions and missed messages</a:t>
            </a:r>
            <a:br>
              <a:rPr lang="en-GB" sz="1600" dirty="0"/>
            </a:br>
            <a:r>
              <a:rPr lang="en-GB" sz="1600" dirty="0"/>
              <a:t>for QoS 1/2 subscription.</a:t>
            </a:r>
            <a:br>
              <a:rPr lang="en-GB" sz="1600" dirty="0"/>
            </a:br>
            <a:endParaRPr lang="en-GB" sz="1600" dirty="0"/>
          </a:p>
          <a:p>
            <a:pPr>
              <a:lnSpc>
                <a:spcPts val="2500"/>
              </a:lnSpc>
            </a:pPr>
            <a:r>
              <a:rPr lang="en-GB" sz="1600" b="1" dirty="0" err="1"/>
              <a:t>Usename</a:t>
            </a:r>
            <a:r>
              <a:rPr lang="en-GB" sz="1600" b="1" dirty="0"/>
              <a:t>/Password -</a:t>
            </a:r>
            <a:r>
              <a:rPr lang="en-GB" sz="1600" dirty="0"/>
              <a:t> if not encrypted or hashed is sent in plaintext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A78AD47-284D-4120-8F20-9D279B5A3F97}"/>
              </a:ext>
            </a:extLst>
          </p:cNvPr>
          <p:cNvSpPr txBox="1"/>
          <p:nvPr/>
        </p:nvSpPr>
        <p:spPr>
          <a:xfrm>
            <a:off x="359395" y="4471623"/>
            <a:ext cx="115619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Will Message (LWT) - </a:t>
            </a:r>
            <a:r>
              <a:rPr lang="en-GB" sz="1600" dirty="0"/>
              <a:t>If the client disconnects ungracefully, the broker sends the LWT message on behalf of the client</a:t>
            </a:r>
          </a:p>
          <a:p>
            <a:br>
              <a:rPr lang="en-GB" sz="1600" b="1" dirty="0"/>
            </a:br>
            <a:r>
              <a:rPr lang="en-GB" sz="1600" b="1" dirty="0" err="1"/>
              <a:t>KeepAlive</a:t>
            </a:r>
            <a:r>
              <a:rPr lang="en-GB" sz="1600" dirty="0"/>
              <a:t> - longest period of time that the broker and client can endure without sending a message (max &gt; 18h); client sends PING requests, broker sends back PING responses.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T</a:t>
            </a:r>
            <a:r>
              <a:rPr lang="en-GB" sz="1600" dirty="0"/>
              <a:t>he problem of Half-open connections</a:t>
            </a:r>
            <a:endParaRPr lang="en-GB" sz="1600" b="1" dirty="0"/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834551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with python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Paho-mqtt</a:t>
            </a:r>
            <a:r>
              <a:rPr lang="en-US" dirty="0"/>
              <a:t> library</a:t>
            </a:r>
          </a:p>
        </p:txBody>
      </p:sp>
    </p:spTree>
    <p:extLst>
      <p:ext uri="{BB962C8B-B14F-4D97-AF65-F5344CB8AC3E}">
        <p14:creationId xmlns:p14="http://schemas.microsoft.com/office/powerpoint/2010/main" val="1909247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8C66419-C5A7-42AB-8C4C-0DAD7C719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/>
          <a:lstStyle/>
          <a:p>
            <a:r>
              <a:rPr lang="en-US" dirty="0"/>
              <a:t>U. Morelli - Security &amp; Trust (FBK)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A78E6BF-0871-4416-B73A-42FDB98FA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175" y="134112"/>
            <a:ext cx="10622783" cy="1609344"/>
          </a:xfrm>
        </p:spPr>
        <p:txBody>
          <a:bodyPr/>
          <a:lstStyle/>
          <a:p>
            <a:r>
              <a:rPr lang="en-GB" dirty="0"/>
              <a:t>How to initialize a client and connect with </a:t>
            </a:r>
            <a:r>
              <a:rPr lang="en-GB" dirty="0" err="1"/>
              <a:t>Paho</a:t>
            </a:r>
            <a:endParaRPr lang="en-GB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9E0F3E8-19B7-4E61-A5C7-7B0D40A384CF}"/>
              </a:ext>
            </a:extLst>
          </p:cNvPr>
          <p:cNvSpPr txBox="1"/>
          <p:nvPr/>
        </p:nvSpPr>
        <p:spPr>
          <a:xfrm>
            <a:off x="717630" y="1923481"/>
            <a:ext cx="8545929" cy="338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600" dirty="0" err="1"/>
              <a:t>Install</a:t>
            </a:r>
            <a:r>
              <a:rPr lang="it-IT" sz="1600" dirty="0"/>
              <a:t> the </a:t>
            </a:r>
            <a:r>
              <a:rPr lang="it-IT" sz="1600" dirty="0" err="1"/>
              <a:t>python</a:t>
            </a:r>
            <a:r>
              <a:rPr lang="it-IT" sz="1600" dirty="0"/>
              <a:t> library (</a:t>
            </a:r>
            <a:r>
              <a:rPr lang="en-GB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</a:t>
            </a:r>
            <a:r>
              <a:rPr lang="en-GB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paho-mqtt</a:t>
            </a:r>
            <a:r>
              <a:rPr lang="en-GB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it-IT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1600" dirty="0"/>
              <a:t>Create an </a:t>
            </a:r>
            <a:r>
              <a:rPr lang="it-IT" sz="1600" dirty="0" err="1"/>
              <a:t>empty</a:t>
            </a:r>
            <a:r>
              <a:rPr lang="it-IT" sz="1600" dirty="0"/>
              <a:t> file and import the library </a:t>
            </a:r>
            <a:r>
              <a:rPr lang="it-IT" sz="1600" dirty="0" err="1"/>
              <a:t>components</a:t>
            </a:r>
            <a:endParaRPr lang="it-IT" sz="1600" dirty="0"/>
          </a:p>
          <a:p>
            <a:pPr lvl="1">
              <a:lnSpc>
                <a:spcPct val="150000"/>
              </a:lnSpc>
            </a:pPr>
            <a:r>
              <a:rPr lang="en-US" alt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en-U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paho.mqtt.client</a:t>
            </a:r>
            <a:r>
              <a:rPr lang="en-US" alt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altLang="en-U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mqtt</a:t>
            </a:r>
            <a:endParaRPr lang="it-IT" sz="16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1600" dirty="0"/>
              <a:t>Create a Client</a:t>
            </a:r>
          </a:p>
          <a:p>
            <a:pPr lvl="1">
              <a:lnSpc>
                <a:spcPct val="150000"/>
              </a:lnSpc>
            </a:pPr>
            <a:r>
              <a:rPr lang="it-IT" sz="1600" i="1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client</a:t>
            </a:r>
            <a:r>
              <a:rPr lang="it-IT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mqtt.Client</a:t>
            </a:r>
            <a:r>
              <a:rPr lang="it-IT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client_id</a:t>
            </a:r>
            <a:r>
              <a:rPr lang="it-IT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="", </a:t>
            </a:r>
            <a:r>
              <a:rPr lang="it-IT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clean_session</a:t>
            </a:r>
            <a:r>
              <a:rPr lang="it-IT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=True, </a:t>
            </a:r>
            <a:br>
              <a:rPr lang="it-IT" sz="16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it-IT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userdata</a:t>
            </a:r>
            <a:r>
              <a:rPr lang="it-IT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=None, </a:t>
            </a:r>
            <a:r>
              <a:rPr lang="it-IT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protocol</a:t>
            </a:r>
            <a:r>
              <a:rPr lang="it-IT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=mqtt.MQTTv311, </a:t>
            </a:r>
            <a:r>
              <a:rPr lang="it-IT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transport</a:t>
            </a:r>
            <a:r>
              <a:rPr lang="it-IT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it-IT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</a:t>
            </a:r>
            <a:r>
              <a:rPr lang="it-IT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1600" dirty="0"/>
              <a:t>Connect</a:t>
            </a:r>
          </a:p>
          <a:p>
            <a:pPr lvl="1">
              <a:lnSpc>
                <a:spcPct val="150000"/>
              </a:lnSpc>
            </a:pPr>
            <a:r>
              <a:rPr lang="it-IT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client.</a:t>
            </a:r>
            <a:r>
              <a:rPr lang="it-IT" sz="1600" i="1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connect</a:t>
            </a:r>
            <a:r>
              <a:rPr lang="it-IT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host</a:t>
            </a:r>
            <a:r>
              <a:rPr lang="it-IT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="", port=1883, </a:t>
            </a:r>
            <a:r>
              <a:rPr lang="it-IT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keepalive</a:t>
            </a:r>
            <a:r>
              <a:rPr lang="it-IT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=60, </a:t>
            </a:r>
            <a:br>
              <a:rPr lang="it-IT" sz="16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GB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bind_address</a:t>
            </a:r>
            <a:r>
              <a:rPr lang="en-GB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=""</a:t>
            </a:r>
            <a:r>
              <a:rPr lang="it-IT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FF744B3-212A-4F85-BBE8-AF4619A39E69}"/>
              </a:ext>
            </a:extLst>
          </p:cNvPr>
          <p:cNvSpPr txBox="1"/>
          <p:nvPr/>
        </p:nvSpPr>
        <p:spPr>
          <a:xfrm>
            <a:off x="8673441" y="5230313"/>
            <a:ext cx="2214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hlinkClick r:id="rId4"/>
              </a:rPr>
              <a:t>Paho</a:t>
            </a:r>
            <a:r>
              <a:rPr lang="it-IT" dirty="0">
                <a:hlinkClick r:id="rId4"/>
              </a:rPr>
              <a:t> </a:t>
            </a:r>
            <a:r>
              <a:rPr lang="it-IT" dirty="0" err="1">
                <a:hlinkClick r:id="rId4"/>
              </a:rPr>
              <a:t>reference</a:t>
            </a:r>
            <a:r>
              <a:rPr lang="it-IT" dirty="0">
                <a:hlinkClick r:id="rId4"/>
              </a:rPr>
              <a:t> Guide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73048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gno">
  <a:themeElements>
    <a:clrScheme name="Legn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Legno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egn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TM03090434[[fn=Legno]]</Template>
  <TotalTime>1220</TotalTime>
  <Words>1181</Words>
  <Application>Microsoft Office PowerPoint</Application>
  <PresentationFormat>Widescreen</PresentationFormat>
  <Paragraphs>201</Paragraphs>
  <Slides>18</Slides>
  <Notes>15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6" baseType="lpstr">
      <vt:lpstr>Arial</vt:lpstr>
      <vt:lpstr>Calibri</vt:lpstr>
      <vt:lpstr>Comfortaa</vt:lpstr>
      <vt:lpstr>Courier New</vt:lpstr>
      <vt:lpstr>Rockwell</vt:lpstr>
      <vt:lpstr>Rockwell Condensed</vt:lpstr>
      <vt:lpstr>Wingdings</vt:lpstr>
      <vt:lpstr>Legno</vt:lpstr>
      <vt:lpstr>MQTT: introduction and security issues</vt:lpstr>
      <vt:lpstr>MQTT</vt:lpstr>
      <vt:lpstr>What is a message protocol?</vt:lpstr>
      <vt:lpstr>Publish/subscribE over client/server</vt:lpstr>
      <vt:lpstr>What is a Topic?</vt:lpstr>
      <vt:lpstr>MQTT – Quality of Service (QoS)</vt:lpstr>
      <vt:lpstr>Client - Connect packet</vt:lpstr>
      <vt:lpstr>Hands-on with python</vt:lpstr>
      <vt:lpstr>How to initialize a client and connect with Paho</vt:lpstr>
      <vt:lpstr>How to process Events</vt:lpstr>
      <vt:lpstr>Client - Publish packet</vt:lpstr>
      <vt:lpstr>Client - Subscribe/Unsubscribe packets</vt:lpstr>
      <vt:lpstr>Code Snippet 1</vt:lpstr>
      <vt:lpstr>Assignment 1</vt:lpstr>
      <vt:lpstr>Assignment 2</vt:lpstr>
      <vt:lpstr>Presentazione standard di PowerPoint</vt:lpstr>
      <vt:lpstr>Assignment 4</vt:lpstr>
      <vt:lpstr>Assignment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Advancing Privacy and Accountability</dc:title>
  <dc:creator>Umberto Morelli</dc:creator>
  <cp:lastModifiedBy>Umberto Morelli</cp:lastModifiedBy>
  <cp:revision>88</cp:revision>
  <dcterms:created xsi:type="dcterms:W3CDTF">2019-02-18T10:07:25Z</dcterms:created>
  <dcterms:modified xsi:type="dcterms:W3CDTF">2019-08-29T14:36:23Z</dcterms:modified>
</cp:coreProperties>
</file>