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en-US" dirty="0" smtClean="0"/>
              <a:t>Android Views </a:t>
            </a:r>
            <a:r>
              <a:rPr lang="ru-RU" dirty="0" smtClean="0"/>
              <a:t>обзор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 данной презентации рассмотрены основы </a:t>
            </a:r>
          </a:p>
          <a:p>
            <a:r>
              <a:rPr lang="ru-RU" dirty="0" smtClean="0"/>
              <a:t>работы с </a:t>
            </a:r>
            <a:r>
              <a:rPr lang="en-US" dirty="0" smtClean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8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r>
              <a:rPr lang="en-US" dirty="0" smtClean="0"/>
              <a:t>View Listeners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9897" y="126876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Стоит отметить, что некоторые обработчики событий возвращаю не </a:t>
            </a:r>
            <a:r>
              <a:rPr lang="en-US" b="1" dirty="0" smtClean="0"/>
              <a:t>void</a:t>
            </a:r>
            <a:r>
              <a:rPr lang="ru-RU" dirty="0" smtClean="0"/>
              <a:t>, а </a:t>
            </a:r>
            <a:r>
              <a:rPr lang="en-US" b="1" dirty="0" err="1" smtClean="0"/>
              <a:t>boolean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общем случае, если обработчик вернул </a:t>
            </a:r>
            <a:r>
              <a:rPr lang="en-US" dirty="0" smtClean="0"/>
              <a:t>true </a:t>
            </a:r>
            <a:r>
              <a:rPr lang="ru-RU" dirty="0" smtClean="0"/>
              <a:t>– это означает, что событие обработано и дальнейшие события не будут вызваны. Если обработчик вернул </a:t>
            </a:r>
            <a:r>
              <a:rPr lang="en-US" dirty="0" smtClean="0"/>
              <a:t>false, </a:t>
            </a:r>
            <a:r>
              <a:rPr lang="ru-RU" dirty="0" smtClean="0"/>
              <a:t>значит событие не обработано, или требуется дополнительная обработка и событие пробросится дальше.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ru-RU" dirty="0" smtClean="0"/>
              <a:t>Методы которые возвращают </a:t>
            </a:r>
            <a:r>
              <a:rPr lang="en-US" dirty="0" err="1" smtClean="0"/>
              <a:t>boolean</a:t>
            </a:r>
            <a:r>
              <a:rPr lang="en-US" dirty="0" smtClean="0"/>
              <a:t>:</a:t>
            </a:r>
          </a:p>
          <a:p>
            <a:r>
              <a:rPr lang="en-US" b="1" dirty="0" err="1"/>
              <a:t>onLongClick</a:t>
            </a:r>
            <a:r>
              <a:rPr lang="en-US" dirty="0"/>
              <a:t>(), </a:t>
            </a:r>
            <a:r>
              <a:rPr lang="en-US" b="1" dirty="0" err="1"/>
              <a:t>onKey</a:t>
            </a:r>
            <a:r>
              <a:rPr lang="en-US" dirty="0"/>
              <a:t>(), </a:t>
            </a:r>
            <a:r>
              <a:rPr lang="en-US" b="1" dirty="0" err="1"/>
              <a:t>onTouch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r>
              <a:rPr lang="ru-RU" dirty="0" smtClean="0"/>
              <a:t>Например если </a:t>
            </a:r>
            <a:r>
              <a:rPr lang="en-US" b="1" dirty="0" err="1" smtClean="0"/>
              <a:t>onTouch</a:t>
            </a:r>
            <a:r>
              <a:rPr lang="en-US" dirty="0" smtClean="0"/>
              <a:t> </a:t>
            </a:r>
            <a:r>
              <a:rPr lang="ru-RU" dirty="0" smtClean="0"/>
              <a:t>вернул </a:t>
            </a:r>
            <a:r>
              <a:rPr lang="en-US" b="1" dirty="0" smtClean="0"/>
              <a:t>true</a:t>
            </a:r>
            <a:r>
              <a:rPr lang="ru-RU" dirty="0" smtClean="0"/>
              <a:t>, то это означает, что дальнейшие действия будут обработаны, например жесты. Если </a:t>
            </a:r>
            <a:r>
              <a:rPr lang="en-US" b="1" dirty="0" smtClean="0"/>
              <a:t>false</a:t>
            </a:r>
            <a:r>
              <a:rPr lang="ru-RU" dirty="0" smtClean="0"/>
              <a:t>, то это означает, что событие не обработано, и не имеет смысла обрабатывать события, которые идут дальше.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View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Раздел описывает как создать </a:t>
            </a:r>
            <a:r>
              <a:rPr lang="en-US" dirty="0" err="1" smtClean="0"/>
              <a:t>CustomView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1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504055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smtClean="0"/>
              <a:t>Custom View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764704"/>
            <a:ext cx="6400800" cy="4874096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Создать пользовательский вид можно несколькими способами: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Расширишь уже имеющийся вью и внести изменения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Сделать композитный вид, состоящий из нескольких элементов </a:t>
            </a:r>
            <a:r>
              <a:rPr lang="en-US" sz="1800" dirty="0" smtClean="0">
                <a:solidFill>
                  <a:schemeClr val="tx1"/>
                </a:solidFill>
              </a:rPr>
              <a:t>UI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и затем использовать его один элемент.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Расширить </a:t>
            </a:r>
            <a:r>
              <a:rPr lang="en-US" sz="1800" b="1" dirty="0" smtClean="0">
                <a:solidFill>
                  <a:schemeClr val="tx1"/>
                </a:solidFill>
              </a:rPr>
              <a:t>View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или </a:t>
            </a:r>
            <a:r>
              <a:rPr lang="en-US" sz="1800" b="1" dirty="0" err="1" smtClean="0">
                <a:solidFill>
                  <a:schemeClr val="tx1"/>
                </a:solidFill>
              </a:rPr>
              <a:t>ViewGroup</a:t>
            </a:r>
            <a:r>
              <a:rPr lang="ru-RU" sz="1800" dirty="0" smtClean="0">
                <a:solidFill>
                  <a:schemeClr val="tx1"/>
                </a:solidFill>
              </a:rPr>
              <a:t>, переопределить метода </a:t>
            </a:r>
            <a:r>
              <a:rPr lang="en-US" sz="1800" b="1" dirty="0" err="1" smtClean="0">
                <a:solidFill>
                  <a:schemeClr val="tx1"/>
                </a:solidFill>
              </a:rPr>
              <a:t>onMeasure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и </a:t>
            </a:r>
            <a:r>
              <a:rPr lang="en-US" sz="1800" b="1" dirty="0" err="1" smtClean="0">
                <a:solidFill>
                  <a:schemeClr val="tx1"/>
                </a:solidFill>
              </a:rPr>
              <a:t>onDraw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ru-RU" sz="1800" dirty="0" smtClean="0">
                <a:solidFill>
                  <a:schemeClr val="tx1"/>
                </a:solidFill>
              </a:rPr>
              <a:t>По мере необходимости определить другие методы </a:t>
            </a:r>
            <a:r>
              <a:rPr lang="en-US" sz="1800" dirty="0" smtClean="0">
                <a:solidFill>
                  <a:schemeClr val="tx1"/>
                </a:solidFill>
              </a:rPr>
              <a:t>on*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Подробное описание </a:t>
            </a:r>
            <a:r>
              <a:rPr lang="en-US" sz="1800" dirty="0" smtClean="0">
                <a:solidFill>
                  <a:schemeClr val="tx1"/>
                </a:solidFill>
              </a:rPr>
              <a:t>Custom View </a:t>
            </a:r>
            <a:r>
              <a:rPr lang="ru-RU" sz="1800" dirty="0" smtClean="0">
                <a:solidFill>
                  <a:schemeClr val="tx1"/>
                </a:solidFill>
              </a:rPr>
              <a:t>можно найти тут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http://</a:t>
            </a:r>
            <a:r>
              <a:rPr lang="en-US" sz="1400" dirty="0" smtClean="0">
                <a:solidFill>
                  <a:srgbClr val="0070C0"/>
                </a:solidFill>
              </a:rPr>
              <a:t>developer.android.com/guide/topics/ui/custom-components.html</a:t>
            </a:r>
            <a:endParaRPr lang="ru-RU" sz="1400" dirty="0" smtClean="0">
              <a:solidFill>
                <a:srgbClr val="0070C0"/>
              </a:solidFill>
            </a:endParaRPr>
          </a:p>
          <a:p>
            <a:pPr algn="l"/>
            <a:r>
              <a:rPr lang="ru-RU" sz="1400" dirty="0" smtClean="0">
                <a:solidFill>
                  <a:schemeClr val="tx1"/>
                </a:solidFill>
              </a:rPr>
              <a:t>и тут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http://www.vogella.com/articles/AndroidCustomViews/article.html</a:t>
            </a:r>
            <a:endParaRPr lang="ru-RU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772400" cy="504055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smtClean="0"/>
              <a:t>Custom View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764704"/>
            <a:ext cx="6400800" cy="547260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В случае 3. необходимо </a:t>
            </a:r>
            <a:r>
              <a:rPr lang="ru-RU" sz="1800" dirty="0" err="1" smtClean="0">
                <a:solidFill>
                  <a:schemeClr val="tx1"/>
                </a:solidFill>
              </a:rPr>
              <a:t>унаследоваться</a:t>
            </a:r>
            <a:r>
              <a:rPr lang="ru-RU" sz="1800" dirty="0" smtClean="0">
                <a:solidFill>
                  <a:schemeClr val="tx1"/>
                </a:solidFill>
              </a:rPr>
              <a:t> или от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View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или от </a:t>
            </a:r>
            <a:r>
              <a:rPr lang="en-US" sz="1800" b="1" dirty="0" err="1" smtClean="0">
                <a:solidFill>
                  <a:schemeClr val="tx1"/>
                </a:solidFill>
              </a:rPr>
              <a:t>ViewGroup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ru-RU" sz="1800" dirty="0" smtClean="0">
                <a:solidFill>
                  <a:schemeClr val="tx1"/>
                </a:solidFill>
              </a:rPr>
              <a:t>Обязательными для переопределения являются методы </a:t>
            </a:r>
            <a:r>
              <a:rPr lang="en-US" sz="1800" b="1" dirty="0" err="1" smtClean="0">
                <a:solidFill>
                  <a:schemeClr val="tx1"/>
                </a:solidFill>
              </a:rPr>
              <a:t>onDraw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и о</a:t>
            </a:r>
            <a:r>
              <a:rPr lang="en-US" sz="1800" b="1" dirty="0" err="1" smtClean="0">
                <a:solidFill>
                  <a:schemeClr val="tx1"/>
                </a:solidFill>
              </a:rPr>
              <a:t>nMeasure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В методе </a:t>
            </a:r>
            <a:r>
              <a:rPr lang="en-US" sz="1800" b="1" dirty="0" err="1" smtClean="0">
                <a:solidFill>
                  <a:schemeClr val="tx1"/>
                </a:solidFill>
              </a:rPr>
              <a:t>onDraw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производится </a:t>
            </a:r>
            <a:r>
              <a:rPr lang="ru-RU" sz="1800" dirty="0" err="1" smtClean="0">
                <a:solidFill>
                  <a:schemeClr val="tx1"/>
                </a:solidFill>
              </a:rPr>
              <a:t>отрисовка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UI</a:t>
            </a:r>
            <a:r>
              <a:rPr lang="ru-RU" sz="1800" dirty="0" smtClean="0">
                <a:solidFill>
                  <a:schemeClr val="tx1"/>
                </a:solidFill>
              </a:rPr>
              <a:t> элемента на </a:t>
            </a:r>
            <a:r>
              <a:rPr lang="en-US" sz="1800" dirty="0" smtClean="0">
                <a:solidFill>
                  <a:schemeClr val="tx1"/>
                </a:solidFill>
              </a:rPr>
              <a:t>canvas.</a:t>
            </a:r>
            <a:endParaRPr lang="ru-RU" sz="1800" dirty="0" smtClean="0">
              <a:solidFill>
                <a:schemeClr val="tx1"/>
              </a:solidFill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</a:rPr>
              <a:t>	</a:t>
            </a:r>
            <a:r>
              <a:rPr lang="en-US" sz="1300" b="1" dirty="0" smtClean="0">
                <a:solidFill>
                  <a:schemeClr val="tx1"/>
                </a:solidFill>
              </a:rPr>
              <a:t>@</a:t>
            </a:r>
            <a:r>
              <a:rPr lang="en-US" sz="1300" b="1" dirty="0">
                <a:solidFill>
                  <a:schemeClr val="tx1"/>
                </a:solidFill>
              </a:rPr>
              <a:t>Override</a:t>
            </a:r>
          </a:p>
          <a:p>
            <a:pPr algn="l"/>
            <a:r>
              <a:rPr lang="en-US" sz="1300" b="1" dirty="0">
                <a:solidFill>
                  <a:schemeClr val="tx1"/>
                </a:solidFill>
              </a:rPr>
              <a:t>    </a:t>
            </a:r>
            <a:r>
              <a:rPr lang="ru-RU" sz="1300" b="1" dirty="0" smtClean="0">
                <a:solidFill>
                  <a:schemeClr val="tx1"/>
                </a:solidFill>
              </a:rPr>
              <a:t>	</a:t>
            </a:r>
            <a:r>
              <a:rPr lang="en-US" sz="1300" b="1" dirty="0" smtClean="0">
                <a:solidFill>
                  <a:schemeClr val="tx1"/>
                </a:solidFill>
              </a:rPr>
              <a:t>protected </a:t>
            </a:r>
            <a:r>
              <a:rPr lang="en-US" sz="1300" b="1" dirty="0">
                <a:solidFill>
                  <a:schemeClr val="tx1"/>
                </a:solidFill>
              </a:rPr>
              <a:t>void </a:t>
            </a:r>
            <a:r>
              <a:rPr lang="en-US" sz="1300" b="1" dirty="0" err="1">
                <a:solidFill>
                  <a:schemeClr val="tx1"/>
                </a:solidFill>
              </a:rPr>
              <a:t>onDraw</a:t>
            </a:r>
            <a:r>
              <a:rPr lang="en-US" sz="1300" b="1" dirty="0">
                <a:solidFill>
                  <a:schemeClr val="tx1"/>
                </a:solidFill>
              </a:rPr>
              <a:t>(Canvas canvas) {</a:t>
            </a:r>
          </a:p>
          <a:p>
            <a:pPr algn="l"/>
            <a:r>
              <a:rPr lang="en-US" sz="1300" b="1" dirty="0">
                <a:solidFill>
                  <a:schemeClr val="tx1"/>
                </a:solidFill>
              </a:rPr>
              <a:t>        </a:t>
            </a:r>
            <a:r>
              <a:rPr lang="ru-RU" sz="1300" b="1" dirty="0" smtClean="0">
                <a:solidFill>
                  <a:schemeClr val="tx1"/>
                </a:solidFill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</a:rPr>
              <a:t>super.onDraw</a:t>
            </a:r>
            <a:r>
              <a:rPr lang="en-US" sz="1300" b="1" dirty="0" smtClean="0">
                <a:solidFill>
                  <a:schemeClr val="tx1"/>
                </a:solidFill>
              </a:rPr>
              <a:t>(canvas</a:t>
            </a:r>
            <a:r>
              <a:rPr lang="en-US" sz="1300" b="1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300" b="1" dirty="0">
                <a:solidFill>
                  <a:schemeClr val="tx1"/>
                </a:solidFill>
              </a:rPr>
              <a:t>        </a:t>
            </a:r>
            <a:r>
              <a:rPr lang="ru-RU" sz="1300" b="1" dirty="0" smtClean="0">
                <a:solidFill>
                  <a:schemeClr val="tx1"/>
                </a:solidFill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</a:rPr>
              <a:t>canvas.drawText</a:t>
            </a:r>
            <a:r>
              <a:rPr lang="en-US" sz="1300" b="1" dirty="0" smtClean="0">
                <a:solidFill>
                  <a:schemeClr val="tx1"/>
                </a:solidFill>
              </a:rPr>
              <a:t>(</a:t>
            </a:r>
            <a:r>
              <a:rPr lang="en-US" sz="1300" b="1" dirty="0" err="1" smtClean="0">
                <a:solidFill>
                  <a:schemeClr val="tx1"/>
                </a:solidFill>
              </a:rPr>
              <a:t>mText</a:t>
            </a:r>
            <a:r>
              <a:rPr lang="en-US" sz="1300" b="1" dirty="0">
                <a:solidFill>
                  <a:schemeClr val="tx1"/>
                </a:solidFill>
              </a:rPr>
              <a:t>, </a:t>
            </a:r>
            <a:r>
              <a:rPr lang="en-US" sz="1300" b="1" dirty="0" err="1">
                <a:solidFill>
                  <a:schemeClr val="tx1"/>
                </a:solidFill>
              </a:rPr>
              <a:t>getPaddingLeft</a:t>
            </a:r>
            <a:r>
              <a:rPr lang="en-US" sz="1300" b="1" dirty="0">
                <a:solidFill>
                  <a:schemeClr val="tx1"/>
                </a:solidFill>
              </a:rPr>
              <a:t>(), </a:t>
            </a:r>
            <a:r>
              <a:rPr lang="en-US" sz="1300" b="1" dirty="0" err="1">
                <a:solidFill>
                  <a:schemeClr val="tx1"/>
                </a:solidFill>
              </a:rPr>
              <a:t>getPaddingTop</a:t>
            </a:r>
            <a:r>
              <a:rPr lang="en-US" sz="1300" b="1" dirty="0">
                <a:solidFill>
                  <a:schemeClr val="tx1"/>
                </a:solidFill>
              </a:rPr>
              <a:t>() - </a:t>
            </a:r>
            <a:r>
              <a:rPr lang="en-US" sz="1300" b="1" dirty="0" err="1">
                <a:solidFill>
                  <a:schemeClr val="tx1"/>
                </a:solidFill>
              </a:rPr>
              <a:t>mAscent</a:t>
            </a:r>
            <a:r>
              <a:rPr lang="en-US" sz="1300" b="1" dirty="0">
                <a:solidFill>
                  <a:schemeClr val="tx1"/>
                </a:solidFill>
              </a:rPr>
              <a:t>, </a:t>
            </a:r>
            <a:r>
              <a:rPr lang="en-US" sz="1300" b="1" dirty="0" err="1">
                <a:solidFill>
                  <a:schemeClr val="tx1"/>
                </a:solidFill>
              </a:rPr>
              <a:t>mTextPaint</a:t>
            </a:r>
            <a:r>
              <a:rPr lang="en-US" sz="1300" b="1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ru-RU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В метода </a:t>
            </a:r>
            <a:r>
              <a:rPr lang="en-US" sz="1800" b="1" dirty="0" err="1" smtClean="0">
                <a:solidFill>
                  <a:schemeClr val="tx1"/>
                </a:solidFill>
              </a:rPr>
              <a:t>onMeasure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производится расчет размеров </a:t>
            </a:r>
            <a:r>
              <a:rPr lang="en-US" sz="1800" dirty="0" smtClean="0">
                <a:solidFill>
                  <a:schemeClr val="tx1"/>
                </a:solidFill>
              </a:rPr>
              <a:t>UI</a:t>
            </a:r>
            <a:r>
              <a:rPr lang="ru-RU" sz="1800" dirty="0" smtClean="0">
                <a:solidFill>
                  <a:schemeClr val="tx1"/>
                </a:solidFill>
              </a:rPr>
              <a:t> элемента, которые необходимо перерисовать. Внутри метода </a:t>
            </a:r>
            <a:r>
              <a:rPr lang="en-US" sz="1800" b="1" dirty="0" err="1" smtClean="0">
                <a:solidFill>
                  <a:schemeClr val="tx1"/>
                </a:solidFill>
              </a:rPr>
              <a:t>onMeasure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необходимо вызвать метод </a:t>
            </a:r>
            <a:r>
              <a:rPr lang="en-US" sz="1800" b="1" dirty="0" err="1" smtClean="0">
                <a:solidFill>
                  <a:schemeClr val="tx1"/>
                </a:solidFill>
              </a:rPr>
              <a:t>setMeasuredDimension</a:t>
            </a:r>
            <a:r>
              <a:rPr lang="ru-RU" sz="1800" dirty="0" smtClean="0">
                <a:solidFill>
                  <a:schemeClr val="tx1"/>
                </a:solidFill>
              </a:rPr>
              <a:t> который укажет размеры </a:t>
            </a:r>
            <a:r>
              <a:rPr lang="en-US" sz="1800" dirty="0" smtClean="0">
                <a:solidFill>
                  <a:schemeClr val="tx1"/>
                </a:solidFill>
              </a:rPr>
              <a:t>View. </a:t>
            </a:r>
            <a:r>
              <a:rPr lang="ru-RU" sz="1800" dirty="0">
                <a:solidFill>
                  <a:schemeClr val="tx1"/>
                </a:solidFill>
              </a:rPr>
              <a:t>Вызов </a:t>
            </a:r>
            <a:r>
              <a:rPr lang="en-US" sz="1800" b="1" dirty="0" err="1">
                <a:solidFill>
                  <a:schemeClr val="tx1"/>
                </a:solidFill>
              </a:rPr>
              <a:t>setMeasuredDimension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обязателе</a:t>
            </a:r>
            <a:r>
              <a:rPr lang="ru-RU" sz="1800" dirty="0">
                <a:solidFill>
                  <a:schemeClr val="tx1"/>
                </a:solidFill>
              </a:rPr>
              <a:t>, иначе приложение не узнает о размерах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ru-RU" sz="1300" dirty="0" smtClean="0">
                <a:solidFill>
                  <a:schemeClr val="tx1"/>
                </a:solidFill>
              </a:rPr>
              <a:t>	</a:t>
            </a:r>
            <a:r>
              <a:rPr lang="en-US" sz="1300" b="1" dirty="0" smtClean="0">
                <a:solidFill>
                  <a:schemeClr val="tx1"/>
                </a:solidFill>
              </a:rPr>
              <a:t>@</a:t>
            </a:r>
            <a:r>
              <a:rPr lang="en-US" sz="1300" b="1" dirty="0">
                <a:solidFill>
                  <a:schemeClr val="tx1"/>
                </a:solidFill>
              </a:rPr>
              <a:t>Override</a:t>
            </a:r>
          </a:p>
          <a:p>
            <a:pPr algn="l"/>
            <a:r>
              <a:rPr lang="en-US" sz="1300" b="1" dirty="0">
                <a:solidFill>
                  <a:schemeClr val="tx1"/>
                </a:solidFill>
              </a:rPr>
              <a:t> </a:t>
            </a:r>
            <a:r>
              <a:rPr lang="ru-RU" sz="1300" b="1" dirty="0" smtClean="0">
                <a:solidFill>
                  <a:schemeClr val="tx1"/>
                </a:solidFill>
              </a:rPr>
              <a:t>	</a:t>
            </a:r>
            <a:r>
              <a:rPr lang="en-US" sz="1300" b="1" dirty="0" smtClean="0">
                <a:solidFill>
                  <a:schemeClr val="tx1"/>
                </a:solidFill>
              </a:rPr>
              <a:t>protected </a:t>
            </a:r>
            <a:r>
              <a:rPr lang="en-US" sz="1300" b="1" dirty="0">
                <a:solidFill>
                  <a:schemeClr val="tx1"/>
                </a:solidFill>
              </a:rPr>
              <a:t>void </a:t>
            </a:r>
            <a:r>
              <a:rPr lang="en-US" sz="1300" b="1" dirty="0" err="1">
                <a:solidFill>
                  <a:schemeClr val="tx1"/>
                </a:solidFill>
              </a:rPr>
              <a:t>onMeasure</a:t>
            </a:r>
            <a:r>
              <a:rPr lang="en-US" sz="1300" b="1" dirty="0">
                <a:solidFill>
                  <a:schemeClr val="tx1"/>
                </a:solidFill>
              </a:rPr>
              <a:t>(</a:t>
            </a:r>
            <a:r>
              <a:rPr lang="en-US" sz="1300" b="1" dirty="0" err="1">
                <a:solidFill>
                  <a:schemeClr val="tx1"/>
                </a:solidFill>
              </a:rPr>
              <a:t>int</a:t>
            </a:r>
            <a:r>
              <a:rPr lang="en-US" sz="1300" b="1" dirty="0">
                <a:solidFill>
                  <a:schemeClr val="tx1"/>
                </a:solidFill>
              </a:rPr>
              <a:t> </a:t>
            </a:r>
            <a:r>
              <a:rPr lang="en-US" sz="1300" b="1" dirty="0" err="1">
                <a:solidFill>
                  <a:schemeClr val="tx1"/>
                </a:solidFill>
              </a:rPr>
              <a:t>widthMeasureSpec</a:t>
            </a:r>
            <a:r>
              <a:rPr lang="en-US" sz="1300" b="1" dirty="0">
                <a:solidFill>
                  <a:schemeClr val="tx1"/>
                </a:solidFill>
              </a:rPr>
              <a:t>, </a:t>
            </a:r>
            <a:r>
              <a:rPr lang="en-US" sz="1300" b="1" dirty="0" err="1">
                <a:solidFill>
                  <a:schemeClr val="tx1"/>
                </a:solidFill>
              </a:rPr>
              <a:t>int</a:t>
            </a:r>
            <a:r>
              <a:rPr lang="en-US" sz="1300" b="1" dirty="0">
                <a:solidFill>
                  <a:schemeClr val="tx1"/>
                </a:solidFill>
              </a:rPr>
              <a:t> </a:t>
            </a:r>
            <a:r>
              <a:rPr lang="ru-RU" sz="1300" b="1" dirty="0" smtClean="0">
                <a:solidFill>
                  <a:schemeClr val="tx1"/>
                </a:solidFill>
              </a:rPr>
              <a:t>	</a:t>
            </a:r>
            <a:r>
              <a:rPr lang="en-US" sz="1300" b="1" dirty="0" err="1" smtClean="0">
                <a:solidFill>
                  <a:schemeClr val="tx1"/>
                </a:solidFill>
              </a:rPr>
              <a:t>heightMeasureSpec</a:t>
            </a:r>
            <a:r>
              <a:rPr lang="en-US" sz="1300" b="1" dirty="0">
                <a:solidFill>
                  <a:schemeClr val="tx1"/>
                </a:solidFill>
              </a:rPr>
              <a:t>) {</a:t>
            </a:r>
          </a:p>
          <a:p>
            <a:pPr algn="l"/>
            <a:r>
              <a:rPr lang="en-US" sz="1300" b="1" dirty="0">
                <a:solidFill>
                  <a:schemeClr val="tx1"/>
                </a:solidFill>
              </a:rPr>
              <a:t>        </a:t>
            </a:r>
            <a:r>
              <a:rPr lang="ru-RU" sz="1300" b="1" dirty="0" smtClean="0">
                <a:solidFill>
                  <a:schemeClr val="tx1"/>
                </a:solidFill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</a:rPr>
              <a:t>setMeasuredDimension</a:t>
            </a:r>
            <a:r>
              <a:rPr lang="en-US" sz="1300" b="1" dirty="0" smtClean="0">
                <a:solidFill>
                  <a:schemeClr val="tx1"/>
                </a:solidFill>
              </a:rPr>
              <a:t>(</a:t>
            </a:r>
            <a:r>
              <a:rPr lang="en-US" sz="1300" b="1" dirty="0" err="1" smtClean="0">
                <a:solidFill>
                  <a:schemeClr val="tx1"/>
                </a:solidFill>
              </a:rPr>
              <a:t>measureWidth</a:t>
            </a:r>
            <a:r>
              <a:rPr lang="en-US" sz="1300" b="1" dirty="0" smtClean="0">
                <a:solidFill>
                  <a:schemeClr val="tx1"/>
                </a:solidFill>
              </a:rPr>
              <a:t>(</a:t>
            </a:r>
            <a:r>
              <a:rPr lang="en-US" sz="1300" b="1" dirty="0" err="1" smtClean="0">
                <a:solidFill>
                  <a:schemeClr val="tx1"/>
                </a:solidFill>
              </a:rPr>
              <a:t>widthMeasureSpec</a:t>
            </a:r>
            <a:r>
              <a:rPr lang="en-US" sz="1300" b="1" dirty="0">
                <a:solidFill>
                  <a:schemeClr val="tx1"/>
                </a:solidFill>
              </a:rPr>
              <a:t>),</a:t>
            </a:r>
          </a:p>
          <a:p>
            <a:pPr algn="l"/>
            <a:r>
              <a:rPr lang="en-US" sz="1300" b="1" dirty="0">
                <a:solidFill>
                  <a:schemeClr val="tx1"/>
                </a:solidFill>
              </a:rPr>
              <a:t>                </a:t>
            </a:r>
            <a:r>
              <a:rPr lang="ru-RU" sz="1300" b="1" dirty="0" smtClean="0">
                <a:solidFill>
                  <a:schemeClr val="tx1"/>
                </a:solidFill>
              </a:rPr>
              <a:t>		</a:t>
            </a:r>
            <a:r>
              <a:rPr lang="en-US" sz="1300" b="1" dirty="0" err="1" smtClean="0">
                <a:solidFill>
                  <a:schemeClr val="tx1"/>
                </a:solidFill>
              </a:rPr>
              <a:t>measureHeight</a:t>
            </a:r>
            <a:r>
              <a:rPr lang="en-US" sz="1300" b="1" dirty="0" smtClean="0">
                <a:solidFill>
                  <a:schemeClr val="tx1"/>
                </a:solidFill>
              </a:rPr>
              <a:t>(</a:t>
            </a:r>
            <a:r>
              <a:rPr lang="en-US" sz="1300" b="1" dirty="0" err="1" smtClean="0">
                <a:solidFill>
                  <a:schemeClr val="tx1"/>
                </a:solidFill>
              </a:rPr>
              <a:t>heightMeasureSpec</a:t>
            </a:r>
            <a:r>
              <a:rPr lang="en-US" sz="1300" b="1" dirty="0">
                <a:solidFill>
                  <a:schemeClr val="tx1"/>
                </a:solidFill>
              </a:rPr>
              <a:t>));</a:t>
            </a:r>
          </a:p>
          <a:p>
            <a:pPr algn="l"/>
            <a:r>
              <a:rPr lang="en-US" sz="1300" b="1" dirty="0">
                <a:solidFill>
                  <a:schemeClr val="tx1"/>
                </a:solidFill>
              </a:rPr>
              <a:t>   </a:t>
            </a:r>
            <a:r>
              <a:rPr lang="ru-RU" sz="1300" b="1" dirty="0" smtClean="0">
                <a:solidFill>
                  <a:schemeClr val="tx1"/>
                </a:solidFill>
              </a:rPr>
              <a:t>	</a:t>
            </a:r>
            <a:r>
              <a:rPr lang="en-US" sz="1300" b="1" dirty="0" smtClean="0">
                <a:solidFill>
                  <a:schemeClr val="tx1"/>
                </a:solidFill>
              </a:rPr>
              <a:t> }</a:t>
            </a:r>
          </a:p>
          <a:p>
            <a:pPr algn="l"/>
            <a:endParaRPr lang="en-US" sz="1300" b="1" dirty="0" smtClean="0">
              <a:solidFill>
                <a:schemeClr val="tx1"/>
              </a:solidFill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</a:rPr>
              <a:t>Пример </a:t>
            </a:r>
            <a:r>
              <a:rPr lang="en-US" sz="1800" dirty="0">
                <a:solidFill>
                  <a:schemeClr val="tx1"/>
                </a:solidFill>
              </a:rPr>
              <a:t>View </a:t>
            </a:r>
            <a:r>
              <a:rPr lang="ru-RU" sz="1800" dirty="0">
                <a:solidFill>
                  <a:schemeClr val="tx1"/>
                </a:solidFill>
              </a:rPr>
              <a:t>полностью определенного пользователем</a:t>
            </a:r>
            <a:r>
              <a:rPr lang="en-US" sz="1800" dirty="0">
                <a:solidFill>
                  <a:schemeClr val="tx1"/>
                </a:solidFill>
              </a:rPr>
              <a:t>(3</a:t>
            </a:r>
            <a:r>
              <a:rPr lang="ru-RU" sz="1800" dirty="0">
                <a:solidFill>
                  <a:schemeClr val="tx1"/>
                </a:solidFill>
              </a:rPr>
              <a:t>. пункт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ru-RU" sz="1800" dirty="0">
                <a:solidFill>
                  <a:schemeClr val="tx1"/>
                </a:solidFill>
              </a:rPr>
              <a:t> можно посмотреть в приметах </a:t>
            </a:r>
            <a:r>
              <a:rPr lang="en-US" sz="1800" dirty="0">
                <a:solidFill>
                  <a:schemeClr val="tx1"/>
                </a:solidFill>
              </a:rPr>
              <a:t>Android SDK: </a:t>
            </a:r>
          </a:p>
          <a:p>
            <a:pPr algn="l"/>
            <a:r>
              <a:rPr lang="en-US" sz="1800" dirty="0">
                <a:solidFill>
                  <a:srgbClr val="0070C0"/>
                </a:solidFill>
              </a:rPr>
              <a:t>android-</a:t>
            </a:r>
            <a:r>
              <a:rPr lang="en-US" sz="1800" dirty="0" err="1">
                <a:solidFill>
                  <a:srgbClr val="0070C0"/>
                </a:solidFill>
              </a:rPr>
              <a:t>sdk</a:t>
            </a:r>
            <a:r>
              <a:rPr lang="en-US" sz="1800" dirty="0">
                <a:solidFill>
                  <a:srgbClr val="0070C0"/>
                </a:solidFill>
              </a:rPr>
              <a:t>\samples\android-&lt;</a:t>
            </a:r>
            <a:r>
              <a:rPr lang="en-US" sz="1800" dirty="0" err="1">
                <a:solidFill>
                  <a:srgbClr val="0070C0"/>
                </a:solidFill>
              </a:rPr>
              <a:t>api_level</a:t>
            </a:r>
            <a:r>
              <a:rPr lang="en-US" sz="1800" dirty="0">
                <a:solidFill>
                  <a:srgbClr val="0070C0"/>
                </a:solidFill>
              </a:rPr>
              <a:t>&gt;\</a:t>
            </a:r>
            <a:r>
              <a:rPr lang="en-US" sz="1800" dirty="0" err="1">
                <a:solidFill>
                  <a:srgbClr val="0070C0"/>
                </a:solidFill>
              </a:rPr>
              <a:t>ApiDemos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src</a:t>
            </a:r>
            <a:r>
              <a:rPr lang="en-US" sz="1800" dirty="0">
                <a:solidFill>
                  <a:srgbClr val="0070C0"/>
                </a:solidFill>
              </a:rPr>
              <a:t>\com\example\android\</a:t>
            </a:r>
            <a:r>
              <a:rPr lang="en-US" sz="1800" dirty="0" err="1">
                <a:solidFill>
                  <a:srgbClr val="0070C0"/>
                </a:solidFill>
              </a:rPr>
              <a:t>apis</a:t>
            </a:r>
            <a:r>
              <a:rPr lang="en-US" sz="1800" dirty="0">
                <a:solidFill>
                  <a:srgbClr val="0070C0"/>
                </a:solidFill>
              </a:rPr>
              <a:t>\view\LabelView.java</a:t>
            </a:r>
            <a:endParaRPr lang="ru-RU" sz="1800" dirty="0">
              <a:solidFill>
                <a:srgbClr val="0070C0"/>
              </a:solidFill>
            </a:endParaRPr>
          </a:p>
          <a:p>
            <a:pPr algn="l"/>
            <a:endParaRPr lang="ru-RU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Используются для разделения </a:t>
            </a:r>
            <a:r>
              <a:rPr lang="en-US" dirty="0" smtClean="0"/>
              <a:t>UI</a:t>
            </a:r>
            <a:r>
              <a:rPr lang="ru-RU" dirty="0" smtClean="0"/>
              <a:t> на логические части.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0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4864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Fragments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797152"/>
            <a:ext cx="5486400" cy="1375048"/>
          </a:xfrm>
        </p:spPr>
        <p:txBody>
          <a:bodyPr/>
          <a:lstStyle/>
          <a:p>
            <a:r>
              <a:rPr lang="ru-RU" dirty="0" smtClean="0"/>
              <a:t>Фрагменты позволяют использовать отдельные части </a:t>
            </a:r>
            <a:r>
              <a:rPr lang="en-US" dirty="0" smtClean="0"/>
              <a:t>UI</a:t>
            </a:r>
            <a:r>
              <a:rPr lang="ru-RU" dirty="0" smtClean="0"/>
              <a:t> и по разному отображать </a:t>
            </a:r>
            <a:r>
              <a:rPr lang="en-US" dirty="0" smtClean="0"/>
              <a:t>UI</a:t>
            </a:r>
            <a:r>
              <a:rPr lang="ru-RU" dirty="0" smtClean="0"/>
              <a:t> на различных устройствах смартфонах, планшетах и прочих.</a:t>
            </a:r>
            <a:endParaRPr lang="ru-RU" dirty="0"/>
          </a:p>
        </p:txBody>
      </p:sp>
      <p:pic>
        <p:nvPicPr>
          <p:cNvPr id="6148" name="Picture 4" descr="C:\Users\X7User\Desktop\Android View Pics\Fragment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7627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620688"/>
            <a:ext cx="4608512" cy="584622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onAttach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вызывается когда </a:t>
            </a:r>
            <a:r>
              <a:rPr lang="en-US" dirty="0" smtClean="0"/>
              <a:t>Fragment </a:t>
            </a:r>
            <a:r>
              <a:rPr lang="ru-RU" dirty="0" smtClean="0"/>
              <a:t>впервые присоединяется к </a:t>
            </a:r>
            <a:r>
              <a:rPr lang="en-US" b="1" dirty="0" smtClean="0"/>
              <a:t>Activity</a:t>
            </a:r>
            <a:r>
              <a:rPr lang="en-US" dirty="0" smtClean="0"/>
              <a:t>. </a:t>
            </a:r>
            <a:r>
              <a:rPr lang="ru-RU" dirty="0" smtClean="0"/>
              <a:t>Сама </a:t>
            </a:r>
            <a:r>
              <a:rPr lang="en-US" b="1" dirty="0" smtClean="0"/>
              <a:t>Activity</a:t>
            </a:r>
            <a:r>
              <a:rPr lang="en-US" dirty="0" smtClean="0"/>
              <a:t> </a:t>
            </a:r>
            <a:r>
              <a:rPr lang="ru-RU" dirty="0" smtClean="0"/>
              <a:t>еще до конца не инициализирована.</a:t>
            </a:r>
          </a:p>
          <a:p>
            <a:r>
              <a:rPr lang="en-US" b="1" dirty="0" err="1" smtClean="0"/>
              <a:t>onCreate</a:t>
            </a:r>
            <a:r>
              <a:rPr lang="en-US" dirty="0" smtClean="0"/>
              <a:t> – </a:t>
            </a:r>
            <a:r>
              <a:rPr lang="ru-RU" dirty="0" smtClean="0"/>
              <a:t>вызывается для создания фрагмента из предыдущего сохраненного состояния.</a:t>
            </a:r>
          </a:p>
          <a:p>
            <a:r>
              <a:rPr lang="en-US" b="1" dirty="0" err="1" smtClean="0"/>
              <a:t>onCreateView</a:t>
            </a:r>
            <a:r>
              <a:rPr lang="en-US" dirty="0" smtClean="0"/>
              <a:t> – </a:t>
            </a:r>
            <a:r>
              <a:rPr lang="ru-RU" dirty="0" smtClean="0"/>
              <a:t>вызывается для инициализации </a:t>
            </a:r>
            <a:r>
              <a:rPr lang="en-US" dirty="0" smtClean="0"/>
              <a:t>UI</a:t>
            </a:r>
            <a:r>
              <a:rPr lang="ru-RU" dirty="0" smtClean="0"/>
              <a:t> фрагмента, возвращает </a:t>
            </a:r>
            <a:r>
              <a:rPr lang="en-US" b="1" dirty="0" smtClean="0"/>
              <a:t>View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onActivityCreated</a:t>
            </a:r>
            <a:r>
              <a:rPr lang="en-US" dirty="0" smtClean="0"/>
              <a:t> – </a:t>
            </a:r>
            <a:r>
              <a:rPr lang="ru-RU" dirty="0" smtClean="0"/>
              <a:t>вызывается сразу после того, как </a:t>
            </a:r>
            <a:r>
              <a:rPr lang="en-US" dirty="0" smtClean="0"/>
              <a:t>Activity </a:t>
            </a:r>
            <a:r>
              <a:rPr lang="ru-RU" dirty="0" smtClean="0"/>
              <a:t>инициирована. На этом этапе можно пользоваться </a:t>
            </a:r>
            <a:r>
              <a:rPr lang="en-US" b="1" dirty="0" smtClean="0"/>
              <a:t>Activity </a:t>
            </a:r>
            <a:r>
              <a:rPr lang="ru-RU" dirty="0" smtClean="0"/>
              <a:t>и её контекстом.</a:t>
            </a:r>
          </a:p>
          <a:p>
            <a:r>
              <a:rPr lang="en-US" b="1" dirty="0" err="1" smtClean="0"/>
              <a:t>onStart</a:t>
            </a:r>
            <a:r>
              <a:rPr lang="en-US" dirty="0" smtClean="0"/>
              <a:t> – </a:t>
            </a:r>
            <a:r>
              <a:rPr lang="ru-RU" dirty="0" smtClean="0"/>
              <a:t>вызывается когда фрагмент становится видимым пользователю. Вызывается по вызову </a:t>
            </a:r>
            <a:r>
              <a:rPr lang="en-US" b="1" dirty="0" err="1" smtClean="0"/>
              <a:t>onStart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b="1" dirty="0" smtClean="0"/>
              <a:t>Activity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onResume</a:t>
            </a:r>
            <a:r>
              <a:rPr lang="en-US" dirty="0" smtClean="0"/>
              <a:t> – </a:t>
            </a:r>
            <a:r>
              <a:rPr lang="ru-RU" dirty="0" smtClean="0"/>
              <a:t>вызывается когда запуск </a:t>
            </a:r>
            <a:r>
              <a:rPr lang="en-US" dirty="0" smtClean="0"/>
              <a:t>Activity </a:t>
            </a:r>
            <a:r>
              <a:rPr lang="ru-RU" dirty="0" smtClean="0"/>
              <a:t>завершен. Вызывается по вызову </a:t>
            </a:r>
            <a:r>
              <a:rPr lang="en-US" b="1" dirty="0" err="1" smtClean="0"/>
              <a:t>onResume</a:t>
            </a:r>
            <a:r>
              <a:rPr lang="ru-RU" dirty="0"/>
              <a:t> </a:t>
            </a:r>
            <a:r>
              <a:rPr lang="ru-RU" dirty="0" smtClean="0"/>
              <a:t>из </a:t>
            </a:r>
            <a:r>
              <a:rPr lang="en-US" b="1" dirty="0" smtClean="0"/>
              <a:t>Activity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48680"/>
            <a:ext cx="4086376" cy="568863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err="1" smtClean="0"/>
              <a:t>onPause</a:t>
            </a:r>
            <a:r>
              <a:rPr lang="en-US" dirty="0" smtClean="0"/>
              <a:t> – </a:t>
            </a:r>
            <a:r>
              <a:rPr lang="ru-RU" dirty="0" smtClean="0"/>
              <a:t>вызывается когда пользователь покидает фрагмент. Привязан к методу </a:t>
            </a:r>
            <a:r>
              <a:rPr lang="en-US" b="1" dirty="0" err="1" smtClean="0"/>
              <a:t>Activity.onPause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onStop</a:t>
            </a:r>
            <a:r>
              <a:rPr lang="en-US" b="1" dirty="0" smtClean="0"/>
              <a:t> </a:t>
            </a:r>
            <a:r>
              <a:rPr lang="ru-RU" dirty="0" smtClean="0"/>
              <a:t>– вызывается когда вызывается событие </a:t>
            </a:r>
            <a:r>
              <a:rPr lang="en-US" b="1" dirty="0" err="1" smtClean="0"/>
              <a:t>Activity.onStop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onDestroyView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вызывается </a:t>
            </a:r>
            <a:r>
              <a:rPr lang="ru-RU" dirty="0" err="1" smtClean="0"/>
              <a:t>вызывается</a:t>
            </a:r>
            <a:r>
              <a:rPr lang="ru-RU" dirty="0" smtClean="0"/>
              <a:t> после того, как состояние </a:t>
            </a: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ru-RU" dirty="0" smtClean="0"/>
              <a:t>сохранится, но до того, как фрагмент будет удален родительского </a:t>
            </a:r>
            <a:r>
              <a:rPr lang="en-US" b="1" dirty="0" smtClean="0"/>
              <a:t>View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onDestroy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вызывается когда фрагмент больше не нужен.</a:t>
            </a:r>
          </a:p>
          <a:p>
            <a:r>
              <a:rPr lang="en-US" b="1" dirty="0" err="1" smtClean="0"/>
              <a:t>onDetach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вызывается когда фрагмент больше не связан с </a:t>
            </a:r>
            <a:r>
              <a:rPr lang="en-US" b="1" dirty="0" smtClean="0"/>
              <a:t>Activity</a:t>
            </a:r>
            <a:r>
              <a:rPr lang="en-US" dirty="0" smtClean="0"/>
              <a:t>.</a:t>
            </a:r>
            <a:endParaRPr lang="en-US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929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</a:t>
            </a:r>
            <a:r>
              <a:rPr lang="ru-RU" dirty="0" smtClean="0"/>
              <a:t>два подхода к работе.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91264" cy="469106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sz="2000" dirty="0" smtClean="0"/>
              <a:t>Использовать общую </a:t>
            </a:r>
            <a:r>
              <a:rPr lang="en-US" sz="2000" b="1" dirty="0" smtClean="0"/>
              <a:t>Activity</a:t>
            </a:r>
            <a:r>
              <a:rPr lang="en-US" sz="2000" dirty="0" smtClean="0"/>
              <a:t> </a:t>
            </a:r>
            <a:r>
              <a:rPr lang="ru-RU" sz="2000" dirty="0" smtClean="0"/>
              <a:t>для нескольких фрагментов. В этом случае необходимо переключать фрагменты, когда это необходимо. В этом случае необходимо, чтобы фрагмент был создан программно, а не в </a:t>
            </a:r>
            <a:r>
              <a:rPr lang="en-US" sz="2000" b="1" dirty="0" smtClean="0"/>
              <a:t>layout</a:t>
            </a:r>
            <a:r>
              <a:rPr lang="en-US" sz="2000" dirty="0" smtClean="0"/>
              <a:t> </a:t>
            </a:r>
            <a:r>
              <a:rPr lang="ru-RU" sz="2000" dirty="0" smtClean="0"/>
              <a:t>файле, это связано с тем, что фрагмент нельзя удалить. Также необходимо обновлять </a:t>
            </a:r>
            <a:r>
              <a:rPr lang="en-US" sz="2000" b="1" dirty="0" err="1" smtClean="0"/>
              <a:t>ActionBar</a:t>
            </a:r>
            <a:r>
              <a:rPr lang="ru-RU" sz="2000" dirty="0" smtClean="0"/>
              <a:t>, если его содержимое зависит от текущего фрагмента.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Для каждого фрагмента выделить свою </a:t>
            </a:r>
            <a:r>
              <a:rPr lang="en-US" sz="2000" b="1" dirty="0" smtClean="0"/>
              <a:t>Activity</a:t>
            </a:r>
            <a:r>
              <a:rPr lang="en-US" sz="2000" dirty="0" smtClean="0"/>
              <a:t>. </a:t>
            </a:r>
            <a:r>
              <a:rPr lang="ru-RU" sz="2000" dirty="0" smtClean="0"/>
              <a:t>Например на планшете можно использовать сразу два фрагмента, а на смартфоне только один. В этом случае необходимо иметь одну общую </a:t>
            </a:r>
            <a:r>
              <a:rPr lang="en-US" sz="2000" b="1" dirty="0" smtClean="0"/>
              <a:t>Activity</a:t>
            </a:r>
            <a:r>
              <a:rPr lang="en-US" sz="2000" dirty="0" smtClean="0"/>
              <a:t> </a:t>
            </a:r>
            <a:r>
              <a:rPr lang="ru-RU" sz="2000" dirty="0" smtClean="0"/>
              <a:t>для двух фрагментов, и еще одну отдельную для смартфона, чтобы по требованию ее запускать.</a:t>
            </a:r>
            <a:endParaRPr lang="ru-RU" sz="2000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0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754760" cy="1162050"/>
          </a:xfrm>
        </p:spPr>
        <p:txBody>
          <a:bodyPr/>
          <a:lstStyle/>
          <a:p>
            <a:r>
              <a:rPr lang="ru-RU" dirty="0" smtClean="0"/>
              <a:t>Создание и использование </a:t>
            </a:r>
            <a:r>
              <a:rPr lang="en-US" dirty="0" smtClean="0"/>
              <a:t>Fragments</a:t>
            </a:r>
            <a:endParaRPr lang="ru-RU" dirty="0"/>
          </a:p>
        </p:txBody>
      </p:sp>
      <p:pic>
        <p:nvPicPr>
          <p:cNvPr id="7171" name="Picture 3" descr="C:\Users\X7User\Desktop\Android View Pics\Define and use fragments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6" y="1412776"/>
            <a:ext cx="80295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5949" y="5507940"/>
            <a:ext cx="354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кода создания фрагмента</a:t>
            </a:r>
          </a:p>
        </p:txBody>
      </p:sp>
    </p:spTree>
    <p:extLst>
      <p:ext uri="{BB962C8B-B14F-4D97-AF65-F5344CB8AC3E}">
        <p14:creationId xmlns:p14="http://schemas.microsoft.com/office/powerpoint/2010/main" val="35598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620688"/>
            <a:ext cx="6264696" cy="78621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Все классы графических объектов в </a:t>
            </a:r>
            <a:r>
              <a:rPr lang="en-US" dirty="0"/>
              <a:t>Android </a:t>
            </a:r>
            <a:r>
              <a:rPr lang="ru-RU" dirty="0"/>
              <a:t>унаследованы от общего класса </a:t>
            </a:r>
            <a:r>
              <a:rPr lang="en-US" i="1" dirty="0"/>
              <a:t>android</a:t>
            </a:r>
            <a:r>
              <a:rPr lang="ru-RU" i="1" dirty="0"/>
              <a:t>.</a:t>
            </a:r>
            <a:r>
              <a:rPr lang="en-US" i="1" dirty="0"/>
              <a:t>view</a:t>
            </a:r>
            <a:r>
              <a:rPr lang="ru-RU" i="1" dirty="0"/>
              <a:t>.</a:t>
            </a:r>
            <a:r>
              <a:rPr lang="en-US" i="1" dirty="0" smtClean="0"/>
              <a:t>View</a:t>
            </a:r>
            <a:endParaRPr lang="ru-RU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63688" y="2420888"/>
            <a:ext cx="5486400" cy="1728192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Условно все виды в </a:t>
            </a:r>
            <a:r>
              <a:rPr lang="en-US" dirty="0" smtClean="0"/>
              <a:t>Android </a:t>
            </a:r>
            <a:r>
              <a:rPr lang="ru-RU" dirty="0" smtClean="0"/>
              <a:t>можно разделить на 3 категории:</a:t>
            </a:r>
          </a:p>
          <a:p>
            <a:pPr lvl="0"/>
            <a:r>
              <a:rPr lang="en-US" b="1" dirty="0" smtClean="0"/>
              <a:t>Layouts</a:t>
            </a:r>
            <a:r>
              <a:rPr lang="en-US" dirty="0" smtClean="0"/>
              <a:t> – </a:t>
            </a:r>
            <a:r>
              <a:rPr lang="ru-RU" dirty="0" smtClean="0"/>
              <a:t>это компоненты которые определяют порядок расположения элементов.</a:t>
            </a:r>
          </a:p>
          <a:p>
            <a:pPr lvl="0"/>
            <a:r>
              <a:rPr lang="en-US" b="1" dirty="0" smtClean="0"/>
              <a:t>Containers</a:t>
            </a:r>
            <a:r>
              <a:rPr lang="en-US" dirty="0" smtClean="0"/>
              <a:t> – </a:t>
            </a:r>
            <a:r>
              <a:rPr lang="ru-RU" dirty="0" smtClean="0"/>
              <a:t>это компоненты, которые определяют элементы в по какому-либо признаку, и декорируют их.</a:t>
            </a:r>
          </a:p>
          <a:p>
            <a:pPr lvl="0"/>
            <a:r>
              <a:rPr lang="en-US" b="1" dirty="0" smtClean="0"/>
              <a:t>Widgets</a:t>
            </a:r>
            <a:r>
              <a:rPr lang="en-US" dirty="0" smtClean="0"/>
              <a:t> – </a:t>
            </a:r>
            <a:r>
              <a:rPr lang="ru-RU" dirty="0" smtClean="0"/>
              <a:t>это компоненты управления и отображения.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4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754760" cy="1162050"/>
          </a:xfrm>
        </p:spPr>
        <p:txBody>
          <a:bodyPr/>
          <a:lstStyle/>
          <a:p>
            <a:r>
              <a:rPr lang="ru-RU" dirty="0" smtClean="0"/>
              <a:t>Создание и использование </a:t>
            </a:r>
            <a:r>
              <a:rPr lang="en-US" dirty="0" smtClean="0"/>
              <a:t>Fragments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6536" y="5373216"/>
            <a:ext cx="716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кода работы с фрагментами, работающими с разными </a:t>
            </a:r>
            <a:r>
              <a:rPr lang="en-US" b="1" dirty="0" smtClean="0"/>
              <a:t>Activity</a:t>
            </a:r>
            <a:endParaRPr lang="ru-RU" b="1" dirty="0" smtClean="0"/>
          </a:p>
        </p:txBody>
      </p:sp>
      <p:pic>
        <p:nvPicPr>
          <p:cNvPr id="8194" name="Picture 2" descr="C:\Users\X7User\Desktop\Android View Pics\Define and use fragments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8105776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754760" cy="1162050"/>
          </a:xfrm>
        </p:spPr>
        <p:txBody>
          <a:bodyPr/>
          <a:lstStyle/>
          <a:p>
            <a:r>
              <a:rPr lang="ru-RU" dirty="0" smtClean="0"/>
              <a:t>Создание и использование </a:t>
            </a:r>
            <a:r>
              <a:rPr lang="en-US" dirty="0" smtClean="0"/>
              <a:t>Fragments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5017" y="2492896"/>
            <a:ext cx="7797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кода работы с фрагментами, работающими </a:t>
            </a:r>
            <a:r>
              <a:rPr lang="en-US" dirty="0" smtClean="0"/>
              <a:t>c </a:t>
            </a:r>
            <a:r>
              <a:rPr lang="ru-RU" dirty="0" smtClean="0"/>
              <a:t>одной</a:t>
            </a:r>
            <a:r>
              <a:rPr lang="en-US" dirty="0" smtClean="0"/>
              <a:t> </a:t>
            </a:r>
            <a:r>
              <a:rPr lang="en-US" b="1" dirty="0" smtClean="0"/>
              <a:t>Activity</a:t>
            </a:r>
            <a:r>
              <a:rPr lang="en-US" dirty="0" smtClean="0"/>
              <a:t>. </a:t>
            </a:r>
            <a:r>
              <a:rPr lang="ru-RU" dirty="0" smtClean="0"/>
              <a:t>В данном случае создается транзакция и текущий фрагмент заменяется новым.</a:t>
            </a:r>
          </a:p>
          <a:p>
            <a:endParaRPr lang="ru-RU" b="1" dirty="0"/>
          </a:p>
          <a:p>
            <a:r>
              <a:rPr lang="ru-RU" dirty="0" smtClean="0"/>
              <a:t>Если необходимо сохранить состояние </a:t>
            </a:r>
            <a:r>
              <a:rPr lang="en-US" dirty="0" smtClean="0"/>
              <a:t>UI</a:t>
            </a:r>
            <a:r>
              <a:rPr lang="ru-RU" dirty="0" smtClean="0"/>
              <a:t>, то можно воспользоваться методом </a:t>
            </a:r>
            <a:r>
              <a:rPr lang="en-US" b="1" dirty="0" err="1" smtClean="0"/>
              <a:t>FragmentTransaction</a:t>
            </a:r>
            <a:r>
              <a:rPr lang="en-US" b="1" dirty="0"/>
              <a:t>. </a:t>
            </a:r>
            <a:r>
              <a:rPr lang="en-US" b="1" dirty="0" err="1"/>
              <a:t>addToBackStack</a:t>
            </a:r>
            <a:r>
              <a:rPr lang="en-US" b="1" dirty="0"/>
              <a:t>(String name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ru-RU" dirty="0" smtClean="0"/>
              <a:t>которые сохранит состояние фрагмента, и вернется к нему, после нажатия кнопки </a:t>
            </a:r>
            <a:r>
              <a:rPr lang="en-US" dirty="0" smtClean="0"/>
              <a:t>back.</a:t>
            </a:r>
          </a:p>
          <a:p>
            <a:endParaRPr lang="en-US" dirty="0"/>
          </a:p>
          <a:p>
            <a:r>
              <a:rPr lang="ru-RU" dirty="0" smtClean="0"/>
              <a:t>При отображении и скрытии фрагментов можно использовать анимацию. Можно использовать пользовательскую анимацию используя метод </a:t>
            </a:r>
            <a:r>
              <a:rPr lang="en-US" b="1" dirty="0" err="1"/>
              <a:t>setCustomAnimations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или использовать предустановленную анимацию через метод </a:t>
            </a:r>
            <a:r>
              <a:rPr lang="en-US" b="1" dirty="0" err="1" smtClean="0"/>
              <a:t>setTransition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с одним из параметров </a:t>
            </a:r>
            <a:r>
              <a:rPr lang="en-US" b="1" dirty="0" err="1"/>
              <a:t>FragmentTransaction.TRANSIT_FRAGMENT</a:t>
            </a:r>
            <a:r>
              <a:rPr lang="en-US" b="1" dirty="0" smtClean="0"/>
              <a:t>_*</a:t>
            </a:r>
            <a:endParaRPr lang="ru-RU" b="1" dirty="0" smtClean="0"/>
          </a:p>
        </p:txBody>
      </p:sp>
      <p:pic>
        <p:nvPicPr>
          <p:cNvPr id="9218" name="Picture 2" descr="C:\Users\X7User\Desktop\Android View Pics\Define and use fragments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7" y="1484784"/>
            <a:ext cx="8134351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4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521392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7704" y="4293096"/>
            <a:ext cx="5486400" cy="216024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Предназначены для упорядоченного размещения элементов. </a:t>
            </a:r>
          </a:p>
          <a:p>
            <a:r>
              <a:rPr lang="ru-RU" dirty="0" smtClean="0"/>
              <a:t>Они могут быть вложенными друг в друга.</a:t>
            </a:r>
          </a:p>
          <a:p>
            <a:r>
              <a:rPr lang="ru-RU" dirty="0" smtClean="0"/>
              <a:t>Основные </a:t>
            </a:r>
            <a:r>
              <a:rPr lang="en-US" dirty="0" smtClean="0"/>
              <a:t>Layouts </a:t>
            </a:r>
            <a:r>
              <a:rPr lang="ru-RU" dirty="0" smtClean="0"/>
              <a:t>используемые в </a:t>
            </a:r>
            <a:r>
              <a:rPr lang="en-US" dirty="0" smtClean="0"/>
              <a:t>Android: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FrameLayout</a:t>
            </a:r>
            <a:r>
              <a:rPr lang="en-US" dirty="0" smtClean="0"/>
              <a:t> – </a:t>
            </a:r>
            <a:r>
              <a:rPr lang="ru-RU" dirty="0" smtClean="0"/>
              <a:t>используется для отображения одного элемента на весь экран.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LineraLayout</a:t>
            </a:r>
            <a:r>
              <a:rPr lang="en-US" dirty="0" smtClean="0"/>
              <a:t> – </a:t>
            </a:r>
            <a:r>
              <a:rPr lang="ru-RU" dirty="0" smtClean="0"/>
              <a:t>используется для отображения элементов последовательно вертикально или горизонтально.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RelativeLayout</a:t>
            </a:r>
            <a:r>
              <a:rPr lang="en-US" dirty="0" smtClean="0"/>
              <a:t> – </a:t>
            </a:r>
            <a:r>
              <a:rPr lang="ru-RU" dirty="0" smtClean="0"/>
              <a:t>используется для расположения элементов друг относительно друга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TableLayout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GridLayout</a:t>
            </a:r>
            <a:r>
              <a:rPr lang="en-US" dirty="0" smtClean="0"/>
              <a:t> –</a:t>
            </a:r>
            <a:r>
              <a:rPr lang="ru-RU" dirty="0" smtClean="0"/>
              <a:t> используются для отображения элементов в виде таблиц</a:t>
            </a:r>
            <a:endParaRPr lang="ru-RU" dirty="0"/>
          </a:p>
        </p:txBody>
      </p:sp>
      <p:pic>
        <p:nvPicPr>
          <p:cNvPr id="2050" name="Picture 2" descr="C:\Users\X7User\Desktop\Android View Pics\Layou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64674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63688" y="521392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9" name="Текст 3"/>
          <p:cNvSpPr>
            <a:spLocks noGrp="1"/>
          </p:cNvSpPr>
          <p:nvPr>
            <p:ph type="body" sz="half" idx="2"/>
          </p:nvPr>
        </p:nvSpPr>
        <p:spPr>
          <a:xfrm>
            <a:off x="1835696" y="908720"/>
            <a:ext cx="5486400" cy="56886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Макеты могу быть созданы с использованием </a:t>
            </a:r>
            <a:r>
              <a:rPr lang="en-US" dirty="0" smtClean="0"/>
              <a:t>XML </a:t>
            </a:r>
            <a:r>
              <a:rPr lang="ru-RU" dirty="0" smtClean="0"/>
              <a:t>разметки или в </a:t>
            </a:r>
            <a:r>
              <a:rPr lang="en-US" dirty="0" smtClean="0"/>
              <a:t>Java </a:t>
            </a:r>
            <a:r>
              <a:rPr lang="ru-RU" dirty="0" smtClean="0"/>
              <a:t>коде.</a:t>
            </a:r>
          </a:p>
          <a:p>
            <a:r>
              <a:rPr lang="ru-RU" dirty="0" smtClean="0"/>
              <a:t>В случае если макет находится в разметке, то его можно привязать к </a:t>
            </a:r>
            <a:r>
              <a:rPr lang="en-US" dirty="0" smtClean="0"/>
              <a:t>Activity </a:t>
            </a:r>
            <a:r>
              <a:rPr lang="ru-RU" dirty="0" smtClean="0"/>
              <a:t>следующим образом:</a:t>
            </a:r>
          </a:p>
          <a:p>
            <a:endParaRPr lang="ru-RU" dirty="0" smtClean="0"/>
          </a:p>
          <a:p>
            <a:r>
              <a:rPr lang="en-US" b="1" dirty="0"/>
              <a:t> @Override</a:t>
            </a:r>
          </a:p>
          <a:p>
            <a:r>
              <a:rPr lang="en-US" b="1" dirty="0"/>
              <a:t>    public void </a:t>
            </a:r>
            <a:r>
              <a:rPr lang="en-US" b="1" dirty="0" err="1"/>
              <a:t>onCreate</a:t>
            </a:r>
            <a:r>
              <a:rPr lang="en-US" b="1" dirty="0"/>
              <a:t>(Bundle </a:t>
            </a:r>
            <a:r>
              <a:rPr lang="en-US" b="1" dirty="0" err="1"/>
              <a:t>savedInstanceState</a:t>
            </a:r>
            <a:r>
              <a:rPr lang="en-US" b="1" dirty="0"/>
              <a:t>)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super.onCreate</a:t>
            </a:r>
            <a:r>
              <a:rPr lang="en-US" b="1" dirty="0"/>
              <a:t>(</a:t>
            </a:r>
            <a:r>
              <a:rPr lang="en-US" b="1" dirty="0" err="1"/>
              <a:t>savedInstanceState</a:t>
            </a:r>
            <a:r>
              <a:rPr lang="en-US" b="1" dirty="0"/>
              <a:t>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setContentView</a:t>
            </a:r>
            <a:r>
              <a:rPr lang="en-US" b="1" dirty="0"/>
              <a:t>(</a:t>
            </a:r>
            <a:r>
              <a:rPr lang="en-US" b="1" dirty="0" err="1"/>
              <a:t>R.layout.main</a:t>
            </a:r>
            <a:r>
              <a:rPr lang="en-US" b="1" dirty="0"/>
              <a:t>);</a:t>
            </a:r>
          </a:p>
          <a:p>
            <a:r>
              <a:rPr lang="en-US" b="1" dirty="0"/>
              <a:t>    </a:t>
            </a:r>
            <a:r>
              <a:rPr lang="en-US" b="1" dirty="0" smtClean="0"/>
              <a:t>}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dirty="0" smtClean="0"/>
              <a:t>Все макеты должны находится в папке </a:t>
            </a:r>
            <a:r>
              <a:rPr lang="en-US" b="1" dirty="0" smtClean="0"/>
              <a:t>&lt;project&gt;/res/layout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Макет созданный в </a:t>
            </a:r>
            <a:r>
              <a:rPr lang="en-US" dirty="0" smtClean="0"/>
              <a:t>Java </a:t>
            </a:r>
            <a:r>
              <a:rPr lang="ru-RU" dirty="0" smtClean="0"/>
              <a:t>коде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err="1" smtClean="0"/>
              <a:t>LinearLayout</a:t>
            </a:r>
            <a:r>
              <a:rPr lang="en-US" b="1" dirty="0" smtClean="0"/>
              <a:t> </a:t>
            </a:r>
            <a:r>
              <a:rPr lang="en-US" b="1" dirty="0"/>
              <a:t>layout = new </a:t>
            </a:r>
            <a:r>
              <a:rPr lang="en-US" b="1" dirty="0" err="1"/>
              <a:t>LinearLayout</a:t>
            </a:r>
            <a:r>
              <a:rPr lang="en-US" b="1" dirty="0"/>
              <a:t>(this, null); </a:t>
            </a:r>
            <a:r>
              <a:rPr lang="en-US" b="1" dirty="0" err="1" smtClean="0"/>
              <a:t>layout.setBackgroundColor</a:t>
            </a:r>
            <a:r>
              <a:rPr lang="en-US" b="1" dirty="0" smtClean="0"/>
              <a:t>(</a:t>
            </a:r>
            <a:r>
              <a:rPr lang="en-US" b="1" dirty="0"/>
              <a:t>0xff000000</a:t>
            </a:r>
            <a:r>
              <a:rPr lang="en-US" b="1" dirty="0" smtClean="0"/>
              <a:t>); </a:t>
            </a:r>
            <a:r>
              <a:rPr lang="en-US" b="1" dirty="0" err="1"/>
              <a:t>layout.setOrientation</a:t>
            </a:r>
            <a:r>
              <a:rPr lang="en-US" b="1" dirty="0"/>
              <a:t>(</a:t>
            </a:r>
            <a:r>
              <a:rPr lang="en-US" b="1" dirty="0" err="1"/>
              <a:t>LinearLayout.VERTICAL</a:t>
            </a:r>
            <a:r>
              <a:rPr lang="en-US" b="1" dirty="0"/>
              <a:t>); </a:t>
            </a:r>
            <a:r>
              <a:rPr lang="en-US" b="1" dirty="0" err="1"/>
              <a:t>layout.setLayoutParams</a:t>
            </a:r>
            <a:r>
              <a:rPr lang="en-US" b="1" dirty="0"/>
              <a:t>(new </a:t>
            </a:r>
            <a:r>
              <a:rPr lang="en-US" b="1" dirty="0" err="1"/>
              <a:t>LinearLayout.LayoutParams</a:t>
            </a:r>
            <a:r>
              <a:rPr lang="en-US" b="1" dirty="0"/>
              <a:t>(</a:t>
            </a:r>
            <a:r>
              <a:rPr lang="en-US" b="1" dirty="0" err="1"/>
              <a:t>LinearLayout.LayoutParams.FILL_PARENT</a:t>
            </a:r>
            <a:r>
              <a:rPr lang="en-US" b="1" dirty="0"/>
              <a:t>, </a:t>
            </a:r>
            <a:r>
              <a:rPr lang="en-US" b="1" dirty="0" err="1"/>
              <a:t>LinearLayout.LayoutParams.FILL_PARENT</a:t>
            </a:r>
            <a:r>
              <a:rPr lang="en-US" b="1" dirty="0"/>
              <a:t>)); </a:t>
            </a:r>
            <a:r>
              <a:rPr lang="en-US" b="1" dirty="0" err="1"/>
              <a:t>setContentView</a:t>
            </a:r>
            <a:r>
              <a:rPr lang="en-US" b="1" dirty="0"/>
              <a:t>(layout</a:t>
            </a:r>
            <a:r>
              <a:rPr lang="en-US" b="1" dirty="0" smtClean="0"/>
              <a:t>);</a:t>
            </a:r>
          </a:p>
          <a:p>
            <a:endParaRPr lang="en-US" b="1" dirty="0" smtClean="0"/>
          </a:p>
          <a:p>
            <a:r>
              <a:rPr lang="ru-RU" dirty="0" smtClean="0"/>
              <a:t>Подробности тут: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http://developer.android.com/guide/topics/ui/declaring-layout.html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4" name="Текст 3"/>
          <p:cNvSpPr txBox="1">
            <a:spLocks/>
          </p:cNvSpPr>
          <p:nvPr/>
        </p:nvSpPr>
        <p:spPr>
          <a:xfrm>
            <a:off x="1835696" y="3284984"/>
            <a:ext cx="54864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30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63688" y="521392"/>
            <a:ext cx="5486400" cy="387328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Containers</a:t>
            </a:r>
          </a:p>
          <a:p>
            <a:pPr algn="l"/>
            <a:endParaRPr lang="en-US" b="1" dirty="0" smtClean="0"/>
          </a:p>
          <a:p>
            <a:pPr algn="l"/>
            <a:endParaRPr lang="ru-RU" b="1" dirty="0"/>
          </a:p>
        </p:txBody>
      </p:sp>
      <p:sp>
        <p:nvSpPr>
          <p:cNvPr id="3" name="Текст 3"/>
          <p:cNvSpPr txBox="1">
            <a:spLocks/>
          </p:cNvSpPr>
          <p:nvPr/>
        </p:nvSpPr>
        <p:spPr>
          <a:xfrm>
            <a:off x="1907704" y="4293096"/>
            <a:ext cx="5486400" cy="216024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Предназначены для объединения элементов по какому-либо признаку. Это может быть группировка, объединение по типу, например объединение картинок, адаптация. По сути это </a:t>
            </a:r>
            <a:r>
              <a:rPr lang="en-US" dirty="0" smtClean="0"/>
              <a:t>Layouts </a:t>
            </a:r>
            <a:r>
              <a:rPr lang="ru-RU" dirty="0" smtClean="0"/>
              <a:t>с плюшками.</a:t>
            </a:r>
          </a:p>
          <a:p>
            <a:pPr marL="0" indent="0">
              <a:buNone/>
            </a:pPr>
            <a:r>
              <a:rPr lang="ru-RU" dirty="0" smtClean="0"/>
              <a:t>Некоторые контейнеры используемые в </a:t>
            </a:r>
            <a:r>
              <a:rPr lang="en-US" dirty="0" smtClean="0"/>
              <a:t>Android: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RadioGroup</a:t>
            </a:r>
            <a:r>
              <a:rPr lang="en-US" dirty="0" smtClean="0"/>
              <a:t> – </a:t>
            </a:r>
            <a:r>
              <a:rPr lang="ru-RU" dirty="0" smtClean="0"/>
              <a:t>объединяет группу </a:t>
            </a:r>
            <a:r>
              <a:rPr lang="en-US" dirty="0" err="1" smtClean="0"/>
              <a:t>RadioButtons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ListView</a:t>
            </a:r>
            <a:r>
              <a:rPr lang="ru-RU" dirty="0" smtClean="0"/>
              <a:t> и </a:t>
            </a:r>
            <a:r>
              <a:rPr lang="en-US" dirty="0" err="1" smtClean="0"/>
              <a:t>GridView</a:t>
            </a:r>
            <a:r>
              <a:rPr lang="en-US" dirty="0" smtClean="0"/>
              <a:t> – </a:t>
            </a:r>
            <a:r>
              <a:rPr lang="ru-RU" dirty="0" smtClean="0"/>
              <a:t>используют адаптеры для отображения данных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Scrol</a:t>
            </a:r>
            <a:r>
              <a:rPr lang="en-US" dirty="0" err="1"/>
              <a:t>l</a:t>
            </a:r>
            <a:r>
              <a:rPr lang="en-US" dirty="0" err="1" smtClean="0"/>
              <a:t>View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HorizontalScrollView</a:t>
            </a:r>
            <a:r>
              <a:rPr lang="en-US" dirty="0" smtClean="0"/>
              <a:t> – </a:t>
            </a:r>
            <a:r>
              <a:rPr lang="ru-RU" dirty="0" smtClean="0"/>
              <a:t>используются для отображения контента, который выходит за пределы физического экрана.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Другие, их полно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3074" name="Picture 2" descr="C:\Users\X7User\Desktop\Android View Pics\Conteiner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16" y="1307892"/>
            <a:ext cx="43719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63688" y="521392"/>
            <a:ext cx="5486400" cy="387328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Containers</a:t>
            </a:r>
          </a:p>
          <a:p>
            <a:pPr algn="l"/>
            <a:endParaRPr lang="en-US" b="1" dirty="0" smtClean="0"/>
          </a:p>
          <a:p>
            <a:pPr algn="l"/>
            <a:endParaRPr lang="ru-RU" b="1" dirty="0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1907704" y="908720"/>
            <a:ext cx="5486400" cy="554461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Например, создадим </a:t>
            </a:r>
            <a:r>
              <a:rPr lang="en-US" b="1" dirty="0" err="1" smtClean="0"/>
              <a:t>HorizontalScrollView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HorizontalScrollView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horizontalScrollView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RadioGroup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err="1"/>
              <a:t>RadioGroup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HorizontalScrollView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Чтобы получить доступ к </a:t>
            </a:r>
            <a:r>
              <a:rPr lang="en-US" dirty="0" smtClean="0"/>
              <a:t>view </a:t>
            </a:r>
            <a:r>
              <a:rPr lang="ru-RU" dirty="0" smtClean="0"/>
              <a:t>внутри </a:t>
            </a:r>
            <a:r>
              <a:rPr lang="en-US" dirty="0" smtClean="0"/>
              <a:t>activity </a:t>
            </a:r>
            <a:r>
              <a:rPr lang="ru-RU" dirty="0" smtClean="0"/>
              <a:t>используем код: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R.id.horizontalScrollView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Подобным образом можно получить доступ к любым элементам заданным в </a:t>
            </a:r>
            <a:r>
              <a:rPr lang="en-US" dirty="0" smtClean="0"/>
              <a:t>XML </a:t>
            </a:r>
            <a:r>
              <a:rPr lang="ru-RU" dirty="0" smtClean="0"/>
              <a:t>разметке.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4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63688" y="521392"/>
            <a:ext cx="5486400" cy="387328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Widgets</a:t>
            </a:r>
          </a:p>
          <a:p>
            <a:pPr algn="l"/>
            <a:endParaRPr lang="en-US" b="1" dirty="0" smtClean="0"/>
          </a:p>
          <a:p>
            <a:pPr algn="l"/>
            <a:endParaRPr lang="ru-RU" b="1" dirty="0"/>
          </a:p>
        </p:txBody>
      </p:sp>
      <p:sp>
        <p:nvSpPr>
          <p:cNvPr id="3" name="Текст 3"/>
          <p:cNvSpPr txBox="1">
            <a:spLocks/>
          </p:cNvSpPr>
          <p:nvPr/>
        </p:nvSpPr>
        <p:spPr>
          <a:xfrm>
            <a:off x="1907704" y="4293096"/>
            <a:ext cx="5486400" cy="216024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Это самая широкая категория </a:t>
            </a:r>
            <a:r>
              <a:rPr lang="en-US" dirty="0" smtClean="0"/>
              <a:t>UI</a:t>
            </a:r>
            <a:r>
              <a:rPr lang="ru-RU" dirty="0" smtClean="0"/>
              <a:t> элементов, некоторый перечислены ниже:</a:t>
            </a:r>
          </a:p>
          <a:p>
            <a:pPr marL="514350" indent="-514350">
              <a:buAutoNum type="arabicPeriod"/>
            </a:pPr>
            <a:r>
              <a:rPr lang="en-US" dirty="0" smtClean="0"/>
              <a:t>Button – </a:t>
            </a:r>
            <a:r>
              <a:rPr lang="ru-RU" dirty="0" smtClean="0"/>
              <a:t>кнопка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TextView</a:t>
            </a:r>
            <a:r>
              <a:rPr lang="en-US" dirty="0" smtClean="0"/>
              <a:t> – </a:t>
            </a:r>
            <a:r>
              <a:rPr lang="ru-RU" dirty="0" smtClean="0"/>
              <a:t>поле с вводом текста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ImageView</a:t>
            </a:r>
            <a:r>
              <a:rPr lang="ru-RU" dirty="0" smtClean="0"/>
              <a:t> – вид для отображения картинки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Другие. Полный список можно посмотреть в исходника в пакете </a:t>
            </a:r>
            <a:r>
              <a:rPr lang="en-US" dirty="0" err="1" smtClean="0"/>
              <a:t>android.widget</a:t>
            </a:r>
            <a:r>
              <a:rPr lang="ru-RU" dirty="0" smtClean="0"/>
              <a:t>, или по ссылке </a:t>
            </a:r>
            <a:r>
              <a:rPr lang="en-US" dirty="0">
                <a:solidFill>
                  <a:srgbClr val="0070C0"/>
                </a:solidFill>
              </a:rPr>
              <a:t>http://developer.android.com/guide/topics/ui/controls.html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5122" name="Picture 2" descr="C:\Users\X7User\Desktop\Android View Pics\Widget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455738"/>
            <a:ext cx="33909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7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Listeners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5536" y="1700808"/>
            <a:ext cx="8291264" cy="3489251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Большинство событий находится в классе </a:t>
            </a:r>
            <a:r>
              <a:rPr lang="en-US" dirty="0" smtClean="0"/>
              <a:t>View: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b="1" dirty="0" err="1" smtClean="0"/>
              <a:t>onClick</a:t>
            </a:r>
            <a:r>
              <a:rPr lang="ru-RU" dirty="0" smtClean="0"/>
              <a:t> находится в </a:t>
            </a:r>
            <a:r>
              <a:rPr lang="en-US" dirty="0" err="1" smtClean="0"/>
              <a:t>View.OnClickListener</a:t>
            </a:r>
            <a:r>
              <a:rPr lang="ru-RU" dirty="0"/>
              <a:t> </a:t>
            </a:r>
            <a:r>
              <a:rPr lang="ru-RU" dirty="0" smtClean="0"/>
              <a:t>– событие вызывается когда пользователь производит касание по элементу, если это </a:t>
            </a:r>
            <a:r>
              <a:rPr lang="en-US" dirty="0" smtClean="0"/>
              <a:t>touchscreen. </a:t>
            </a:r>
            <a:r>
              <a:rPr lang="ru-RU" dirty="0" smtClean="0"/>
              <a:t>Или нажимает </a:t>
            </a:r>
            <a:r>
              <a:rPr lang="en-US" dirty="0" smtClean="0"/>
              <a:t>trackball </a:t>
            </a:r>
            <a:r>
              <a:rPr lang="ru-RU" dirty="0" smtClean="0"/>
              <a:t>или </a:t>
            </a:r>
            <a:r>
              <a:rPr lang="en-US" dirty="0" smtClean="0"/>
              <a:t>Enter </a:t>
            </a:r>
            <a:r>
              <a:rPr lang="ru-RU" dirty="0" smtClean="0"/>
              <a:t>если нет </a:t>
            </a:r>
            <a:r>
              <a:rPr lang="en-US" dirty="0" smtClean="0"/>
              <a:t>touchscreen.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b="1" dirty="0" err="1" smtClean="0"/>
              <a:t>onLongClick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тоже самое что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ru-RU" dirty="0" smtClean="0"/>
              <a:t>только пользователь нажимает и удерживает палец на элементе </a:t>
            </a:r>
            <a:r>
              <a:rPr lang="en-US" dirty="0" smtClean="0"/>
              <a:t>UI. </a:t>
            </a:r>
            <a:r>
              <a:rPr lang="ru-RU" dirty="0" smtClean="0"/>
              <a:t>Находится в </a:t>
            </a:r>
            <a:r>
              <a:rPr lang="en-US" dirty="0" err="1" smtClean="0"/>
              <a:t>View.OnLongClickListener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b="1" dirty="0" err="1" smtClean="0"/>
              <a:t>onFocusChange</a:t>
            </a:r>
            <a:r>
              <a:rPr lang="ru-RU" dirty="0" smtClean="0"/>
              <a:t> – находится в </a:t>
            </a:r>
            <a:r>
              <a:rPr lang="en-US" dirty="0" err="1" smtClean="0"/>
              <a:t>View.OnFocusChangeListener</a:t>
            </a:r>
            <a:r>
              <a:rPr lang="ru-RU" dirty="0" smtClean="0"/>
              <a:t>. Событие вызывается когда </a:t>
            </a:r>
            <a:r>
              <a:rPr lang="en-US" dirty="0" smtClean="0"/>
              <a:t>UI </a:t>
            </a:r>
            <a:r>
              <a:rPr lang="ru-RU" dirty="0" smtClean="0"/>
              <a:t>элемент забирает или теряет фокус.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b="1" dirty="0" err="1" smtClean="0"/>
              <a:t>onKey</a:t>
            </a:r>
            <a:r>
              <a:rPr lang="ru-RU" dirty="0" smtClean="0"/>
              <a:t> – находится в </a:t>
            </a:r>
            <a:r>
              <a:rPr lang="en-US" dirty="0" err="1" smtClean="0"/>
              <a:t>View.OnKeyListener</a:t>
            </a:r>
            <a:r>
              <a:rPr lang="ru-RU" dirty="0" smtClean="0"/>
              <a:t>. Вызывается когда фокус находится на элементе и нажата аппаратная кнопка.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b="1" dirty="0" err="1"/>
              <a:t>onTouch</a:t>
            </a:r>
            <a:r>
              <a:rPr lang="en-US" dirty="0" smtClean="0"/>
              <a:t>()</a:t>
            </a:r>
            <a:r>
              <a:rPr lang="ru-RU" dirty="0" smtClean="0"/>
              <a:t> – находится в </a:t>
            </a:r>
            <a:r>
              <a:rPr lang="en-US" dirty="0" err="1" smtClean="0"/>
              <a:t>View.OnTouchListener</a:t>
            </a:r>
            <a:r>
              <a:rPr lang="ru-RU" dirty="0" smtClean="0"/>
              <a:t>. Вызывается когда пользователь совершает что-нибудь с </a:t>
            </a:r>
            <a:r>
              <a:rPr lang="en-US" dirty="0" smtClean="0"/>
              <a:t>touchscreen</a:t>
            </a:r>
            <a:r>
              <a:rPr lang="ru-RU" dirty="0" smtClean="0"/>
              <a:t>. Это может быть нажатие или отпускание, или какой-нибудь жесть в рамках </a:t>
            </a:r>
            <a:r>
              <a:rPr lang="en-US" dirty="0" smtClean="0"/>
              <a:t>UI</a:t>
            </a:r>
            <a:r>
              <a:rPr lang="ru-RU" dirty="0" smtClean="0"/>
              <a:t> элемента.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b="1" dirty="0" err="1" smtClean="0"/>
              <a:t>onCreateContextMenu</a:t>
            </a:r>
            <a:r>
              <a:rPr lang="ru-RU" dirty="0"/>
              <a:t> </a:t>
            </a:r>
            <a:r>
              <a:rPr lang="ru-RU" dirty="0" smtClean="0"/>
              <a:t>– находится в </a:t>
            </a:r>
            <a:r>
              <a:rPr lang="en-US" dirty="0" err="1" smtClean="0"/>
              <a:t>View.OnCreateContextMenuListener</a:t>
            </a:r>
            <a:r>
              <a:rPr lang="en-US" dirty="0"/>
              <a:t>. </a:t>
            </a:r>
            <a:r>
              <a:rPr lang="ru-RU" dirty="0" smtClean="0"/>
              <a:t>Вызывается когда контекстное меню строится.</a:t>
            </a:r>
          </a:p>
          <a:p>
            <a:pPr marL="342900" indent="-342900">
              <a:buFont typeface="Arial" pitchFamily="34" charset="0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05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59897" y="1268760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Обработчик события можно добавить в коде</a:t>
            </a:r>
            <a:r>
              <a:rPr lang="en-US" dirty="0"/>
              <a:t> Activity</a:t>
            </a:r>
            <a:r>
              <a:rPr lang="ru-RU" dirty="0"/>
              <a:t>(см. </a:t>
            </a:r>
            <a:r>
              <a:rPr lang="en-US" dirty="0" err="1"/>
              <a:t>HelloWorld</a:t>
            </a:r>
            <a:r>
              <a:rPr lang="ru-RU" dirty="0"/>
              <a:t>) или добавить в </a:t>
            </a:r>
            <a:r>
              <a:rPr lang="en-US" dirty="0"/>
              <a:t>Java </a:t>
            </a:r>
            <a:r>
              <a:rPr lang="ru-RU" dirty="0"/>
              <a:t>коде:</a:t>
            </a:r>
          </a:p>
          <a:p>
            <a:r>
              <a:rPr lang="en-US" dirty="0"/>
              <a:t>// Create an anonymous implementation of </a:t>
            </a:r>
            <a:r>
              <a:rPr lang="en-US" dirty="0" err="1"/>
              <a:t>OnClickListener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private </a:t>
            </a:r>
            <a:r>
              <a:rPr lang="en-US" dirty="0" err="1"/>
              <a:t>OnClickListener</a:t>
            </a:r>
            <a:r>
              <a:rPr lang="en-US" dirty="0"/>
              <a:t> </a:t>
            </a:r>
            <a:r>
              <a:rPr lang="en-US" dirty="0" err="1"/>
              <a:t>mCorkyListener</a:t>
            </a:r>
            <a:r>
              <a:rPr lang="en-US" dirty="0"/>
              <a:t> = new </a:t>
            </a:r>
            <a:r>
              <a:rPr lang="en-US" dirty="0" err="1"/>
              <a:t>OnClickListener</a:t>
            </a:r>
            <a:r>
              <a:rPr lang="en-US" dirty="0"/>
              <a:t>() {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public void </a:t>
            </a:r>
            <a:r>
              <a:rPr lang="en-US" dirty="0" err="1"/>
              <a:t>onClick</a:t>
            </a:r>
            <a:r>
              <a:rPr lang="en-US" dirty="0"/>
              <a:t>(View v) { 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/>
              <a:t>// do something when the button is clicked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}</a:t>
            </a:r>
            <a:endParaRPr lang="ru-RU" dirty="0"/>
          </a:p>
          <a:p>
            <a:r>
              <a:rPr lang="en-US" dirty="0"/>
              <a:t> }; </a:t>
            </a:r>
            <a:endParaRPr lang="ru-RU" dirty="0"/>
          </a:p>
          <a:p>
            <a:endParaRPr lang="ru-RU" dirty="0"/>
          </a:p>
          <a:p>
            <a:r>
              <a:rPr lang="en-US" dirty="0"/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savedValues</a:t>
            </a:r>
            <a:r>
              <a:rPr lang="en-US" dirty="0"/>
              <a:t>) {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...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// Capture our button from layout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Button </a:t>
            </a:r>
            <a:r>
              <a:rPr lang="en-US" dirty="0" err="1"/>
              <a:t>button</a:t>
            </a:r>
            <a:r>
              <a:rPr lang="en-US" dirty="0"/>
              <a:t> = (Button)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R.id.corky</a:t>
            </a:r>
            <a:r>
              <a:rPr lang="en-US" dirty="0"/>
              <a:t>);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// Register the </a:t>
            </a:r>
            <a:r>
              <a:rPr lang="en-US" dirty="0" err="1"/>
              <a:t>onClick</a:t>
            </a:r>
            <a:r>
              <a:rPr lang="en-US" dirty="0"/>
              <a:t> listener with the implementation above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button.setOnClickListener</a:t>
            </a:r>
            <a:r>
              <a:rPr lang="en-US" dirty="0"/>
              <a:t>(</a:t>
            </a:r>
            <a:r>
              <a:rPr lang="en-US" dirty="0" err="1"/>
              <a:t>mCorkyListener</a:t>
            </a:r>
            <a:r>
              <a:rPr lang="en-US" dirty="0"/>
              <a:t>);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... </a:t>
            </a:r>
            <a:endParaRPr lang="ru-RU" dirty="0"/>
          </a:p>
          <a:p>
            <a:r>
              <a:rPr lang="en-US" dirty="0"/>
              <a:t>}</a:t>
            </a:r>
            <a:endParaRPr lang="ru-RU" dirty="0"/>
          </a:p>
          <a:p>
            <a:r>
              <a:rPr lang="ru-RU" dirty="0"/>
              <a:t>Подробности тут: </a:t>
            </a:r>
            <a:r>
              <a:rPr lang="en-US" dirty="0">
                <a:solidFill>
                  <a:srgbClr val="0070C0"/>
                </a:solidFill>
              </a:rPr>
              <a:t>http://developer.android.com/guide/topics/ui/ui-events.html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r>
              <a:rPr lang="en-US" dirty="0" smtClean="0"/>
              <a:t>View Listeners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7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1209</Words>
  <Application>Microsoft Office PowerPoint</Application>
  <PresentationFormat>Экран (4:3)</PresentationFormat>
  <Paragraphs>159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Android Views обзор</vt:lpstr>
      <vt:lpstr>Все классы графических объектов в Android унаследованы от общего класса android.view.View</vt:lpstr>
      <vt:lpstr>Layouts </vt:lpstr>
      <vt:lpstr>Layouts </vt:lpstr>
      <vt:lpstr>Презентация PowerPoint</vt:lpstr>
      <vt:lpstr>Презентация PowerPoint</vt:lpstr>
      <vt:lpstr>Презентация PowerPoint</vt:lpstr>
      <vt:lpstr>View Listeners </vt:lpstr>
      <vt:lpstr>View Listeners </vt:lpstr>
      <vt:lpstr>View Listeners </vt:lpstr>
      <vt:lpstr>Custom View</vt:lpstr>
      <vt:lpstr>Custom View</vt:lpstr>
      <vt:lpstr>Custom View</vt:lpstr>
      <vt:lpstr>Fragments</vt:lpstr>
      <vt:lpstr>Fragments</vt:lpstr>
      <vt:lpstr>Fragment Lifecycle</vt:lpstr>
      <vt:lpstr>Fragment Lifecycle</vt:lpstr>
      <vt:lpstr>Fragments два подхода к работе.</vt:lpstr>
      <vt:lpstr>Создание и использование Fragments</vt:lpstr>
      <vt:lpstr>Создание и использование Fragments</vt:lpstr>
      <vt:lpstr>Создание и использование Fragments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обзор</dc:title>
  <dc:creator>X7User</dc:creator>
  <cp:lastModifiedBy>X7User</cp:lastModifiedBy>
  <cp:revision>214</cp:revision>
  <dcterms:created xsi:type="dcterms:W3CDTF">2013-01-20T09:41:11Z</dcterms:created>
  <dcterms:modified xsi:type="dcterms:W3CDTF">2013-01-20T19:23:37Z</dcterms:modified>
</cp:coreProperties>
</file>