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35"/>
  </p:normalViewPr>
  <p:slideViewPr>
    <p:cSldViewPr snapToGrid="0" snapToObjects="1">
      <p:cViewPr varScale="1">
        <p:scale>
          <a:sx n="150" d="100"/>
          <a:sy n="150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96" y="4465674"/>
            <a:ext cx="3589604" cy="1663995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Analysis: Overview &amp; Historical Context</a:t>
            </a:r>
          </a:p>
        </p:txBody>
      </p:sp>
      <p:pic>
        <p:nvPicPr>
          <p:cNvPr id="5" name="Picture 4" descr="A graph with orange line&#10;&#10;AI-generated content may be incorrect.">
            <a:extLst>
              <a:ext uri="{FF2B5EF4-FFF2-40B4-BE49-F238E27FC236}">
                <a16:creationId xmlns:a16="http://schemas.microsoft.com/office/drawing/2014/main" id="{8794EC66-884E-8A75-3C69-8C8CAF67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60968"/>
            <a:ext cx="5626180" cy="30090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2156" y="0"/>
            <a:ext cx="3581843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155" y="818707"/>
            <a:ext cx="3581845" cy="531096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Latvia’s Year-on-Year Inflation (1992–2024)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Target variable: “</a:t>
            </a:r>
            <a:r>
              <a:rPr lang="en-US" sz="1400" dirty="0" err="1">
                <a:solidFill>
                  <a:srgbClr val="595959"/>
                </a:solidFill>
              </a:rPr>
              <a:t>infl</a:t>
            </a:r>
            <a:r>
              <a:rPr lang="en-US" sz="1400" dirty="0">
                <a:solidFill>
                  <a:srgbClr val="595959"/>
                </a:solidFill>
              </a:rPr>
              <a:t>”, based on CPI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Dataset: Annual macroeconomic data (33 years)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Key explanatory variables: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Real GDP (</a:t>
            </a:r>
            <a:r>
              <a:rPr lang="en-US" sz="1400" dirty="0" err="1">
                <a:solidFill>
                  <a:srgbClr val="595959"/>
                </a:solidFill>
              </a:rPr>
              <a:t>rGDP</a:t>
            </a:r>
            <a:r>
              <a:rPr lang="en-US" sz="1400" dirty="0">
                <a:solidFill>
                  <a:srgbClr val="595959"/>
                </a:solidFill>
              </a:rPr>
              <a:t>), Consumption (cons), Investment (inv)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Exports &amp; Imports (nominal + % of GDP)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Unemployment (</a:t>
            </a:r>
            <a:r>
              <a:rPr lang="en-US" sz="1400" dirty="0" err="1">
                <a:solidFill>
                  <a:srgbClr val="595959"/>
                </a:solidFill>
              </a:rPr>
              <a:t>unemp</a:t>
            </a:r>
            <a:r>
              <a:rPr lang="en-US" sz="1400" dirty="0">
                <a:solidFill>
                  <a:srgbClr val="595959"/>
                </a:solidFill>
              </a:rPr>
              <a:t>), Monetary aggregates (M0, M1, M2)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Historical Phases of Inflation: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1. Post-Soviet Hyperinflation (1992–1995):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1992 inflation rate: 951.69%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Driven by price liberalization, weak institutions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2. Stabilization &amp; EU Integration (1996–2013):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Inflation declined with reforms and EU accession (2004)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3. Eurozone &amp; Global Shocks (2014–2024):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Stability followed by spike in 2022 (17.93%)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   • Caused by energy and supply chain shocks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Key Insight: </a:t>
            </a:r>
            <a:r>
              <a:rPr lang="en-US" sz="1400" dirty="0">
                <a:solidFill>
                  <a:srgbClr val="595959"/>
                </a:solidFill>
              </a:rPr>
              <a:t>Inflation reflects Latvia’s transition to a stable market economy.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96" y="4465674"/>
            <a:ext cx="3589604" cy="1663995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Statistics &amp; Modeling Implications</a:t>
            </a:r>
          </a:p>
        </p:txBody>
      </p:sp>
      <p:pic>
        <p:nvPicPr>
          <p:cNvPr id="5" name="Picture 4" descr="A graph of a number of blue squares&#10;&#10;AI-generated content may be incorrect.">
            <a:extLst>
              <a:ext uri="{FF2B5EF4-FFF2-40B4-BE49-F238E27FC236}">
                <a16:creationId xmlns:a16="http://schemas.microsoft.com/office/drawing/2014/main" id="{B6AAA020-31A0-6081-EB43-910B7DF5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" y="576982"/>
            <a:ext cx="5018403" cy="3630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2156" y="0"/>
            <a:ext cx="3581843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155" y="350875"/>
            <a:ext cx="3581843" cy="57787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Inflation Summary Statistics (1992–2024):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Mean: 38.15%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Median: 3.28%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Std Dev: 165.16%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Min: –1.08% (2010)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Max: 951.69% (1992)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Observations: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Strong right-skew due to early hyperinflation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High volatility in early years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Modeling Implications: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Likely non-stationary: ADF/KPSS tests needed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Structural breaks: 2004 (EU), 2014 (Euro) Use dummies/tests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595959"/>
                </a:solidFill>
              </a:rPr>
              <a:t>- Missing early data (</a:t>
            </a:r>
            <a:r>
              <a:rPr lang="en-US" sz="1400" dirty="0" err="1">
                <a:solidFill>
                  <a:srgbClr val="595959"/>
                </a:solidFill>
              </a:rPr>
              <a:t>unemp</a:t>
            </a:r>
            <a:r>
              <a:rPr lang="en-US" sz="1400" dirty="0">
                <a:solidFill>
                  <a:srgbClr val="595959"/>
                </a:solidFill>
              </a:rPr>
              <a:t>, money): impute or exclude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1400" dirty="0">
                <a:solidFill>
                  <a:srgbClr val="595959"/>
                </a:solidFill>
              </a:rPr>
              <a:t>Trending variables (GDP, M2, trade): consider differencing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rgbClr val="595959"/>
                </a:solidFill>
              </a:rPr>
              <a:t>Conclusion: </a:t>
            </a:r>
            <a:r>
              <a:rPr lang="en-US" sz="1400" dirty="0">
                <a:solidFill>
                  <a:srgbClr val="595959"/>
                </a:solidFill>
              </a:rPr>
              <a:t>Must account for volatility, breaks, and long-run 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Baseline Models: AR, ARIMA &amp; Phillips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800" dirty="0"/>
              <a:t>- Latvia’s inflation is autocorrelated and likely non-stationary.</a:t>
            </a:r>
          </a:p>
          <a:p>
            <a:pPr marL="0" indent="0">
              <a:buNone/>
            </a:pPr>
            <a:r>
              <a:rPr sz="1800" dirty="0"/>
              <a:t>- AR or ARIMA models capture time dynamics using past values.</a:t>
            </a:r>
          </a:p>
          <a:p>
            <a:pPr marL="0" indent="0">
              <a:buNone/>
            </a:pPr>
            <a:r>
              <a:rPr sz="1800" dirty="0"/>
              <a:t>- AR(2) model (assignment benchmark) useful for short-run forecasting.</a:t>
            </a:r>
          </a:p>
          <a:p>
            <a:endParaRPr sz="1800" dirty="0"/>
          </a:p>
          <a:p>
            <a:pPr marL="0" indent="0">
              <a:buNone/>
            </a:pPr>
            <a:r>
              <a:rPr sz="1800" b="1" dirty="0"/>
              <a:t>Limitations of ARIMA:</a:t>
            </a:r>
          </a:p>
          <a:p>
            <a:pPr marL="0" indent="0">
              <a:buNone/>
            </a:pPr>
            <a:r>
              <a:rPr sz="1800" dirty="0"/>
              <a:t>- Purely data-driven; ignores macroeconomic structure.</a:t>
            </a:r>
          </a:p>
          <a:p>
            <a:pPr marL="0" indent="0">
              <a:buNone/>
            </a:pPr>
            <a:r>
              <a:rPr sz="1800" dirty="0"/>
              <a:t>- Misses variables like unemployment or money supply.</a:t>
            </a:r>
          </a:p>
          <a:p>
            <a:endParaRPr sz="1800" dirty="0"/>
          </a:p>
          <a:p>
            <a:pPr marL="0" indent="0">
              <a:buNone/>
            </a:pPr>
            <a:r>
              <a:rPr sz="1800" b="1" dirty="0"/>
              <a:t>Theory-Based: Phillips Curve</a:t>
            </a:r>
          </a:p>
          <a:p>
            <a:pPr marL="0" indent="0">
              <a:buNone/>
            </a:pPr>
            <a:r>
              <a:rPr sz="1800" dirty="0"/>
              <a:t>- Model: </a:t>
            </a:r>
            <a:r>
              <a:rPr sz="1800" dirty="0" err="1"/>
              <a:t>infl</a:t>
            </a:r>
            <a:r>
              <a:rPr sz="1800" dirty="0"/>
              <a:t>ₜ = β₀ + β₁ · </a:t>
            </a:r>
            <a:r>
              <a:rPr sz="1800" dirty="0" err="1"/>
              <a:t>unemp</a:t>
            </a:r>
            <a:r>
              <a:rPr sz="1800" dirty="0"/>
              <a:t>ₜ + β₂ · </a:t>
            </a:r>
            <a:r>
              <a:rPr sz="1800" dirty="0" err="1"/>
              <a:t>infl</a:t>
            </a:r>
            <a:r>
              <a:rPr sz="1800" dirty="0"/>
              <a:t>ₜ₋₁ + </a:t>
            </a:r>
            <a:r>
              <a:rPr sz="1800" dirty="0" err="1"/>
              <a:t>ε</a:t>
            </a:r>
            <a:r>
              <a:rPr sz="1800" dirty="0"/>
              <a:t>ₜ</a:t>
            </a:r>
          </a:p>
          <a:p>
            <a:pPr marL="0" indent="0">
              <a:buNone/>
            </a:pPr>
            <a:r>
              <a:rPr sz="1800" dirty="0"/>
              <a:t>- Captures inflation-unemployment-expectations link.</a:t>
            </a:r>
          </a:p>
          <a:p>
            <a:pPr marL="0" indent="0">
              <a:buNone/>
            </a:pPr>
            <a:r>
              <a:rPr sz="1800" dirty="0"/>
              <a:t>- Relevant in Latvia’s post-EU period as inflation expectations stabilized.</a:t>
            </a:r>
          </a:p>
          <a:p>
            <a:endParaRPr sz="1800" dirty="0"/>
          </a:p>
          <a:p>
            <a:pPr marL="0" indent="0">
              <a:buNone/>
            </a:pPr>
            <a:r>
              <a:rPr sz="1800" b="1" dirty="0"/>
              <a:t>Key Insight</a:t>
            </a:r>
            <a:r>
              <a:rPr sz="1800" dirty="0"/>
              <a:t>: Use ARIMA as a benchmark, but theory-based models reveal causal 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Structural &amp; Multivariate Models: VAR, ECM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b="1" dirty="0"/>
              <a:t>VAR (Vector Autoregression):</a:t>
            </a:r>
          </a:p>
          <a:p>
            <a:pPr marL="0" indent="0">
              <a:buNone/>
            </a:pPr>
            <a:r>
              <a:rPr sz="2000" dirty="0"/>
              <a:t>- Treats inflation, </a:t>
            </a:r>
            <a:r>
              <a:rPr sz="2000" dirty="0" err="1"/>
              <a:t>rGDP</a:t>
            </a:r>
            <a:r>
              <a:rPr sz="2000" dirty="0"/>
              <a:t>, unemployment, M2 as jointly endogenous.</a:t>
            </a:r>
          </a:p>
          <a:p>
            <a:pPr marL="0" indent="0">
              <a:buNone/>
            </a:pPr>
            <a:r>
              <a:rPr sz="2000" dirty="0"/>
              <a:t>- Captures interactions, shocks, and feedback across variables.</a:t>
            </a:r>
          </a:p>
          <a:p>
            <a:pPr marL="0" indent="0">
              <a:buNone/>
            </a:pPr>
            <a:r>
              <a:rPr sz="2000" dirty="0"/>
              <a:t>- Useful for impulse response analysis.</a:t>
            </a:r>
          </a:p>
          <a:p>
            <a:pPr marL="0" indent="0">
              <a:buNone/>
            </a:pPr>
            <a:r>
              <a:rPr sz="2000" dirty="0"/>
              <a:t>- Risk: 33 </a:t>
            </a:r>
            <a:r>
              <a:rPr sz="2000" dirty="0" err="1"/>
              <a:t>obs</a:t>
            </a:r>
            <a:r>
              <a:rPr lang="tr-TR" sz="2000" dirty="0"/>
              <a:t>, </a:t>
            </a:r>
            <a:r>
              <a:rPr lang="tr-TR" sz="2000" dirty="0" err="1"/>
              <a:t>therefore</a:t>
            </a:r>
            <a:r>
              <a:rPr sz="2000" dirty="0"/>
              <a:t> overfitting if model is too large.</a:t>
            </a:r>
          </a:p>
          <a:p>
            <a:endParaRPr sz="2000" dirty="0"/>
          </a:p>
          <a:p>
            <a:pPr marL="0" indent="0">
              <a:buNone/>
            </a:pPr>
            <a:r>
              <a:rPr sz="2000" b="1" dirty="0"/>
              <a:t>ECM (Error Correction Model):</a:t>
            </a:r>
          </a:p>
          <a:p>
            <a:pPr marL="0" indent="0">
              <a:buNone/>
            </a:pPr>
            <a:r>
              <a:rPr sz="2000" dirty="0"/>
              <a:t>- Combines long-run equilibrium with short-run adjustments.</a:t>
            </a:r>
          </a:p>
          <a:p>
            <a:pPr marL="0" indent="0">
              <a:buNone/>
            </a:pPr>
            <a:r>
              <a:rPr sz="2000" dirty="0"/>
              <a:t>- Relevant if inflation is cointegrated with GDP, M2, etc.</a:t>
            </a:r>
          </a:p>
          <a:p>
            <a:pPr marL="0" indent="0">
              <a:buNone/>
            </a:pPr>
            <a:r>
              <a:rPr sz="2000" dirty="0"/>
              <a:t>- Reflects Latvia’s EU/Euro convergence path.</a:t>
            </a:r>
          </a:p>
          <a:p>
            <a:endParaRPr sz="2000" b="1" dirty="0"/>
          </a:p>
          <a:p>
            <a:pPr marL="0" indent="0">
              <a:buNone/>
            </a:pPr>
            <a:r>
              <a:rPr sz="2000" b="1" dirty="0"/>
              <a:t>Key Insight: </a:t>
            </a:r>
            <a:r>
              <a:rPr sz="2000" dirty="0"/>
              <a:t>Use ECM/VAR to build structure, but be cautious with complexity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6" y="307447"/>
            <a:ext cx="8020413" cy="11099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Advanced Models: TVP, GARCH &amp; Machine Learning</a:t>
            </a:r>
          </a:p>
        </p:txBody>
      </p:sp>
      <p:pic>
        <p:nvPicPr>
          <p:cNvPr id="5" name="Picture 4" descr="A table with text on it&#10;&#10;AI-generated content may be incorrect.">
            <a:extLst>
              <a:ext uri="{FF2B5EF4-FFF2-40B4-BE49-F238E27FC236}">
                <a16:creationId xmlns:a16="http://schemas.microsoft.com/office/drawing/2014/main" id="{1FEF2A0D-36FF-956A-5542-324CF267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2462"/>
            <a:ext cx="9143998" cy="26778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617134"/>
            <a:ext cx="8431042" cy="28448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TVP (Time-Varying Parameter Models):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Parameters evolve over time to reflect policy shifts.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Ideal for Latvia’s transition economy (1990s vs. post-Euro).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GARCH (Volatility Modeling):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Models changing variance, not just mean.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Suitable if residuals show volatility clustering (e.g., 2008, 2022).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Machine Learning: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RF, SVR capture nonlinearities and complex interactions.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High predictive power, but low interpretability.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Best used as complementary forecasting tools.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Key Insight: </a:t>
            </a:r>
            <a:r>
              <a:rPr lang="en-US" sz="1300" dirty="0"/>
              <a:t>Advanced tools boost robustness, especially under uncertainty.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637</Words>
  <Application>Microsoft Macintosh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Descriptive Analysis: Overview &amp; Historical Context</vt:lpstr>
      <vt:lpstr>Descriptive Statistics &amp; Modeling Implications</vt:lpstr>
      <vt:lpstr>Baseline Models: AR, ARIMA &amp; Phillips Curve</vt:lpstr>
      <vt:lpstr>Structural &amp; Multivariate Models: VAR, ECM</vt:lpstr>
      <vt:lpstr>Advanced Models: TVP, GARCH &amp;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SEYHMUS OZGUR CANSEVER</cp:lastModifiedBy>
  <cp:revision>4</cp:revision>
  <dcterms:created xsi:type="dcterms:W3CDTF">2013-01-27T09:14:16Z</dcterms:created>
  <dcterms:modified xsi:type="dcterms:W3CDTF">2025-04-30T16:44:34Z</dcterms:modified>
  <cp:category/>
</cp:coreProperties>
</file>