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llo">
    <p:bg>
      <p:bgPr>
        <a:solidFill>
          <a:srgbClr val="CF5C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jp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205740"/>
            <a:ext cx="9144000" cy="514350"/>
          </a:xfrm>
          <a:prstGeom prst="rect">
            <a:avLst/>
          </a:prstGeom>
          <a:solidFill>
            <a:srgbClr val="EEC643"/>
          </a:solidFill>
          <a:ln/>
        </p:spPr>
      </p:sp>
      <p:sp>
        <p:nvSpPr>
          <p:cNvPr id="3" name="Text 1"/>
          <p:cNvSpPr txBox="1"/>
          <p:nvPr/>
        </p:nvSpPr>
        <p:spPr>
          <a:xfrm>
            <a:off x="457200" y="257175"/>
            <a:ext cx="82296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007991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L’Obesità è una patologia</a:t>
            </a:r>
            <a:endParaRPr lang="en-US" sz="2400" dirty="0"/>
          </a:p>
        </p:txBody>
      </p:sp>
      <p:sp>
        <p:nvSpPr>
          <p:cNvPr id="4" name="Text 2"/>
          <p:cNvSpPr txBox="1"/>
          <p:nvPr/>
        </p:nvSpPr>
        <p:spPr>
          <a:xfrm>
            <a:off x="914400" y="1543050"/>
            <a:ext cx="2773680" cy="308610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lIns="127000" tIns="127000" rIns="127000" bIns="127000" rtlCol="0" anchor="ctr"/>
          <a:lstStyle/>
          <a:p>
            <a:pPr algn="l" indent="0" marL="0">
              <a:spcAft>
                <a:spcPts val="1000"/>
              </a:spcAft>
              <a:buNone/>
            </a:pPr>
            <a:r>
              <a:rPr lang="en-US" sz="14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Non è la conseguenza di un disordine alimentare dovuto alla sregolatezza di </a:t>
            </a:r>
            <a:pPr algn="l" indent="0" marL="0">
              <a:spcAft>
                <a:spcPts val="1000"/>
              </a:spcAft>
              <a:buNone/>
            </a:pPr>
            <a:r>
              <a:rPr lang="en-US" sz="1400" b="1" dirty="0">
                <a:solidFill>
                  <a:srgbClr val="FF0000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individui ”deboli”</a:t>
            </a:r>
            <a:pPr algn="l" indent="0" marL="0">
              <a:spcAft>
                <a:spcPts val="1000"/>
              </a:spcAft>
              <a:buNone/>
            </a:pPr>
            <a:r>
              <a:rPr lang="en-US" sz="14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.</a:t>
            </a:r>
            <a:endParaRPr lang="en-US" sz="1400" dirty="0"/>
          </a:p>
          <a:p>
            <a:pPr algn="l" indent="0" marL="0">
              <a:spcAft>
                <a:spcPts val="1000"/>
              </a:spcAft>
              <a:buNone/>
            </a:pPr>
            <a:r>
              <a:rPr lang="en-US" sz="14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Ha natura </a:t>
            </a:r>
            <a:pPr algn="l" indent="0" marL="0">
              <a:spcAft>
                <a:spcPts val="1000"/>
              </a:spcAft>
              <a:buNone/>
            </a:pPr>
            <a:r>
              <a:rPr lang="en-US" sz="1400" b="1" dirty="0">
                <a:solidFill>
                  <a:srgbClr val="FF0000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epidemica</a:t>
            </a:r>
            <a:pPr algn="l" indent="0" marL="0">
              <a:spcAft>
                <a:spcPts val="1000"/>
              </a:spcAft>
              <a:buNone/>
            </a:pPr>
            <a:r>
              <a:rPr lang="en-US" sz="14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 con scarsa consapevolezza della popolazione delle comorbilità associate nel tempo.</a:t>
            </a:r>
            <a:endParaRPr lang="en-US" sz="1400" dirty="0"/>
          </a:p>
          <a:p>
            <a:pPr algn="l" indent="0" marL="0">
              <a:spcAft>
                <a:spcPts val="1000"/>
              </a:spcAft>
              <a:buNone/>
            </a:pPr>
            <a:r>
              <a:rPr lang="en-US" sz="14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Insorge sempre più </a:t>
            </a:r>
            <a:pPr algn="l" indent="0" marL="0">
              <a:spcAft>
                <a:spcPts val="1000"/>
              </a:spcAft>
              <a:buNone/>
            </a:pPr>
            <a:r>
              <a:rPr lang="en-US" sz="1400" b="1" dirty="0">
                <a:solidFill>
                  <a:srgbClr val="FF0000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precocemente</a:t>
            </a:r>
            <a:pPr algn="l" indent="0" marL="0">
              <a:spcAft>
                <a:spcPts val="1000"/>
              </a:spcAft>
              <a:buNone/>
            </a:pPr>
            <a:r>
              <a:rPr lang="en-US" sz="14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.</a:t>
            </a:r>
            <a:endParaRPr lang="en-US" sz="1400" dirty="0"/>
          </a:p>
        </p:txBody>
      </p:sp>
      <p:pic>
        <p:nvPicPr>
          <p:cNvPr id="5" name="Image 0" descr="C:/Users/Stefano Bassoli/Pictures/obesi/Obesi complessità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0" y="1028700"/>
            <a:ext cx="3657600" cy="38576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205740"/>
            <a:ext cx="9144000" cy="514350"/>
          </a:xfrm>
          <a:prstGeom prst="rect">
            <a:avLst/>
          </a:prstGeom>
          <a:solidFill>
            <a:srgbClr val="EEC643"/>
          </a:solidFill>
          <a:ln/>
        </p:spPr>
      </p:sp>
      <p:sp>
        <p:nvSpPr>
          <p:cNvPr id="3" name="Text 1"/>
          <p:cNvSpPr txBox="1"/>
          <p:nvPr/>
        </p:nvSpPr>
        <p:spPr>
          <a:xfrm>
            <a:off x="457200" y="257175"/>
            <a:ext cx="82296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007991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L’obesità è una patologia cronica</a:t>
            </a:r>
            <a:endParaRPr lang="en-US" sz="2400" dirty="0"/>
          </a:p>
        </p:txBody>
      </p:sp>
      <p:sp>
        <p:nvSpPr>
          <p:cNvPr id="4" name="Text 2"/>
          <p:cNvSpPr txBox="1"/>
          <p:nvPr/>
        </p:nvSpPr>
        <p:spPr>
          <a:xfrm>
            <a:off x="457200" y="1028700"/>
            <a:ext cx="4297680" cy="3857625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lIns="127000" tIns="127000" rIns="127000" bIns="127000" rtlCol="0" anchor="ctr"/>
          <a:lstStyle/>
          <a:p>
            <a:pPr algn="l" indent="0" marL="0">
              <a:spcAft>
                <a:spcPts val="1000"/>
              </a:spcAft>
              <a:buNone/>
            </a:pPr>
            <a:r>
              <a:rPr lang="en-US" sz="1400" b="1" dirty="0">
                <a:solidFill>
                  <a:srgbClr val="FF0000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Eziologia complessa</a:t>
            </a:r>
            <a:pPr algn="l" indent="0" marL="0">
              <a:spcAft>
                <a:spcPts val="1000"/>
              </a:spcAft>
              <a:buNone/>
            </a:pPr>
            <a:r>
              <a:rPr lang="en-US" sz="14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: fattori genetici-psicologici-tessuto socio ecologico e ambientale.</a:t>
            </a:r>
            <a:endParaRPr lang="en-US" sz="1400" dirty="0"/>
          </a:p>
          <a:p>
            <a:pPr algn="l" indent="0" marL="0">
              <a:spcAft>
                <a:spcPts val="1000"/>
              </a:spcAft>
              <a:buNone/>
            </a:pPr>
            <a:r>
              <a:rPr lang="en-US" sz="14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Il trattamento deve iniziare il prima possibile e continuare </a:t>
            </a:r>
            <a:pPr algn="l" indent="0" marL="0">
              <a:spcAft>
                <a:spcPts val="1000"/>
              </a:spcAft>
              <a:buNone/>
            </a:pPr>
            <a:r>
              <a:rPr lang="en-US" sz="1400" b="1" dirty="0">
                <a:solidFill>
                  <a:srgbClr val="FF0000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longitudinalmente</a:t>
            </a:r>
            <a:pPr algn="l" indent="0" marL="0">
              <a:spcAft>
                <a:spcPts val="1000"/>
              </a:spcAft>
              <a:buNone/>
            </a:pPr>
            <a:r>
              <a:rPr lang="en-US" sz="14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 durante l'infanzia e l'adolescenza.</a:t>
            </a:r>
            <a:endParaRPr lang="en-US" sz="1400" dirty="0"/>
          </a:p>
          <a:p>
            <a:pPr algn="l" indent="0" marL="0">
              <a:spcAft>
                <a:spcPts val="1000"/>
              </a:spcAft>
              <a:buNone/>
            </a:pPr>
            <a:r>
              <a:rPr lang="en-US" sz="9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 </a:t>
            </a:r>
            <a:endParaRPr lang="en-US" sz="1400" dirty="0"/>
          </a:p>
          <a:p>
            <a:pPr algn="l" indent="0" marL="0">
              <a:spcAft>
                <a:spcPts val="1000"/>
              </a:spcAft>
              <a:buNone/>
            </a:pPr>
            <a:r>
              <a:rPr lang="en-US" sz="14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Il mancato riconoscimento dell'obesità come patologia contribuisce attivamente ad aggravarla.</a:t>
            </a:r>
            <a:endParaRPr lang="en-US" sz="1400" dirty="0"/>
          </a:p>
          <a:p>
            <a:pPr algn="l" indent="0" marL="0">
              <a:spcAft>
                <a:spcPts val="1000"/>
              </a:spcAft>
              <a:buNone/>
            </a:pPr>
            <a:r>
              <a:rPr lang="en-US" sz="14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Operatori sanitari come fonte di bias di peso.</a:t>
            </a:r>
            <a:endParaRPr lang="en-US" sz="1400" dirty="0"/>
          </a:p>
          <a:p>
            <a:pPr algn="l" indent="0" marL="0">
              <a:spcAft>
                <a:spcPts val="1000"/>
              </a:spcAft>
              <a:buNone/>
            </a:pPr>
            <a:r>
              <a:rPr lang="en-US" sz="9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 </a:t>
            </a:r>
            <a:endParaRPr lang="en-US" sz="1400" dirty="0"/>
          </a:p>
          <a:p>
            <a:pPr algn="l" indent="0" marL="0">
              <a:spcAft>
                <a:spcPts val="1000"/>
              </a:spcAft>
              <a:buNone/>
            </a:pPr>
            <a:r>
              <a:rPr lang="en-US" sz="900" b="1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Clinical Practice Guideline for the Evaluation and Treatment of Children and Adolescents With Obesity</a:t>
            </a:r>
            <a:pPr algn="l" indent="0" marL="0">
              <a:spcAft>
                <a:spcPts val="1000"/>
              </a:spcAft>
              <a:buNone/>
            </a:pPr>
            <a:r>
              <a:rPr lang="en-US" sz="9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 Sarah E. Hampl et al; Pediatrics (2023) 151 (2): e2022060640.</a:t>
            </a:r>
            <a:endParaRPr lang="en-US" sz="1400" dirty="0"/>
          </a:p>
        </p:txBody>
      </p:sp>
      <p:pic>
        <p:nvPicPr>
          <p:cNvPr id="5" name="Image 0" descr="C:/Users/Stefano Bassoli/Pictures/obesi/continuità trattamento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0" y="1028700"/>
            <a:ext cx="3657600" cy="1671638"/>
          </a:xfrm>
          <a:prstGeom prst="rect">
            <a:avLst/>
          </a:prstGeom>
        </p:spPr>
      </p:pic>
      <p:pic>
        <p:nvPicPr>
          <p:cNvPr id="6" name="Image 1" descr="C:/Users/Stefano Bassoli/Pictures/obesi/stigma bimba.jp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3214688"/>
            <a:ext cx="3657600" cy="16716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205740"/>
            <a:ext cx="9144000" cy="514350"/>
          </a:xfrm>
          <a:prstGeom prst="rect">
            <a:avLst/>
          </a:prstGeom>
          <a:solidFill>
            <a:srgbClr val="EEC643"/>
          </a:solidFill>
          <a:ln/>
        </p:spPr>
      </p:sp>
      <p:sp>
        <p:nvSpPr>
          <p:cNvPr id="3" name="Text 1"/>
          <p:cNvSpPr txBox="1"/>
          <p:nvPr/>
        </p:nvSpPr>
        <p:spPr>
          <a:xfrm>
            <a:off x="457200" y="257175"/>
            <a:ext cx="82296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007991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L’Equità delle cure</a:t>
            </a:r>
            <a:endParaRPr lang="en-US" sz="2400" dirty="0"/>
          </a:p>
        </p:txBody>
      </p:sp>
      <p:sp>
        <p:nvSpPr>
          <p:cNvPr id="4" name="Text 2"/>
          <p:cNvSpPr txBox="1"/>
          <p:nvPr/>
        </p:nvSpPr>
        <p:spPr>
          <a:xfrm>
            <a:off x="457200" y="1028700"/>
            <a:ext cx="3657600" cy="1671638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lIns="127000" tIns="127000" rIns="127000" bIns="127000" rtlCol="0" anchor="ctr"/>
          <a:lstStyle/>
          <a:p>
            <a:pPr algn="l" indent="0" marL="0">
              <a:spcAft>
                <a:spcPts val="1000"/>
              </a:spcAft>
              <a:buNone/>
            </a:pPr>
            <a:r>
              <a:rPr lang="en-US" sz="1800" b="1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Rilevanza delle disuguaglianze sociali</a:t>
            </a:r>
            <a:endParaRPr lang="en-US" sz="1800" dirty="0"/>
          </a:p>
          <a:p>
            <a:pPr algn="l" indent="0" marL="0">
              <a:spcAft>
                <a:spcPts val="1000"/>
              </a:spcAft>
              <a:buNone/>
            </a:pPr>
            <a:r>
              <a:rPr lang="en-US" sz="16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I fattori di rischio sono radicati nelle disuguaglianze</a:t>
            </a:r>
            <a:endParaRPr lang="en-US" sz="1800" dirty="0"/>
          </a:p>
          <a:p>
            <a:pPr algn="l" indent="0" marL="0">
              <a:spcAft>
                <a:spcPts val="1000"/>
              </a:spcAft>
              <a:buNone/>
            </a:pPr>
            <a:r>
              <a:rPr lang="en-US" sz="16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Accesso alle cure</a:t>
            </a:r>
            <a:endParaRPr lang="en-US" sz="1800" dirty="0"/>
          </a:p>
          <a:p>
            <a:pPr algn="l" indent="0" marL="0">
              <a:spcAft>
                <a:spcPts val="1000"/>
              </a:spcAft>
              <a:buNone/>
            </a:pPr>
            <a:r>
              <a:rPr lang="en-US" sz="16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Esperienze avverse nell'infanzia (ACE)</a:t>
            </a:r>
            <a:endParaRPr lang="en-US" sz="1800" dirty="0"/>
          </a:p>
          <a:p>
            <a:pPr algn="l" indent="0" marL="0">
              <a:spcAft>
                <a:spcPts val="1000"/>
              </a:spcAft>
              <a:buNone/>
            </a:pPr>
            <a:r>
              <a:rPr lang="en-US" sz="16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Razzismo</a:t>
            </a:r>
            <a:endParaRPr lang="en-US" sz="1800" dirty="0"/>
          </a:p>
        </p:txBody>
      </p:sp>
      <p:sp>
        <p:nvSpPr>
          <p:cNvPr id="5" name="Text 3"/>
          <p:cNvSpPr txBox="1"/>
          <p:nvPr/>
        </p:nvSpPr>
        <p:spPr>
          <a:xfrm>
            <a:off x="457200" y="3214688"/>
            <a:ext cx="3657600" cy="1671638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lIns="127000" tIns="127000" rIns="127000" bIns="127000" rtlCol="0" anchor="ctr"/>
          <a:lstStyle/>
          <a:p>
            <a:pPr algn="l" indent="0" marL="0">
              <a:spcAft>
                <a:spcPts val="1000"/>
              </a:spcAft>
              <a:buNone/>
            </a:pPr>
            <a:r>
              <a:rPr lang="en-US" sz="16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Lo stigma colpisce bambini e famiglie in base alla razza, etnia, età e genere.</a:t>
            </a:r>
            <a:endParaRPr lang="en-US" sz="1600" dirty="0"/>
          </a:p>
        </p:txBody>
      </p:sp>
      <p:pic>
        <p:nvPicPr>
          <p:cNvPr id="6" name="Image 0" descr="C:/Users/Stefano Bassoli/Pictures/obesi/Equita e uguaglianza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0" y="1028700"/>
            <a:ext cx="3657600" cy="3857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205740"/>
            <a:ext cx="9144000" cy="514350"/>
          </a:xfrm>
          <a:prstGeom prst="rect">
            <a:avLst/>
          </a:prstGeom>
          <a:solidFill>
            <a:srgbClr val="EEC643"/>
          </a:solidFill>
          <a:ln/>
        </p:spPr>
      </p:sp>
      <p:sp>
        <p:nvSpPr>
          <p:cNvPr id="3" name="Text 1"/>
          <p:cNvSpPr txBox="1"/>
          <p:nvPr/>
        </p:nvSpPr>
        <p:spPr>
          <a:xfrm>
            <a:off x="457200" y="257175"/>
            <a:ext cx="82296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007991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Aspetti socio-economici</a:t>
            </a:r>
            <a:endParaRPr lang="en-US" sz="2400" dirty="0"/>
          </a:p>
        </p:txBody>
      </p:sp>
      <p:sp>
        <p:nvSpPr>
          <p:cNvPr id="4" name="Text 2"/>
          <p:cNvSpPr txBox="1"/>
          <p:nvPr/>
        </p:nvSpPr>
        <p:spPr>
          <a:xfrm>
            <a:off x="548640" y="1131570"/>
            <a:ext cx="3474720" cy="154305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lIns="127000" tIns="127000" rIns="127000" bIns="127000" rtlCol="0" anchor="ctr"/>
          <a:lstStyle/>
          <a:p>
            <a:pPr algn="l" indent="0" marL="0">
              <a:spcAft>
                <a:spcPts val="10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Gli obiettivi socio economici della collettività sono in conflitto con una sana alimentazione.</a:t>
            </a:r>
            <a:endParaRPr lang="en-US" sz="1800" dirty="0"/>
          </a:p>
        </p:txBody>
      </p:sp>
      <p:pic>
        <p:nvPicPr>
          <p:cNvPr id="5" name="Image 0" descr="C:/Users/Stefano Bassoli/Pictures/obesi/portion-distortion2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0" y="1028700"/>
            <a:ext cx="4754880" cy="38576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205740"/>
            <a:ext cx="9144000" cy="411480"/>
          </a:xfrm>
          <a:prstGeom prst="rect">
            <a:avLst/>
          </a:prstGeom>
          <a:solidFill>
            <a:srgbClr val="EEC643"/>
          </a:solidFill>
          <a:ln/>
        </p:spPr>
      </p:sp>
      <p:sp>
        <p:nvSpPr>
          <p:cNvPr id="3" name="Text 1"/>
          <p:cNvSpPr txBox="1"/>
          <p:nvPr/>
        </p:nvSpPr>
        <p:spPr>
          <a:xfrm>
            <a:off x="457200" y="257175"/>
            <a:ext cx="82296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Palette</a:t>
            </a:r>
            <a:endParaRPr lang="en-US" sz="2400" dirty="0"/>
          </a:p>
        </p:txBody>
      </p:sp>
      <p:sp>
        <p:nvSpPr>
          <p:cNvPr id="4" name="Text 2"/>
          <p:cNvSpPr txBox="1"/>
          <p:nvPr/>
        </p:nvSpPr>
        <p:spPr>
          <a:xfrm>
            <a:off x="457200" y="720090"/>
            <a:ext cx="8229600" cy="2057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FF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titleColor: 007991, titleBkg: eec643</a:t>
            </a:r>
            <a:endParaRPr lang="en-US" sz="1000" dirty="0"/>
          </a:p>
        </p:txBody>
      </p:sp>
      <p:sp>
        <p:nvSpPr>
          <p:cNvPr id="5" name="Shape 3"/>
          <p:cNvSpPr/>
          <p:nvPr/>
        </p:nvSpPr>
        <p:spPr>
          <a:xfrm>
            <a:off x="457200" y="1028700"/>
            <a:ext cx="1828800" cy="205740"/>
          </a:xfrm>
          <a:prstGeom prst="rect">
            <a:avLst/>
          </a:prstGeom>
          <a:solidFill>
            <a:srgbClr val="439A86"/>
          </a:solidFill>
          <a:ln/>
        </p:spPr>
      </p:sp>
      <p:sp>
        <p:nvSpPr>
          <p:cNvPr id="6" name="Text 4"/>
          <p:cNvSpPr txBox="1"/>
          <p:nvPr/>
        </p:nvSpPr>
        <p:spPr>
          <a:xfrm>
            <a:off x="457200" y="1028700"/>
            <a:ext cx="1828800" cy="2057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007991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c1</a:t>
            </a:r>
            <a:endParaRPr lang="en-US" sz="1400" dirty="0"/>
          </a:p>
        </p:txBody>
      </p:sp>
      <p:sp>
        <p:nvSpPr>
          <p:cNvPr id="7" name="Shape 5"/>
          <p:cNvSpPr/>
          <p:nvPr/>
        </p:nvSpPr>
        <p:spPr>
          <a:xfrm>
            <a:off x="457200" y="1285875"/>
            <a:ext cx="1828800" cy="771525"/>
          </a:xfrm>
          <a:prstGeom prst="rect">
            <a:avLst/>
          </a:prstGeom>
          <a:solidFill>
            <a:srgbClr val="EEC643"/>
          </a:solidFill>
          <a:ln/>
        </p:spPr>
      </p:sp>
      <p:sp>
        <p:nvSpPr>
          <p:cNvPr id="8" name="Shape 6"/>
          <p:cNvSpPr/>
          <p:nvPr/>
        </p:nvSpPr>
        <p:spPr>
          <a:xfrm>
            <a:off x="3200400" y="1028700"/>
            <a:ext cx="1828800" cy="205740"/>
          </a:xfrm>
          <a:prstGeom prst="rect">
            <a:avLst/>
          </a:prstGeom>
          <a:solidFill>
            <a:srgbClr val="439A86"/>
          </a:solidFill>
          <a:ln/>
        </p:spPr>
      </p:sp>
      <p:sp>
        <p:nvSpPr>
          <p:cNvPr id="9" name="Text 7"/>
          <p:cNvSpPr txBox="1"/>
          <p:nvPr/>
        </p:nvSpPr>
        <p:spPr>
          <a:xfrm>
            <a:off x="3200400" y="1028700"/>
            <a:ext cx="1828800" cy="2057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007991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c2</a:t>
            </a:r>
            <a:endParaRPr lang="en-US" sz="1400" dirty="0"/>
          </a:p>
        </p:txBody>
      </p:sp>
      <p:sp>
        <p:nvSpPr>
          <p:cNvPr id="10" name="Shape 8"/>
          <p:cNvSpPr/>
          <p:nvPr/>
        </p:nvSpPr>
        <p:spPr>
          <a:xfrm>
            <a:off x="3200400" y="1285875"/>
            <a:ext cx="1828800" cy="771525"/>
          </a:xfrm>
          <a:prstGeom prst="rect">
            <a:avLst/>
          </a:prstGeom>
          <a:solidFill>
            <a:srgbClr val="EDC9FF"/>
          </a:solidFill>
          <a:ln/>
        </p:spPr>
      </p:sp>
      <p:sp>
        <p:nvSpPr>
          <p:cNvPr id="11" name="Shape 9"/>
          <p:cNvSpPr/>
          <p:nvPr/>
        </p:nvSpPr>
        <p:spPr>
          <a:xfrm>
            <a:off x="5943600" y="1028700"/>
            <a:ext cx="1828800" cy="205740"/>
          </a:xfrm>
          <a:prstGeom prst="rect">
            <a:avLst/>
          </a:prstGeom>
          <a:solidFill>
            <a:srgbClr val="439A86"/>
          </a:solidFill>
          <a:ln/>
        </p:spPr>
      </p:sp>
      <p:sp>
        <p:nvSpPr>
          <p:cNvPr id="12" name="Text 10"/>
          <p:cNvSpPr txBox="1"/>
          <p:nvPr/>
        </p:nvSpPr>
        <p:spPr>
          <a:xfrm>
            <a:off x="5943600" y="1028700"/>
            <a:ext cx="1828800" cy="2057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007991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c3</a:t>
            </a:r>
            <a:endParaRPr lang="en-US" sz="1400" dirty="0"/>
          </a:p>
        </p:txBody>
      </p:sp>
      <p:sp>
        <p:nvSpPr>
          <p:cNvPr id="13" name="Shape 11"/>
          <p:cNvSpPr/>
          <p:nvPr/>
        </p:nvSpPr>
        <p:spPr>
          <a:xfrm>
            <a:off x="5943600" y="1285875"/>
            <a:ext cx="1828800" cy="771525"/>
          </a:xfrm>
          <a:prstGeom prst="rect">
            <a:avLst/>
          </a:prstGeom>
          <a:solidFill>
            <a:srgbClr val="CF5C36"/>
          </a:solidFill>
          <a:ln/>
        </p:spPr>
      </p:sp>
      <p:sp>
        <p:nvSpPr>
          <p:cNvPr id="14" name="Shape 12"/>
          <p:cNvSpPr/>
          <p:nvPr/>
        </p:nvSpPr>
        <p:spPr>
          <a:xfrm>
            <a:off x="457200" y="2571750"/>
            <a:ext cx="1828800" cy="205740"/>
          </a:xfrm>
          <a:prstGeom prst="rect">
            <a:avLst/>
          </a:prstGeom>
          <a:solidFill>
            <a:srgbClr val="439A86"/>
          </a:solidFill>
          <a:ln/>
        </p:spPr>
      </p:sp>
      <p:sp>
        <p:nvSpPr>
          <p:cNvPr id="15" name="Text 13"/>
          <p:cNvSpPr txBox="1"/>
          <p:nvPr/>
        </p:nvSpPr>
        <p:spPr>
          <a:xfrm>
            <a:off x="457200" y="2571750"/>
            <a:ext cx="1828800" cy="2057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007991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c4</a:t>
            </a:r>
            <a:endParaRPr lang="en-US" sz="1400" dirty="0"/>
          </a:p>
        </p:txBody>
      </p:sp>
      <p:sp>
        <p:nvSpPr>
          <p:cNvPr id="16" name="Shape 14"/>
          <p:cNvSpPr/>
          <p:nvPr/>
        </p:nvSpPr>
        <p:spPr>
          <a:xfrm>
            <a:off x="457200" y="2828925"/>
            <a:ext cx="1828800" cy="771525"/>
          </a:xfrm>
          <a:prstGeom prst="rect">
            <a:avLst/>
          </a:prstGeom>
          <a:solidFill>
            <a:srgbClr val="007991"/>
          </a:solidFill>
          <a:ln/>
        </p:spPr>
      </p:sp>
      <p:sp>
        <p:nvSpPr>
          <p:cNvPr id="17" name="Shape 15"/>
          <p:cNvSpPr/>
          <p:nvPr/>
        </p:nvSpPr>
        <p:spPr>
          <a:xfrm>
            <a:off x="3200400" y="2571750"/>
            <a:ext cx="1828800" cy="205740"/>
          </a:xfrm>
          <a:prstGeom prst="rect">
            <a:avLst/>
          </a:prstGeom>
          <a:solidFill>
            <a:srgbClr val="439A86"/>
          </a:solidFill>
          <a:ln/>
        </p:spPr>
      </p:sp>
      <p:sp>
        <p:nvSpPr>
          <p:cNvPr id="18" name="Text 16"/>
          <p:cNvSpPr txBox="1"/>
          <p:nvPr/>
        </p:nvSpPr>
        <p:spPr>
          <a:xfrm>
            <a:off x="3200400" y="2571750"/>
            <a:ext cx="1828800" cy="2057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007991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c5</a:t>
            </a:r>
            <a:endParaRPr lang="en-US" sz="1400" dirty="0"/>
          </a:p>
        </p:txBody>
      </p:sp>
      <p:sp>
        <p:nvSpPr>
          <p:cNvPr id="19" name="Shape 17"/>
          <p:cNvSpPr/>
          <p:nvPr/>
        </p:nvSpPr>
        <p:spPr>
          <a:xfrm>
            <a:off x="3200400" y="2828925"/>
            <a:ext cx="1828800" cy="771525"/>
          </a:xfrm>
          <a:prstGeom prst="rect">
            <a:avLst/>
          </a:prstGeom>
          <a:solidFill>
            <a:srgbClr val="439A86"/>
          </a:solidFill>
          <a:ln/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2023-05-16T12:21:27Z</dcterms:created>
  <dcterms:modified xsi:type="dcterms:W3CDTF">2023-05-16T12:21:27Z</dcterms:modified>
</cp:coreProperties>
</file>