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lo">
    <p:bg>
      <p:bgPr>
        <a:solidFill>
          <a:srgbClr val="CF5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jpg"/><Relationship Id="rId3" Type="http://schemas.openxmlformats.org/officeDocument/2006/relationships/image" Target="../media/image-10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jpg"/><Relationship Id="rId2" Type="http://schemas.openxmlformats.org/officeDocument/2006/relationships/image" Target="../media/image-2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png"/><Relationship Id="rId4" Type="http://schemas.openxmlformats.org/officeDocument/2006/relationships/image" Target="../media/image-2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Dal “Progetto sovrappeso/obesità” alla procedura “BMInforma”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543050"/>
            <a:ext cx="54864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Progetto sovrappeso/obesità (2008)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Normativa regione E-R (2013)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Procedura permanente BMInforma (2018)</a:t>
            </a:r>
            <a:endParaRPr lang="en-US" sz="1800" dirty="0"/>
          </a:p>
        </p:txBody>
      </p:sp>
      <p:pic>
        <p:nvPicPr>
          <p:cNvPr id="5" name="Image 0" descr="C:/Users/Stefano Bassoli/Pictures/obesi/freccia destr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3086100"/>
            <a:ext cx="1097280" cy="514350"/>
          </a:xfrm>
          <a:prstGeom prst="rect">
            <a:avLst/>
          </a:prstGeom>
        </p:spPr>
      </p:pic>
      <p:sp>
        <p:nvSpPr>
          <p:cNvPr id="6" name="Text 3"/>
          <p:cNvSpPr txBox="1"/>
          <p:nvPr/>
        </p:nvSpPr>
        <p:spPr>
          <a:xfrm>
            <a:off x="3200400" y="3086100"/>
            <a:ext cx="4572000" cy="128587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L’ambulatorio del  pediatra avvia  un percorso di intercettazione  e coordinamento  multidisciplinare per il trattamento del bambino con sovrappeso/obesità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Trial Clinico</a:t>
            </a:r>
            <a:endParaRPr lang="en-US" sz="2400" dirty="0"/>
          </a:p>
        </p:txBody>
      </p:sp>
      <p:pic>
        <p:nvPicPr>
          <p:cNvPr id="4" name="Image 0" descr="C:/Users/Stefano Bassoli/Pictures/obesi/trial clinic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85875"/>
            <a:ext cx="2743200" cy="3086100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2743200" y="771525"/>
            <a:ext cx="27432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12 mesi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Intervento Motivazionale efficace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Efficace per le femmine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Più efficace per bambini di mamme con titolo di studio più alto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Intervento Sostenibile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Alta aderenza allo studio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Feedback positivo dei professionisti coinvolti</a:t>
            </a:r>
            <a:endParaRPr lang="en-US" sz="1400" dirty="0"/>
          </a:p>
        </p:txBody>
      </p:sp>
      <p:sp>
        <p:nvSpPr>
          <p:cNvPr id="6" name="Text 3"/>
          <p:cNvSpPr txBox="1"/>
          <p:nvPr/>
        </p:nvSpPr>
        <p:spPr>
          <a:xfrm>
            <a:off x="5486400" y="771525"/>
            <a:ext cx="36576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Trial 2013 su Pediatrics</a:t>
            </a:r>
            <a:endParaRPr lang="en-US" sz="1400" dirty="0"/>
          </a:p>
        </p:txBody>
      </p:sp>
      <p:pic>
        <p:nvPicPr>
          <p:cNvPr id="7" name="Image 1" descr="C:/Users/Stefano Bassoli/Pictures/obesi/trial clinico pediatrics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85875"/>
            <a:ext cx="3657600" cy="1543050"/>
          </a:xfrm>
          <a:prstGeom prst="rect">
            <a:avLst/>
          </a:prstGeom>
        </p:spPr>
      </p:pic>
      <p:sp>
        <p:nvSpPr>
          <p:cNvPr id="8" name="Text 4"/>
          <p:cNvSpPr txBox="1"/>
          <p:nvPr/>
        </p:nvSpPr>
        <p:spPr>
          <a:xfrm>
            <a:off x="5486400" y="293179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gruppo cocreation</a:t>
            </a:r>
            <a:endParaRPr lang="en-US" sz="1400" dirty="0"/>
          </a:p>
        </p:txBody>
      </p:sp>
      <p:pic>
        <p:nvPicPr>
          <p:cNvPr id="9" name="Image 2" descr="C:/Users/Stefano Bassoli/Pictures/obesi/Gruppo cocreation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343275"/>
            <a:ext cx="365760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Quanto peso a 3 anni</a:t>
            </a:r>
            <a:endParaRPr lang="en-US" sz="2400" dirty="0"/>
          </a:p>
        </p:txBody>
      </p:sp>
      <p:pic>
        <p:nvPicPr>
          <p:cNvPr id="4" name="Image 0" descr="C:/Users/Stefano Bassoli/Pictures/obesi/quanto peso a 3 anni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3200400" cy="3857625"/>
          </a:xfrm>
          <a:prstGeom prst="rect">
            <a:avLst/>
          </a:prstGeom>
        </p:spPr>
      </p:pic>
      <p:pic>
        <p:nvPicPr>
          <p:cNvPr id="5" name="Image 1" descr="C:/Users/Stefano Bassoli/Pictures/obesi/le abitudini a 3 anni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028700"/>
            <a:ext cx="3657600" cy="1671638"/>
          </a:xfrm>
          <a:prstGeom prst="rect">
            <a:avLst/>
          </a:prstGeom>
        </p:spPr>
      </p:pic>
      <p:pic>
        <p:nvPicPr>
          <p:cNvPr id="6" name="Image 2" descr="C:/Users/Stefano Bassoli/Pictures/obesi/divieto passeggino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214688"/>
            <a:ext cx="3657600" cy="16716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Normativa regionale 2013</a:t>
            </a:r>
            <a:endParaRPr lang="en-US" sz="2400" dirty="0"/>
          </a:p>
        </p:txBody>
      </p:sp>
      <p:pic>
        <p:nvPicPr>
          <p:cNvPr id="4" name="Image 0" descr="C:/Users/Stefano Bassoli/Pictures/obesi/modello regionale 201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771525"/>
            <a:ext cx="2743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Quanto peso a 5 anni: la Corte dalla nascita a 12 anni 2011</a:t>
            </a:r>
            <a:endParaRPr lang="en-US" sz="2400" dirty="0"/>
          </a:p>
        </p:txBody>
      </p:sp>
      <p:pic>
        <p:nvPicPr>
          <p:cNvPr id="4" name="Image 0" descr="C:/Users/Stefano Bassoli/Pictures/obesi/Coorte seguita dai PL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543050"/>
            <a:ext cx="7315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BMInforma</a:t>
            </a:r>
            <a:endParaRPr lang="en-US" sz="2400" dirty="0"/>
          </a:p>
        </p:txBody>
      </p:sp>
      <p:pic>
        <p:nvPicPr>
          <p:cNvPr id="4" name="Image 0" descr="C:/Users/Stefano Bassoli/Pictures/obesi/logo BMInForm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285875"/>
            <a:ext cx="36576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Guida all'intervento motivazionale</a:t>
            </a:r>
            <a:endParaRPr lang="en-US" sz="2400" dirty="0"/>
          </a:p>
        </p:txBody>
      </p:sp>
      <p:pic>
        <p:nvPicPr>
          <p:cNvPr id="4" name="Image 0" descr="C:/Users/Stefano Bassoli/Pictures/obesi/guida intervento motivazional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771525"/>
            <a:ext cx="3657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Intervento Motivazionale BMInforma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548640" y="1543050"/>
            <a:ext cx="2743200" cy="5143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L'età dell'adiposity rebound.</a:t>
            </a:r>
            <a:endParaRPr lang="en-US" sz="1800" dirty="0"/>
          </a:p>
        </p:txBody>
      </p:sp>
      <p:pic>
        <p:nvPicPr>
          <p:cNvPr id="5" name="Image 0" descr="C:/Users/Stefano Bassoli/Pictures/obesi/logo BMInForm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2571750"/>
            <a:ext cx="914400" cy="771525"/>
          </a:xfrm>
          <a:prstGeom prst="rect">
            <a:avLst/>
          </a:prstGeom>
        </p:spPr>
      </p:pic>
      <p:sp>
        <p:nvSpPr>
          <p:cNvPr id="6" name="Text 3"/>
          <p:cNvSpPr txBox="1"/>
          <p:nvPr/>
        </p:nvSpPr>
        <p:spPr>
          <a:xfrm>
            <a:off x="4572000" y="1028700"/>
            <a:ext cx="4572000" cy="5143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Lo screening per BMInForma</a:t>
            </a:r>
            <a:endParaRPr lang="en-US" sz="1800" dirty="0"/>
          </a:p>
        </p:txBody>
      </p:sp>
      <p:pic>
        <p:nvPicPr>
          <p:cNvPr id="7" name="Image 1" descr="C:/Users/Stefano Bassoli/Pictures/obesi/bilancio 5 anni - anagraf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43050"/>
            <a:ext cx="1828800" cy="771525"/>
          </a:xfrm>
          <a:prstGeom prst="rect">
            <a:avLst/>
          </a:prstGeom>
        </p:spPr>
      </p:pic>
      <p:pic>
        <p:nvPicPr>
          <p:cNvPr id="8" name="Image 2" descr="C:/Users/Stefano Bassoli/Pictures/obesi/bilancio 5 anni - antropologici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571750"/>
            <a:ext cx="1828800" cy="771525"/>
          </a:xfrm>
          <a:prstGeom prst="rect">
            <a:avLst/>
          </a:prstGeom>
        </p:spPr>
      </p:pic>
      <p:pic>
        <p:nvPicPr>
          <p:cNvPr id="9" name="Image 3" descr="C:/Users/Stefano Bassoli/Pictures/obesi/bilancio 5 anni - aspetti clinici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600450"/>
            <a:ext cx="1828800" cy="771525"/>
          </a:xfrm>
          <a:prstGeom prst="rect">
            <a:avLst/>
          </a:prstGeom>
        </p:spPr>
      </p:pic>
      <p:sp>
        <p:nvSpPr>
          <p:cNvPr id="10" name="Text 4"/>
          <p:cNvSpPr txBox="1"/>
          <p:nvPr/>
        </p:nvSpPr>
        <p:spPr>
          <a:xfrm>
            <a:off x="4572000" y="2314575"/>
            <a:ext cx="1828800" cy="10287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Se il BMI supera l'85° percentile</a:t>
            </a:r>
            <a:endParaRPr lang="en-US" sz="1600" dirty="0"/>
          </a:p>
        </p:txBody>
      </p:sp>
      <p:pic>
        <p:nvPicPr>
          <p:cNvPr id="11" name="Image 4" descr="C:/Users/Stefano Bassoli/Pictures/obesi/freccia destr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188970"/>
            <a:ext cx="1097280" cy="514350"/>
          </a:xfrm>
          <a:prstGeom prst="rect">
            <a:avLst/>
          </a:prstGeom>
        </p:spPr>
      </p:pic>
      <p:pic>
        <p:nvPicPr>
          <p:cNvPr id="12" name="Image 5" descr="C:/Users/Stefano Bassoli/Pictures/obesi/bilancio 5 anni - stili di vit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1543050"/>
            <a:ext cx="22860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Diagnosi motivazionale</a:t>
            </a:r>
            <a:endParaRPr lang="en-US" sz="2400" dirty="0"/>
          </a:p>
        </p:txBody>
      </p:sp>
      <p:pic>
        <p:nvPicPr>
          <p:cNvPr id="4" name="Image 0" descr="C:/Users/Stefano Bassoli/Pictures/obesi/diagnosi motivazional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82296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EmotIcons</a:t>
            </a:r>
            <a:endParaRPr lang="en-US" sz="2400" dirty="0"/>
          </a:p>
        </p:txBody>
      </p:sp>
      <p:pic>
        <p:nvPicPr>
          <p:cNvPr id="4" name="Image 0" descr="C:/Users/Stefano Bassoli/Pictures/obesi/emotic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543050"/>
            <a:ext cx="4572000" cy="1543050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3200400" y="3343275"/>
            <a:ext cx="13716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Cibo</a:t>
            </a:r>
            <a:endParaRPr lang="en-US" sz="1400" dirty="0"/>
          </a:p>
        </p:txBody>
      </p:sp>
      <p:sp>
        <p:nvSpPr>
          <p:cNvPr id="6" name="Text 3"/>
          <p:cNvSpPr txBox="1"/>
          <p:nvPr/>
        </p:nvSpPr>
        <p:spPr>
          <a:xfrm>
            <a:off x="5486400" y="3343275"/>
            <a:ext cx="13716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Attività fisica</a:t>
            </a:r>
            <a:endParaRPr lang="en-US" sz="1400" dirty="0"/>
          </a:p>
        </p:txBody>
      </p:sp>
      <p:sp>
        <p:nvSpPr>
          <p:cNvPr id="7" name="Text 4"/>
          <p:cNvSpPr txBox="1"/>
          <p:nvPr/>
        </p:nvSpPr>
        <p:spPr>
          <a:xfrm>
            <a:off x="4114800" y="3857625"/>
            <a:ext cx="9144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Emozioni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contratto della famiglia</a:t>
            </a:r>
            <a:endParaRPr lang="en-US" sz="2400" dirty="0"/>
          </a:p>
        </p:txBody>
      </p:sp>
      <p:pic>
        <p:nvPicPr>
          <p:cNvPr id="4" name="Image 0" descr="C:/Users/Stefano Bassoli/Pictures/obesi/il contratto della famigli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771525"/>
            <a:ext cx="3657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Principi fondamentali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800225"/>
            <a:ext cx="54864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Consapevolezza (Letteratura scientifica, JClub, Guide anticipatorie)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Formazione/Motivazione operatori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Costituzione rete di servizi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Normative E-R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Supporto aziendale organizzativo e informatico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modello di cura multidisciplinare</a:t>
            </a:r>
            <a:endParaRPr lang="en-US" sz="2400" dirty="0"/>
          </a:p>
        </p:txBody>
      </p:sp>
      <p:pic>
        <p:nvPicPr>
          <p:cNvPr id="4" name="Image 0" descr="C:/Users/Stefano Bassoli/Pictures/obesi/modello cura interdisciplina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543050"/>
            <a:ext cx="7315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Criteri invio al II livello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OBESITA’ NON COMPLICATA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 e F con obesità (&gt;= 97° percentile WHO o secondo IOTF)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Età: da 3 a 12 anni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Diagnosi Motivazionale: Stadio di DETERMINAZIONE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Richiesta del PLS-MMG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Esami: Glucosio - Insulina - Emoglobina glicata - Trigliceridi - Colesterolo Tot - GOT - GPT - Eco epatica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Criteri invio al III livello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OBESITA’ COMPLICATA O SECONDARIA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Obesità in bambini con età  &lt; 3 anni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Obesità associate a ritardo cognitivo e/o dismorfismi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Dislipidemie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Iperinsulinismo con Iperglicemia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Steatosi con Transaminasi elevate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Patologie genetiche associate ad Obesità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Diagnosi motivazionale</a:t>
            </a:r>
            <a:endParaRPr lang="en-US" sz="2400" dirty="0"/>
          </a:p>
        </p:txBody>
      </p:sp>
      <p:pic>
        <p:nvPicPr>
          <p:cNvPr id="4" name="Image 0" descr="C:/Users/Stefano Bassoli/Pictures/obesi/diagnosi motivazional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82296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28800" y="1028700"/>
            <a:ext cx="5486400" cy="308610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0" y="12858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Prevenzione</a:t>
            </a:r>
            <a:endParaRPr lang="en-US" sz="3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Le guide anticipatorie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3657600" cy="167163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Informazioni su normali aspettative di una fascia d'età (o di una malattia) per fornire supporto ai bilanci di salute e affrontare i problemi prima che insorgano.</a:t>
            </a:r>
            <a:endParaRPr lang="en-US" sz="1600" dirty="0"/>
          </a:p>
        </p:txBody>
      </p:sp>
      <p:pic>
        <p:nvPicPr>
          <p:cNvPr id="5" name="Image 0" descr="C:/Users/Stefano Bassoli/Pictures/obesi/al tuo bimbo fa ben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214688"/>
            <a:ext cx="3657600" cy="1671638"/>
          </a:xfrm>
          <a:prstGeom prst="rect">
            <a:avLst/>
          </a:prstGeom>
        </p:spPr>
      </p:pic>
      <p:pic>
        <p:nvPicPr>
          <p:cNvPr id="6" name="Image 1" descr="C:/Users/Stefano Bassoli/Pictures/obesi/Quando ha 5 mesi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028700"/>
            <a:ext cx="36576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COSIE</a:t>
            </a:r>
            <a:endParaRPr lang="en-US" sz="2400" dirty="0"/>
          </a:p>
        </p:txBody>
      </p:sp>
      <p:pic>
        <p:nvPicPr>
          <p:cNvPr id="4" name="Image 0" descr="C:/Users/Stefano Bassoli/Pictures/obesi/COSIE 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8229600" cy="1928813"/>
          </a:xfrm>
          <a:prstGeom prst="rect">
            <a:avLst/>
          </a:prstGeom>
        </p:spPr>
      </p:pic>
      <p:pic>
        <p:nvPicPr>
          <p:cNvPr id="5" name="Image 1" descr="C:/Users/Stefano Bassoli/Pictures/obesi/Cosie projec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14688"/>
            <a:ext cx="8229600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La App BeBa</a:t>
            </a:r>
            <a:endParaRPr lang="en-US" sz="2400" dirty="0"/>
          </a:p>
        </p:txBody>
      </p:sp>
      <p:pic>
        <p:nvPicPr>
          <p:cNvPr id="4" name="Image 0" descr="C:/Users/Stefano Bassoli/Pictures/obesi/BeBa 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925830"/>
            <a:ext cx="1188720" cy="1080135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365760" y="2057400"/>
            <a:ext cx="2743200" cy="25717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Ricette, attività motoria, giochi, letture e altre indicazioni per un corretto e sano stile di vita a sostegno della genitorialità</a:t>
            </a:r>
            <a:endParaRPr lang="en-US" sz="1800" dirty="0"/>
          </a:p>
        </p:txBody>
      </p:sp>
      <p:pic>
        <p:nvPicPr>
          <p:cNvPr id="6" name="Image 1" descr="C:/Users/Stefano Bassoli/Pictures/obesi/ricett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71525"/>
            <a:ext cx="1828800" cy="3600450"/>
          </a:xfrm>
          <a:prstGeom prst="rect">
            <a:avLst/>
          </a:prstGeom>
        </p:spPr>
      </p:pic>
      <p:pic>
        <p:nvPicPr>
          <p:cNvPr id="7" name="Image 2" descr="C:/Users/Stefano Bassoli/Pictures/obesi/beba attività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234440"/>
            <a:ext cx="1828800" cy="3600450"/>
          </a:xfrm>
          <a:prstGeom prst="rect">
            <a:avLst/>
          </a:prstGeom>
        </p:spPr>
      </p:pic>
      <p:pic>
        <p:nvPicPr>
          <p:cNvPr id="8" name="Image 3" descr="C:/Users/Stefano Bassoli/Pictures/obesi/beba guida famigli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0" y="977265"/>
            <a:ext cx="18288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Primi passi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800225"/>
            <a:ext cx="54864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Presa di coscienza durante la partecipazione ad eventi formativi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Maturazione della consapevolezza della gravità assunta dal problema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Assenza di linee guida per la prevenzione e il trattamento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Primo intervento: raccolta dati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800225"/>
            <a:ext cx="54864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PLS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Epidemiologia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CED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Progetto “Sovrappeso e obesità” negli Accordi Aziendali 2008 - 2010 dei PLS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Misurazione BMI (evidenza di grado B)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800225"/>
            <a:ext cx="54864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Tutti i bambini 3-14 anni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Per 15 mesi ai Bilanci di Salute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Risultato: 7396 bambini con sovrappeso/obesità (20%)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Studio e impostazione strategia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Raccomandazione dell’American Medical Association (AMA)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1° gradino: counselling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2° gradino: un piano strutturato di gestione del peso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3° gradino: intervento completo multidisciplinare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Primo gradino (counselling)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800225"/>
            <a:ext cx="54864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Intervento Motivazionale al cambiamento degli stili di vita rivolto a bambini e famiglie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“Modello Transteorico del cambiamento” - DiClemente e Prochaska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Costituzione Rete e Formazione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800225"/>
            <a:ext cx="54864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Progettazione rete servizi: Pediatri, Epidemiologia, Servizio Igiene Alimenti e Nutrizione (SIAN), Medicina dello Sport e Luoghi di Prevenzione (LdP) con il sostegno delle Cure Primarie.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Counseling Motivazionale per i PLS della provincia (20 ore presso LdP).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L’Intervento Motivazionale offre agli operatori fiducia e strumenti per dialogare con le famiglie.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Misurare facendo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800225"/>
            <a:ext cx="54864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Intervento sostenibile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Misurazione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Follow up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Strumenti software adeguati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2023-09-05T15:23:52Z</dcterms:created>
  <dcterms:modified xsi:type="dcterms:W3CDTF">2023-09-05T15:23:52Z</dcterms:modified>
</cp:coreProperties>
</file>