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llo">
    <p:bg>
      <p:bgPr>
        <a:solidFill>
          <a:srgbClr val="CF5C0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205740"/>
            <a:ext cx="9144000" cy="514350"/>
          </a:xfrm>
          <a:prstGeom prst="rect">
            <a:avLst/>
          </a:prstGeom>
          <a:solidFill>
            <a:srgbClr val="EEA613"/>
          </a:solidFill>
          <a:ln/>
        </p:spPr>
      </p:sp>
      <p:sp>
        <p:nvSpPr>
          <p:cNvPr id="3" name="Text 1"/>
          <p:cNvSpPr txBox="1"/>
          <p:nvPr/>
        </p:nvSpPr>
        <p:spPr>
          <a:xfrm>
            <a:off x="457200" y="257175"/>
            <a:ext cx="82296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007931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ABIS (All Babies in Southeast Sweden)</a:t>
            </a:r>
            <a:endParaRPr lang="en-US" sz="2400" dirty="0"/>
          </a:p>
        </p:txBody>
      </p:sp>
      <p:sp>
        <p:nvSpPr>
          <p:cNvPr id="4" name="Text 2"/>
          <p:cNvSpPr txBox="1"/>
          <p:nvPr/>
        </p:nvSpPr>
        <p:spPr>
          <a:xfrm>
            <a:off x="457200" y="1028700"/>
            <a:ext cx="8229600" cy="3857625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lIns="127000" tIns="127000" rIns="127000" bIns="127000" rtlCol="0" anchor="ctr"/>
          <a:lstStyle/>
          <a:p>
            <a:pPr algn="l" indent="0" marL="0">
              <a:spcAft>
                <a:spcPts val="10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Studio prospettico di coorte.</a:t>
            </a:r>
            <a:endParaRPr lang="en-US" sz="1800" dirty="0"/>
          </a:p>
          <a:p>
            <a:pPr algn="l" indent="0" marL="0">
              <a:spcAft>
                <a:spcPts val="10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Il progetto ABIS è stato ideato per raccogliere informazioni su tutti i bambini nati dall'ottobre 1997 all'ottobre 1999 nel sud-est della Svezia.</a:t>
            </a:r>
            <a:endParaRPr 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205740"/>
            <a:ext cx="1828800" cy="411480"/>
          </a:xfrm>
          <a:prstGeom prst="rect">
            <a:avLst/>
          </a:prstGeom>
          <a:solidFill>
            <a:srgbClr val="439A26"/>
          </a:solidFill>
          <a:ln/>
        </p:spPr>
      </p:sp>
      <p:sp>
        <p:nvSpPr>
          <p:cNvPr id="3" name="Shape 1"/>
          <p:cNvSpPr/>
          <p:nvPr/>
        </p:nvSpPr>
        <p:spPr>
          <a:xfrm>
            <a:off x="1828800" y="205740"/>
            <a:ext cx="7315200" cy="411480"/>
          </a:xfrm>
          <a:prstGeom prst="rect">
            <a:avLst/>
          </a:prstGeom>
          <a:solidFill>
            <a:srgbClr val="EEA613"/>
          </a:solidFill>
          <a:ln/>
        </p:spPr>
      </p:sp>
      <p:sp>
        <p:nvSpPr>
          <p:cNvPr id="4" name="Text 2"/>
          <p:cNvSpPr txBox="1"/>
          <p:nvPr/>
        </p:nvSpPr>
        <p:spPr>
          <a:xfrm>
            <a:off x="0" y="205740"/>
            <a:ext cx="18288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EDC99F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Misurazioni</a:t>
            </a:r>
            <a:endParaRPr lang="en-US" sz="2000" dirty="0"/>
          </a:p>
        </p:txBody>
      </p:sp>
      <p:sp>
        <p:nvSpPr>
          <p:cNvPr id="5" name="Text 3"/>
          <p:cNvSpPr txBox="1"/>
          <p:nvPr/>
        </p:nvSpPr>
        <p:spPr>
          <a:xfrm>
            <a:off x="1828800" y="205740"/>
            <a:ext cx="73152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007931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BMI</a:t>
            </a:r>
            <a:endParaRPr lang="en-US" sz="2400" dirty="0"/>
          </a:p>
        </p:txBody>
      </p:sp>
      <p:sp>
        <p:nvSpPr>
          <p:cNvPr id="6" name="Text 4"/>
          <p:cNvSpPr txBox="1"/>
          <p:nvPr/>
        </p:nvSpPr>
        <p:spPr>
          <a:xfrm>
            <a:off x="457200" y="1028700"/>
            <a:ext cx="8229600" cy="3857625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lIns="127000" tIns="127000" rIns="127000" bIns="127000" rtlCol="0" anchor="ctr"/>
          <a:lstStyle/>
          <a:p>
            <a:pPr algn="l" indent="0" marL="0">
              <a:spcAft>
                <a:spcPts val="10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7 categorie di punteggio Z che vanno dal sottopeso grave (BMI &lt; −3SD) all'obesità (BMI ≥ 3SD) secondo le definizioni dell'OMS.</a:t>
            </a:r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205740"/>
            <a:ext cx="9144000" cy="514350"/>
          </a:xfrm>
          <a:prstGeom prst="rect">
            <a:avLst/>
          </a:prstGeom>
          <a:solidFill>
            <a:srgbClr val="EEA613"/>
          </a:solidFill>
          <a:ln/>
        </p:spPr>
      </p:sp>
      <p:sp>
        <p:nvSpPr>
          <p:cNvPr id="3" name="Text 1"/>
          <p:cNvSpPr txBox="1"/>
          <p:nvPr/>
        </p:nvSpPr>
        <p:spPr>
          <a:xfrm>
            <a:off x="457200" y="257175"/>
            <a:ext cx="82296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007931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Covariate</a:t>
            </a:r>
            <a:endParaRPr lang="en-US" sz="2400" dirty="0"/>
          </a:p>
        </p:txBody>
      </p:sp>
      <p:sp>
        <p:nvSpPr>
          <p:cNvPr id="4" name="Text 2"/>
          <p:cNvSpPr txBox="1"/>
          <p:nvPr/>
        </p:nvSpPr>
        <p:spPr>
          <a:xfrm>
            <a:off x="457200" y="1028700"/>
            <a:ext cx="8229600" cy="3857625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lIns="127000" tIns="127000" rIns="127000" bIns="127000" rtlCol="0" anchor="ctr"/>
          <a:lstStyle/>
          <a:p>
            <a:pPr algn="l" indent="0" marL="0">
              <a:spcAft>
                <a:spcPts val="10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Fattori genitoriali: etnia, fumo gravid, lavoro, stato civile, BMI</a:t>
            </a:r>
            <a:endParaRPr lang="en-US" sz="1800" dirty="0"/>
          </a:p>
          <a:p>
            <a:pPr algn="l" indent="0" marL="0">
              <a:spcAft>
                <a:spcPts val="10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Struttura famigliare: numero fratelli, numero componenti, numero stanze</a:t>
            </a:r>
            <a:endParaRPr lang="en-US" sz="1800" dirty="0"/>
          </a:p>
          <a:p>
            <a:pPr algn="l" indent="0" marL="0">
              <a:spcAft>
                <a:spcPts val="10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Fattori nascita: genere, PN, età gest, SGA, AGA, LGA</a:t>
            </a:r>
            <a:endParaRPr lang="en-US" sz="1800" dirty="0"/>
          </a:p>
          <a:p>
            <a:pPr algn="l" indent="0" marL="0">
              <a:spcAft>
                <a:spcPts val="10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LM-LA, cessazione LM, complementare, n°poppate notturne e cessazione poppate notturne</a:t>
            </a:r>
            <a:endParaRPr lang="en-US" sz="1800" dirty="0"/>
          </a:p>
          <a:p>
            <a:pPr algn="l" indent="0" marL="0">
              <a:spcAft>
                <a:spcPts val="10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Abitudini alimentari: Cibo spazzatura</a:t>
            </a:r>
            <a:endParaRPr lang="en-US" sz="1800" dirty="0"/>
          </a:p>
          <a:p>
            <a:pPr algn="l" indent="0" marL="0">
              <a:spcAft>
                <a:spcPts val="10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Screen time: dai 3 anni basso&lt;1ora e alto&gt;1ora; a 5-8 anni basso&lt;2h</a:t>
            </a:r>
            <a:endParaRPr lang="en-US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205740"/>
            <a:ext cx="9144000" cy="514350"/>
          </a:xfrm>
          <a:prstGeom prst="rect">
            <a:avLst/>
          </a:prstGeom>
          <a:solidFill>
            <a:srgbClr val="EEA613"/>
          </a:solidFill>
          <a:ln/>
        </p:spPr>
      </p:sp>
      <p:sp>
        <p:nvSpPr>
          <p:cNvPr id="3" name="Text 1"/>
          <p:cNvSpPr txBox="1"/>
          <p:nvPr/>
        </p:nvSpPr>
        <p:spPr>
          <a:xfrm>
            <a:off x="457200" y="257175"/>
            <a:ext cx="82296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007931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Caratteristiche del campione</a:t>
            </a:r>
            <a:endParaRPr lang="en-US" sz="2400" dirty="0"/>
          </a:p>
        </p:txBody>
      </p:sp>
      <p:sp>
        <p:nvSpPr>
          <p:cNvPr id="4" name="Text 2"/>
          <p:cNvSpPr txBox="1"/>
          <p:nvPr/>
        </p:nvSpPr>
        <p:spPr>
          <a:xfrm>
            <a:off x="457200" y="1028700"/>
            <a:ext cx="8229600" cy="3857625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lIns="127000" tIns="127000" rIns="127000" bIns="127000" rtlCol="0" anchor="ctr"/>
          <a:lstStyle/>
          <a:p>
            <a:pPr algn="l" indent="0" marL="0">
              <a:spcAft>
                <a:spcPts val="10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A 8 anni: sovrappeso 8,6%, obesità 10,6%</a:t>
            </a:r>
            <a:endParaRPr lang="en-US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205740"/>
            <a:ext cx="9144000" cy="514350"/>
          </a:xfrm>
          <a:prstGeom prst="rect">
            <a:avLst/>
          </a:prstGeom>
          <a:solidFill>
            <a:srgbClr val="EEA613"/>
          </a:solidFill>
          <a:ln/>
        </p:spPr>
      </p:sp>
      <p:sp>
        <p:nvSpPr>
          <p:cNvPr id="3" name="Text 1"/>
          <p:cNvSpPr txBox="1"/>
          <p:nvPr/>
        </p:nvSpPr>
        <p:spPr>
          <a:xfrm>
            <a:off x="457200" y="257175"/>
            <a:ext cx="82296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007931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Principali risultati</a:t>
            </a:r>
            <a:endParaRPr lang="en-US" sz="2400" dirty="0"/>
          </a:p>
        </p:txBody>
      </p:sp>
      <p:sp>
        <p:nvSpPr>
          <p:cNvPr id="4" name="Text 2"/>
          <p:cNvSpPr txBox="1"/>
          <p:nvPr/>
        </p:nvSpPr>
        <p:spPr>
          <a:xfrm>
            <a:off x="457200" y="1028700"/>
            <a:ext cx="8229600" cy="3857625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lIns="127000" tIns="127000" rIns="127000" bIns="127000" rtlCol="0" anchor="ctr"/>
          <a:lstStyle/>
          <a:p>
            <a:pPr algn="l" indent="0" marL="0">
              <a:spcAft>
                <a:spcPts val="10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Le analisi longitudinali lineari che valutano la relazione tra sonno e punteggi Z del BMI indicano che cattive pratiche di sonno già a 1 anno di età possono aumentare il rischio di sovrappeso e obesità nei bambini molti anni dopo (8 anni di età nel nostro studio). Il punteggio Z del BMI del bambino aumenta in media di 0,09 unità (a 8 anni) per ogni ora di sonno più breve.</a:t>
            </a:r>
            <a:endParaRPr lang="en-US" sz="1800" dirty="0"/>
          </a:p>
          <a:p>
            <a:pPr algn="l" indent="0" marL="0">
              <a:spcAft>
                <a:spcPts val="10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Questi risultati sono in accordo con i risultati di alcuni studi precedenti.</a:t>
            </a:r>
            <a:endParaRPr lang="en-US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205740"/>
            <a:ext cx="9144000" cy="514350"/>
          </a:xfrm>
          <a:prstGeom prst="rect">
            <a:avLst/>
          </a:prstGeom>
          <a:solidFill>
            <a:srgbClr val="EEA613"/>
          </a:solidFill>
          <a:ln/>
        </p:spPr>
      </p:sp>
      <p:sp>
        <p:nvSpPr>
          <p:cNvPr id="3" name="Text 1"/>
          <p:cNvSpPr txBox="1"/>
          <p:nvPr/>
        </p:nvSpPr>
        <p:spPr>
          <a:xfrm>
            <a:off x="457200" y="257175"/>
            <a:ext cx="82296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007931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Fattori del sonno a 1 anno di età</a:t>
            </a:r>
            <a:endParaRPr lang="en-US" sz="2400" dirty="0"/>
          </a:p>
        </p:txBody>
      </p:sp>
      <p:sp>
        <p:nvSpPr>
          <p:cNvPr id="4" name="Text 2"/>
          <p:cNvSpPr txBox="1"/>
          <p:nvPr/>
        </p:nvSpPr>
        <p:spPr>
          <a:xfrm>
            <a:off x="457200" y="1028700"/>
            <a:ext cx="8229600" cy="3857625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lIns="127000" tIns="127000" rIns="127000" bIns="127000" rtlCol="0" anchor="ctr"/>
          <a:lstStyle/>
          <a:p>
            <a:pPr algn="l" indent="0" marL="0">
              <a:spcAft>
                <a:spcPts val="10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Andare a dormire tardi è correlato a un maggior numero di risvegli e di poppate notturne con qualità del sonno inferiore.</a:t>
            </a:r>
            <a:endParaRPr lang="en-US" sz="1800" dirty="0"/>
          </a:p>
          <a:p>
            <a:pPr algn="l" indent="0" marL="0">
              <a:spcAft>
                <a:spcPts val="10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Il 36,5% dei genitori che hanno riferito la causa del risveglio a 1 anno e mezzo di età credeva che il bambino avesse fame.</a:t>
            </a:r>
            <a:endParaRPr lang="en-US" sz="1800" dirty="0"/>
          </a:p>
          <a:p>
            <a:pPr algn="l" indent="0" marL="0">
              <a:spcAft>
                <a:spcPts val="10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Genitori immigrati, single, con bassa istruzione, con prole numerosa, con fumo materno, con mancanza di lavoro materno, hanno figli generalmente con abitudini di sonno peggiori.</a:t>
            </a:r>
            <a:endParaRPr lang="en-US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205740"/>
            <a:ext cx="1828800" cy="411480"/>
          </a:xfrm>
          <a:prstGeom prst="rect">
            <a:avLst/>
          </a:prstGeom>
          <a:solidFill>
            <a:srgbClr val="439A26"/>
          </a:solidFill>
          <a:ln/>
        </p:spPr>
      </p:sp>
      <p:sp>
        <p:nvSpPr>
          <p:cNvPr id="3" name="Shape 1"/>
          <p:cNvSpPr/>
          <p:nvPr/>
        </p:nvSpPr>
        <p:spPr>
          <a:xfrm>
            <a:off x="1828800" y="205740"/>
            <a:ext cx="7315200" cy="411480"/>
          </a:xfrm>
          <a:prstGeom prst="rect">
            <a:avLst/>
          </a:prstGeom>
          <a:solidFill>
            <a:srgbClr val="EEA613"/>
          </a:solidFill>
          <a:ln/>
        </p:spPr>
      </p:sp>
      <p:sp>
        <p:nvSpPr>
          <p:cNvPr id="4" name="Text 2"/>
          <p:cNvSpPr txBox="1"/>
          <p:nvPr/>
        </p:nvSpPr>
        <p:spPr>
          <a:xfrm>
            <a:off x="0" y="205740"/>
            <a:ext cx="18288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EDC99F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Meccanismi</a:t>
            </a:r>
            <a:endParaRPr lang="en-US" sz="2000" dirty="0"/>
          </a:p>
        </p:txBody>
      </p:sp>
      <p:sp>
        <p:nvSpPr>
          <p:cNvPr id="5" name="Text 3"/>
          <p:cNvSpPr txBox="1"/>
          <p:nvPr/>
        </p:nvSpPr>
        <p:spPr>
          <a:xfrm>
            <a:off x="1828800" y="205740"/>
            <a:ext cx="73152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007931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Privazione del sonno</a:t>
            </a:r>
            <a:endParaRPr lang="en-US" sz="2400" dirty="0"/>
          </a:p>
        </p:txBody>
      </p:sp>
      <p:sp>
        <p:nvSpPr>
          <p:cNvPr id="6" name="Text 4"/>
          <p:cNvSpPr txBox="1"/>
          <p:nvPr/>
        </p:nvSpPr>
        <p:spPr>
          <a:xfrm>
            <a:off x="457200" y="1028700"/>
            <a:ext cx="8229600" cy="3857625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lIns="127000" tIns="127000" rIns="127000" bIns="127000" rtlCol="0" anchor="ctr"/>
          <a:lstStyle/>
          <a:p>
            <a:pPr algn="l" indent="0" marL="0">
              <a:spcAft>
                <a:spcPts val="10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La privazione del sonno può influire sul rischio di obesità attraverso diversi meccanismi comportamentali, biologici, sociali, culturali o ambientali.</a:t>
            </a:r>
            <a:endParaRPr lang="en-US" sz="1800" dirty="0"/>
          </a:p>
          <a:p>
            <a:pPr algn="l" indent="0" marL="0">
              <a:spcAft>
                <a:spcPts val="10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Il sonno scarso può provocare affaticamento diurno con ridotta attività fisica e uno stile di vita più sedentario.</a:t>
            </a:r>
            <a:endParaRPr lang="en-US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205740"/>
            <a:ext cx="1828800" cy="411480"/>
          </a:xfrm>
          <a:prstGeom prst="rect">
            <a:avLst/>
          </a:prstGeom>
          <a:solidFill>
            <a:srgbClr val="439A26"/>
          </a:solidFill>
          <a:ln/>
        </p:spPr>
      </p:sp>
      <p:sp>
        <p:nvSpPr>
          <p:cNvPr id="3" name="Shape 1"/>
          <p:cNvSpPr/>
          <p:nvPr/>
        </p:nvSpPr>
        <p:spPr>
          <a:xfrm>
            <a:off x="1828800" y="205740"/>
            <a:ext cx="7315200" cy="411480"/>
          </a:xfrm>
          <a:prstGeom prst="rect">
            <a:avLst/>
          </a:prstGeom>
          <a:solidFill>
            <a:srgbClr val="EEA613"/>
          </a:solidFill>
          <a:ln/>
        </p:spPr>
      </p:sp>
      <p:sp>
        <p:nvSpPr>
          <p:cNvPr id="4" name="Text 2"/>
          <p:cNvSpPr txBox="1"/>
          <p:nvPr/>
        </p:nvSpPr>
        <p:spPr>
          <a:xfrm>
            <a:off x="0" y="205740"/>
            <a:ext cx="18288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EDC99F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Meccanismi</a:t>
            </a:r>
            <a:endParaRPr lang="en-US" sz="2000" dirty="0"/>
          </a:p>
        </p:txBody>
      </p:sp>
      <p:sp>
        <p:nvSpPr>
          <p:cNvPr id="5" name="Text 3"/>
          <p:cNvSpPr txBox="1"/>
          <p:nvPr/>
        </p:nvSpPr>
        <p:spPr>
          <a:xfrm>
            <a:off x="1828800" y="205740"/>
            <a:ext cx="73152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007931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Screen time</a:t>
            </a:r>
            <a:endParaRPr lang="en-US" sz="2400" dirty="0"/>
          </a:p>
        </p:txBody>
      </p:sp>
      <p:sp>
        <p:nvSpPr>
          <p:cNvPr id="6" name="Text 4"/>
          <p:cNvSpPr txBox="1"/>
          <p:nvPr/>
        </p:nvSpPr>
        <p:spPr>
          <a:xfrm>
            <a:off x="457200" y="1028700"/>
            <a:ext cx="8229600" cy="3857625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lIns="127000" tIns="127000" rIns="127000" bIns="127000" rtlCol="0" anchor="ctr"/>
          <a:lstStyle/>
          <a:p>
            <a:pPr algn="l" indent="0" marL="0">
              <a:spcAft>
                <a:spcPts val="10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Un livello più elevato di visione dello schermo è stato associato all’obesità tra i bambini di questa coorte, in accordo con alcuni studi precedenti.</a:t>
            </a:r>
            <a:endParaRPr lang="en-US"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205740"/>
            <a:ext cx="1828800" cy="411480"/>
          </a:xfrm>
          <a:prstGeom prst="rect">
            <a:avLst/>
          </a:prstGeom>
          <a:solidFill>
            <a:srgbClr val="439A26"/>
          </a:solidFill>
          <a:ln/>
        </p:spPr>
      </p:sp>
      <p:sp>
        <p:nvSpPr>
          <p:cNvPr id="3" name="Shape 1"/>
          <p:cNvSpPr/>
          <p:nvPr/>
        </p:nvSpPr>
        <p:spPr>
          <a:xfrm>
            <a:off x="1828800" y="205740"/>
            <a:ext cx="7315200" cy="411480"/>
          </a:xfrm>
          <a:prstGeom prst="rect">
            <a:avLst/>
          </a:prstGeom>
          <a:solidFill>
            <a:srgbClr val="EEA613"/>
          </a:solidFill>
          <a:ln/>
        </p:spPr>
      </p:sp>
      <p:sp>
        <p:nvSpPr>
          <p:cNvPr id="4" name="Text 2"/>
          <p:cNvSpPr txBox="1"/>
          <p:nvPr/>
        </p:nvSpPr>
        <p:spPr>
          <a:xfrm>
            <a:off x="0" y="205740"/>
            <a:ext cx="18288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EDC99F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Meccanismi</a:t>
            </a:r>
            <a:endParaRPr lang="en-US" sz="2000" dirty="0"/>
          </a:p>
        </p:txBody>
      </p:sp>
      <p:sp>
        <p:nvSpPr>
          <p:cNvPr id="5" name="Text 3"/>
          <p:cNvSpPr txBox="1"/>
          <p:nvPr/>
        </p:nvSpPr>
        <p:spPr>
          <a:xfrm>
            <a:off x="1828800" y="205740"/>
            <a:ext cx="73152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007931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...</a:t>
            </a:r>
            <a:endParaRPr lang="en-US" sz="2400" dirty="0"/>
          </a:p>
        </p:txBody>
      </p:sp>
      <p:sp>
        <p:nvSpPr>
          <p:cNvPr id="6" name="Text 4"/>
          <p:cNvSpPr txBox="1"/>
          <p:nvPr/>
        </p:nvSpPr>
        <p:spPr>
          <a:xfrm>
            <a:off x="457200" y="1028700"/>
            <a:ext cx="8229600" cy="3857625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lIns="127000" tIns="127000" rIns="127000" bIns="127000" rtlCol="0" anchor="ctr"/>
          <a:lstStyle/>
          <a:p>
            <a:pPr algn="l" indent="0" marL="0">
              <a:spcAft>
                <a:spcPts val="10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La riduzione del sonno leptina e a livelli elevati di oressigeno grelina. Il consumo notturno di energia può portare a un rischio maggiore di obesità.</a:t>
            </a:r>
            <a:endParaRPr lang="en-US" sz="1800" dirty="0"/>
          </a:p>
          <a:p>
            <a:pPr algn="l" indent="0" marL="0">
              <a:spcAft>
                <a:spcPts val="10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Secrezione di insulina più lenta in risposta all’appetito. glucosio, con conseguente ridotta tolleranza al glucosio e ridotta sensibilità all'insulina.</a:t>
            </a:r>
            <a:endParaRPr lang="en-US" sz="1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205740"/>
            <a:ext cx="1828800" cy="411480"/>
          </a:xfrm>
          <a:prstGeom prst="rect">
            <a:avLst/>
          </a:prstGeom>
          <a:solidFill>
            <a:srgbClr val="439A26"/>
          </a:solidFill>
          <a:ln/>
        </p:spPr>
      </p:sp>
      <p:sp>
        <p:nvSpPr>
          <p:cNvPr id="3" name="Shape 1"/>
          <p:cNvSpPr/>
          <p:nvPr/>
        </p:nvSpPr>
        <p:spPr>
          <a:xfrm>
            <a:off x="1828800" y="205740"/>
            <a:ext cx="7315200" cy="411480"/>
          </a:xfrm>
          <a:prstGeom prst="rect">
            <a:avLst/>
          </a:prstGeom>
          <a:solidFill>
            <a:srgbClr val="EEA613"/>
          </a:solidFill>
          <a:ln/>
        </p:spPr>
      </p:sp>
      <p:sp>
        <p:nvSpPr>
          <p:cNvPr id="4" name="Text 2"/>
          <p:cNvSpPr txBox="1"/>
          <p:nvPr/>
        </p:nvSpPr>
        <p:spPr>
          <a:xfrm>
            <a:off x="0" y="205740"/>
            <a:ext cx="18288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EDC99F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Meccanismi</a:t>
            </a:r>
            <a:endParaRPr lang="en-US" sz="2000" dirty="0"/>
          </a:p>
        </p:txBody>
      </p:sp>
      <p:sp>
        <p:nvSpPr>
          <p:cNvPr id="5" name="Text 3"/>
          <p:cNvSpPr txBox="1"/>
          <p:nvPr/>
        </p:nvSpPr>
        <p:spPr>
          <a:xfrm>
            <a:off x="1828800" y="205740"/>
            <a:ext cx="73152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007931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Ritmo circadiano</a:t>
            </a:r>
            <a:endParaRPr lang="en-US" sz="2400" dirty="0"/>
          </a:p>
        </p:txBody>
      </p:sp>
      <p:sp>
        <p:nvSpPr>
          <p:cNvPr id="6" name="Text 4"/>
          <p:cNvSpPr txBox="1"/>
          <p:nvPr/>
        </p:nvSpPr>
        <p:spPr>
          <a:xfrm>
            <a:off x="457200" y="1028700"/>
            <a:ext cx="8229600" cy="3857625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lIns="127000" tIns="127000" rIns="127000" bIns="127000" rtlCol="0" anchor="ctr"/>
          <a:lstStyle/>
          <a:p>
            <a:pPr algn="l" indent="0" marL="0">
              <a:spcAft>
                <a:spcPts val="10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Il sonno del bambino è regolato dal ritmo circadiano, Si ritiene che le cellule somatiche siano regolate da orologi circadiani intracellulari, la cui interruzione può indurre cambiamenti nell'omeostasi metabolica.</a:t>
            </a:r>
            <a:endParaRPr lang="en-US" sz="1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205740"/>
            <a:ext cx="9144000" cy="514350"/>
          </a:xfrm>
          <a:prstGeom prst="rect">
            <a:avLst/>
          </a:prstGeom>
          <a:solidFill>
            <a:srgbClr val="EEA613"/>
          </a:solidFill>
          <a:ln/>
        </p:spPr>
      </p:sp>
      <p:sp>
        <p:nvSpPr>
          <p:cNvPr id="3" name="Text 1"/>
          <p:cNvSpPr txBox="1"/>
          <p:nvPr/>
        </p:nvSpPr>
        <p:spPr>
          <a:xfrm>
            <a:off x="457200" y="257175"/>
            <a:ext cx="82296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007931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Punti di forza e limiti</a:t>
            </a:r>
            <a:endParaRPr lang="en-US" sz="2400" dirty="0"/>
          </a:p>
        </p:txBody>
      </p:sp>
      <p:sp>
        <p:nvSpPr>
          <p:cNvPr id="4" name="Text 2"/>
          <p:cNvSpPr txBox="1"/>
          <p:nvPr/>
        </p:nvSpPr>
        <p:spPr>
          <a:xfrm>
            <a:off x="457200" y="1028700"/>
            <a:ext cx="8229600" cy="3857625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lIns="127000" tIns="127000" rIns="127000" bIns="127000" rtlCol="0" anchor="ctr"/>
          <a:lstStyle/>
          <a:p>
            <a:pPr algn="l" indent="0" marL="0">
              <a:spcAft>
                <a:spcPts val="10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Dimensione-studio longitudinale</a:t>
            </a:r>
            <a:endParaRPr lang="en-US" sz="1800" dirty="0"/>
          </a:p>
          <a:p>
            <a:pPr algn="l" indent="0" marL="0">
              <a:spcAft>
                <a:spcPts val="10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Diverse dimensioni del sonno piuttosto che la durata del sonno isolatamente, altamente coerenti con l'attigrafia e l'accelerometria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205740"/>
            <a:ext cx="9144000" cy="514350"/>
          </a:xfrm>
          <a:prstGeom prst="rect">
            <a:avLst/>
          </a:prstGeom>
          <a:solidFill>
            <a:srgbClr val="EEA613"/>
          </a:solidFill>
          <a:ln/>
        </p:spPr>
      </p:sp>
      <p:sp>
        <p:nvSpPr>
          <p:cNvPr id="3" name="Text 1"/>
          <p:cNvSpPr txBox="1"/>
          <p:nvPr/>
        </p:nvSpPr>
        <p:spPr>
          <a:xfrm>
            <a:off x="457200" y="257175"/>
            <a:ext cx="82296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007931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Obiettivi</a:t>
            </a:r>
            <a:endParaRPr lang="en-US" sz="2400" dirty="0"/>
          </a:p>
        </p:txBody>
      </p:sp>
      <p:sp>
        <p:nvSpPr>
          <p:cNvPr id="4" name="Text 2"/>
          <p:cNvSpPr txBox="1"/>
          <p:nvPr/>
        </p:nvSpPr>
        <p:spPr>
          <a:xfrm>
            <a:off x="457200" y="1028700"/>
            <a:ext cx="8229600" cy="3857625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lIns="127000" tIns="127000" rIns="127000" bIns="127000" rtlCol="0" anchor="ctr"/>
          <a:lstStyle/>
          <a:p>
            <a:pPr algn="l" indent="0" marL="0">
              <a:spcAft>
                <a:spcPts val="1000"/>
              </a:spcAft>
              <a:buNone/>
            </a:pPr>
            <a:r>
              <a:rPr lang="en-US" sz="16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---</a:t>
            </a:r>
            <a:endParaRPr lang="en-US" sz="1600" dirty="0"/>
          </a:p>
          <a:p>
            <a:pPr algn="l" marL="342900" indent="-342900">
              <a:spcAft>
                <a:spcPts val="500"/>
              </a:spcAft>
              <a:buSzPct val="100000"/>
              <a:buChar char="•"/>
            </a:pPr>
            <a:r>
              <a:rPr lang="en-US" sz="18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Valutare una serie di dimensioni del sonno (durata, ora di andare a dormire, qualità e risvegli) in relazione al rischio potenziale di sovrappeso o obesità infantile misurato dai punteggi Z dell'indice di massa corporea (BMI).</a:t>
            </a:r>
            <a:endParaRPr lang="en-US" sz="1600" dirty="0"/>
          </a:p>
          <a:p>
            <a:pPr algn="l" marL="342900" indent="-342900">
              <a:spcAft>
                <a:spcPts val="500"/>
              </a:spcAft>
              <a:buSzPct val="100000"/>
              <a:buChar char="•"/>
            </a:pPr>
            <a:r>
              <a:rPr lang="en-US" sz="18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Identificare i fattori che possono influenzare le abitudini del sonno a 1 anno di età, per chiarire i percorsi alla base dei presunti meccanismi fisiopatologici che collegano il sonno e l'obesità, facilitando così le strategie di prevenzione.</a:t>
            </a:r>
            <a:endParaRPr lang="en-US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205740"/>
            <a:ext cx="9144000" cy="514350"/>
          </a:xfrm>
          <a:prstGeom prst="rect">
            <a:avLst/>
          </a:prstGeom>
          <a:solidFill>
            <a:srgbClr val="EEA613"/>
          </a:solidFill>
          <a:ln/>
        </p:spPr>
      </p:sp>
      <p:sp>
        <p:nvSpPr>
          <p:cNvPr id="3" name="Text 1"/>
          <p:cNvSpPr txBox="1"/>
          <p:nvPr/>
        </p:nvSpPr>
        <p:spPr>
          <a:xfrm>
            <a:off x="457200" y="257175"/>
            <a:ext cx="82296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007931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Conclusioni</a:t>
            </a:r>
            <a:endParaRPr lang="en-US" sz="2400" dirty="0"/>
          </a:p>
        </p:txBody>
      </p:sp>
      <p:sp>
        <p:nvSpPr>
          <p:cNvPr id="4" name="Text 2"/>
          <p:cNvSpPr txBox="1"/>
          <p:nvPr/>
        </p:nvSpPr>
        <p:spPr>
          <a:xfrm>
            <a:off x="457200" y="1028700"/>
            <a:ext cx="8229600" cy="3857625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lIns="127000" tIns="127000" rIns="127000" bIns="127000" rtlCol="0" anchor="ctr"/>
          <a:lstStyle/>
          <a:p>
            <a:pPr algn="l" indent="0" marL="0">
              <a:spcAft>
                <a:spcPts val="10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L’educazione dei genitori che enfatizza le routine del sonno raccomandate, come andare a dormire regolarmente e presto, dovrebbe essere considerata una strategia di prevenzione dell’obesità.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205740"/>
            <a:ext cx="9144000" cy="514350"/>
          </a:xfrm>
          <a:prstGeom prst="rect">
            <a:avLst/>
          </a:prstGeom>
          <a:solidFill>
            <a:srgbClr val="EEA613"/>
          </a:solidFill>
          <a:ln/>
        </p:spPr>
      </p:sp>
      <p:sp>
        <p:nvSpPr>
          <p:cNvPr id="3" name="Text 1"/>
          <p:cNvSpPr txBox="1"/>
          <p:nvPr/>
        </p:nvSpPr>
        <p:spPr>
          <a:xfrm>
            <a:off x="457200" y="257175"/>
            <a:ext cx="82296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007931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Partecipanti</a:t>
            </a:r>
            <a:endParaRPr lang="en-US" sz="2400" dirty="0"/>
          </a:p>
        </p:txBody>
      </p:sp>
      <p:sp>
        <p:nvSpPr>
          <p:cNvPr id="4" name="Text 2"/>
          <p:cNvSpPr txBox="1"/>
          <p:nvPr/>
        </p:nvSpPr>
        <p:spPr>
          <a:xfrm>
            <a:off x="457200" y="1028700"/>
            <a:ext cx="8229600" cy="3857625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lIns="127000" tIns="127000" rIns="127000" bIns="127000" rtlCol="0" anchor="ctr"/>
          <a:lstStyle/>
          <a:p>
            <a:pPr algn="l" indent="0" marL="0">
              <a:spcAft>
                <a:spcPts val="10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16.467, 75,9% della popolazione totale hanno compilato questionario alla nascita.</a:t>
            </a:r>
            <a:endParaRPr lang="en-US" sz="1800" dirty="0"/>
          </a:p>
          <a:p>
            <a:pPr algn="l" indent="0" marL="0">
              <a:spcAft>
                <a:spcPts val="10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10.840, 50%, hanno completato follow-up a 1 anno.</a:t>
            </a:r>
            <a:endParaRPr lang="en-US" sz="1800" dirty="0"/>
          </a:p>
          <a:p>
            <a:pPr algn="l" indent="0" marL="0">
              <a:spcAft>
                <a:spcPts val="10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4.029 a 8 anni.</a:t>
            </a:r>
            <a:endParaRPr lang="en-US" sz="1800" dirty="0"/>
          </a:p>
          <a:p>
            <a:pPr algn="l" indent="0" marL="0">
              <a:spcAft>
                <a:spcPts val="10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Follow-up a 1-3-5-8 anni.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205740"/>
            <a:ext cx="9144000" cy="514350"/>
          </a:xfrm>
          <a:prstGeom prst="rect">
            <a:avLst/>
          </a:prstGeom>
          <a:solidFill>
            <a:srgbClr val="EEA613"/>
          </a:solidFill>
          <a:ln/>
        </p:spPr>
      </p:sp>
      <p:sp>
        <p:nvSpPr>
          <p:cNvPr id="3" name="Text 1"/>
          <p:cNvSpPr txBox="1"/>
          <p:nvPr/>
        </p:nvSpPr>
        <p:spPr>
          <a:xfrm>
            <a:off x="457200" y="257175"/>
            <a:ext cx="82296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007931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Metodi</a:t>
            </a:r>
            <a:endParaRPr lang="en-US" sz="2400" dirty="0"/>
          </a:p>
        </p:txBody>
      </p:sp>
      <p:sp>
        <p:nvSpPr>
          <p:cNvPr id="4" name="Text 2"/>
          <p:cNvSpPr txBox="1"/>
          <p:nvPr/>
        </p:nvSpPr>
        <p:spPr>
          <a:xfrm>
            <a:off x="457200" y="1028700"/>
            <a:ext cx="8229600" cy="3857625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lIns="127000" tIns="127000" rIns="127000" bIns="127000" rtlCol="0" anchor="ctr"/>
          <a:lstStyle/>
          <a:p>
            <a:pPr algn="l" indent="0" marL="0">
              <a:spcAft>
                <a:spcPts val="10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I questionari strutturati alla nascita includevano domande su periodo di gravidanza e perinatale, abitudini alimentari, attività fisica, modelli di sonno, caratteristiche demografiche, socioeconomiche e di stile di vita, nonché morbilità e misurazioni antropometriche.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205740"/>
            <a:ext cx="1828800" cy="411480"/>
          </a:xfrm>
          <a:prstGeom prst="rect">
            <a:avLst/>
          </a:prstGeom>
          <a:solidFill>
            <a:srgbClr val="439A26"/>
          </a:solidFill>
          <a:ln/>
        </p:spPr>
      </p:sp>
      <p:sp>
        <p:nvSpPr>
          <p:cNvPr id="3" name="Shape 1"/>
          <p:cNvSpPr/>
          <p:nvPr/>
        </p:nvSpPr>
        <p:spPr>
          <a:xfrm>
            <a:off x="1828800" y="205740"/>
            <a:ext cx="7315200" cy="411480"/>
          </a:xfrm>
          <a:prstGeom prst="rect">
            <a:avLst/>
          </a:prstGeom>
          <a:solidFill>
            <a:srgbClr val="EEA613"/>
          </a:solidFill>
          <a:ln/>
        </p:spPr>
      </p:sp>
      <p:sp>
        <p:nvSpPr>
          <p:cNvPr id="4" name="Text 2"/>
          <p:cNvSpPr txBox="1"/>
          <p:nvPr/>
        </p:nvSpPr>
        <p:spPr>
          <a:xfrm>
            <a:off x="0" y="205740"/>
            <a:ext cx="18288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EDC99F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Misurazioni</a:t>
            </a:r>
            <a:endParaRPr lang="en-US" sz="2000" dirty="0"/>
          </a:p>
        </p:txBody>
      </p:sp>
      <p:sp>
        <p:nvSpPr>
          <p:cNvPr id="5" name="Text 3"/>
          <p:cNvSpPr txBox="1"/>
          <p:nvPr/>
        </p:nvSpPr>
        <p:spPr>
          <a:xfrm>
            <a:off x="1828800" y="205740"/>
            <a:ext cx="73152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007931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Criteri</a:t>
            </a:r>
            <a:endParaRPr lang="en-US" sz="2400" dirty="0"/>
          </a:p>
        </p:txBody>
      </p:sp>
      <p:sp>
        <p:nvSpPr>
          <p:cNvPr id="6" name="Text 4"/>
          <p:cNvSpPr txBox="1"/>
          <p:nvPr/>
        </p:nvSpPr>
        <p:spPr>
          <a:xfrm>
            <a:off x="457200" y="1028700"/>
            <a:ext cx="3200400" cy="3857625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lIns="127000" tIns="127000" rIns="127000" bIns="127000" rtlCol="0" anchor="ctr"/>
          <a:lstStyle/>
          <a:p>
            <a:pPr algn="l" indent="0" marL="0">
              <a:spcAft>
                <a:spcPts val="10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Come: le variabili del sonno (categorizzate) sono state utilizzate nelle analisi bivariate per valutare i fattori che possono influenzare le abitudini del sonno a 1 anno di età, mentre le misurazioni continue del sonno sono state utilizzate nelle analisi longitudinali del modello misto.</a:t>
            </a:r>
            <a:endParaRPr lang="en-US" sz="1800" dirty="0"/>
          </a:p>
        </p:txBody>
      </p:sp>
      <p:sp>
        <p:nvSpPr>
          <p:cNvPr id="7" name="Text 5"/>
          <p:cNvSpPr txBox="1"/>
          <p:nvPr/>
        </p:nvSpPr>
        <p:spPr>
          <a:xfrm>
            <a:off x="5029200" y="1028700"/>
            <a:ext cx="3657600" cy="3857625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lIns="127000" tIns="127000" rIns="127000" bIns="127000" rtlCol="0" anchor="ctr"/>
          <a:lstStyle/>
          <a:p>
            <a:pPr algn="l" indent="0" marL="0">
              <a:spcAft>
                <a:spcPts val="10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Cos’è analisi bivariata: si parla di Analisi Bivariata quando su ogni unità statistica, appartenente ad una determinata popolazione, si rilevano due caratteri X e Y. Può trattarsi di due caratteri qualitativi (ovvero mutabili), o di due caratteri quantitativi (ovvero variabili), oppure di un carattere qualitativo e di un carattere quantitativo.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205740"/>
            <a:ext cx="1828800" cy="411480"/>
          </a:xfrm>
          <a:prstGeom prst="rect">
            <a:avLst/>
          </a:prstGeom>
          <a:solidFill>
            <a:srgbClr val="439A26"/>
          </a:solidFill>
          <a:ln/>
        </p:spPr>
      </p:sp>
      <p:sp>
        <p:nvSpPr>
          <p:cNvPr id="3" name="Shape 1"/>
          <p:cNvSpPr/>
          <p:nvPr/>
        </p:nvSpPr>
        <p:spPr>
          <a:xfrm>
            <a:off x="1828800" y="205740"/>
            <a:ext cx="7315200" cy="411480"/>
          </a:xfrm>
          <a:prstGeom prst="rect">
            <a:avLst/>
          </a:prstGeom>
          <a:solidFill>
            <a:srgbClr val="EEA613"/>
          </a:solidFill>
          <a:ln/>
        </p:spPr>
      </p:sp>
      <p:sp>
        <p:nvSpPr>
          <p:cNvPr id="4" name="Text 2"/>
          <p:cNvSpPr txBox="1"/>
          <p:nvPr/>
        </p:nvSpPr>
        <p:spPr>
          <a:xfrm>
            <a:off x="0" y="205740"/>
            <a:ext cx="18288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EDC99F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Misurazioni</a:t>
            </a:r>
            <a:endParaRPr lang="en-US" sz="2000" dirty="0"/>
          </a:p>
        </p:txBody>
      </p:sp>
      <p:sp>
        <p:nvSpPr>
          <p:cNvPr id="5" name="Text 3"/>
          <p:cNvSpPr txBox="1"/>
          <p:nvPr/>
        </p:nvSpPr>
        <p:spPr>
          <a:xfrm>
            <a:off x="1828800" y="205740"/>
            <a:ext cx="73152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007931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L'ora del sonno</a:t>
            </a:r>
            <a:endParaRPr lang="en-US" sz="2400" dirty="0"/>
          </a:p>
        </p:txBody>
      </p:sp>
      <p:sp>
        <p:nvSpPr>
          <p:cNvPr id="6" name="Text 4"/>
          <p:cNvSpPr txBox="1"/>
          <p:nvPr/>
        </p:nvSpPr>
        <p:spPr>
          <a:xfrm>
            <a:off x="457200" y="1028700"/>
            <a:ext cx="8229600" cy="3857625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lIns="127000" tIns="127000" rIns="127000" bIns="127000" rtlCol="0" anchor="ctr"/>
          <a:lstStyle/>
          <a:p>
            <a:pPr algn="l" indent="0" marL="0">
              <a:spcAft>
                <a:spcPts val="10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1) A che ora della sera di solito metti a dormire tuo figlio? Con nove opzioni che vanno dalle 16:00 alle 24:00 o successive normale (19-21).</a:t>
            </a:r>
            <a:endParaRPr lang="en-US" sz="1800" dirty="0"/>
          </a:p>
          <a:p>
            <a:pPr algn="l" indent="0" marL="0">
              <a:spcAft>
                <a:spcPts val="10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2) A che ora di solito svegli tuo figlio? Con nove opzioni che vanno dalle 04:00 alle 12:00 o successive.</a:t>
            </a:r>
            <a:endParaRPr lang="en-US" sz="1800" dirty="0"/>
          </a:p>
          <a:p>
            <a:pPr algn="l" indent="0" marL="0">
              <a:spcAft>
                <a:spcPts val="10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La durata del sonno notturno è stata calcolata come la differenza</a:t>
            </a: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205740"/>
            <a:ext cx="1828800" cy="411480"/>
          </a:xfrm>
          <a:prstGeom prst="rect">
            <a:avLst/>
          </a:prstGeom>
          <a:solidFill>
            <a:srgbClr val="439A26"/>
          </a:solidFill>
          <a:ln/>
        </p:spPr>
      </p:sp>
      <p:sp>
        <p:nvSpPr>
          <p:cNvPr id="3" name="Shape 1"/>
          <p:cNvSpPr/>
          <p:nvPr/>
        </p:nvSpPr>
        <p:spPr>
          <a:xfrm>
            <a:off x="1828800" y="205740"/>
            <a:ext cx="7315200" cy="411480"/>
          </a:xfrm>
          <a:prstGeom prst="rect">
            <a:avLst/>
          </a:prstGeom>
          <a:solidFill>
            <a:srgbClr val="EEA613"/>
          </a:solidFill>
          <a:ln/>
        </p:spPr>
      </p:sp>
      <p:sp>
        <p:nvSpPr>
          <p:cNvPr id="4" name="Text 2"/>
          <p:cNvSpPr txBox="1"/>
          <p:nvPr/>
        </p:nvSpPr>
        <p:spPr>
          <a:xfrm>
            <a:off x="0" y="205740"/>
            <a:ext cx="18288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EDC99F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Misurazioni</a:t>
            </a:r>
            <a:endParaRPr lang="en-US" sz="2000" dirty="0"/>
          </a:p>
        </p:txBody>
      </p:sp>
      <p:sp>
        <p:nvSpPr>
          <p:cNvPr id="5" name="Text 3"/>
          <p:cNvSpPr txBox="1"/>
          <p:nvPr/>
        </p:nvSpPr>
        <p:spPr>
          <a:xfrm>
            <a:off x="1828800" y="205740"/>
            <a:ext cx="73152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007931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Durata del sonno</a:t>
            </a:r>
            <a:endParaRPr lang="en-US" sz="2400" dirty="0"/>
          </a:p>
        </p:txBody>
      </p:sp>
      <p:sp>
        <p:nvSpPr>
          <p:cNvPr id="6" name="Text 4"/>
          <p:cNvSpPr txBox="1"/>
          <p:nvPr/>
        </p:nvSpPr>
        <p:spPr>
          <a:xfrm>
            <a:off x="457200" y="1028700"/>
            <a:ext cx="8229600" cy="3857625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lIns="127000" tIns="127000" rIns="127000" bIns="127000" rtlCol="0" anchor="ctr"/>
          <a:lstStyle/>
          <a:p>
            <a:pPr algn="l" indent="0" marL="0">
              <a:spcAft>
                <a:spcPts val="10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Breve (5–9 ore), normale (10–12 h) e lunga (13–15 h) a 1 anno</a:t>
            </a:r>
            <a:endParaRPr lang="en-US" sz="1800" dirty="0"/>
          </a:p>
          <a:p>
            <a:pPr algn="l" indent="0" marL="0">
              <a:spcAft>
                <a:spcPts val="10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 (Le raccomandazioni per i bambini piccoli (1–2 anni) sono 11–14 h, ma abbiamo impostato le ore normali di sonno notturno su 10–12 h poiché le raccomandazioni includono i sonnellini.) </a:t>
            </a: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205740"/>
            <a:ext cx="1828800" cy="411480"/>
          </a:xfrm>
          <a:prstGeom prst="rect">
            <a:avLst/>
          </a:prstGeom>
          <a:solidFill>
            <a:srgbClr val="439A26"/>
          </a:solidFill>
          <a:ln/>
        </p:spPr>
      </p:sp>
      <p:sp>
        <p:nvSpPr>
          <p:cNvPr id="3" name="Shape 1"/>
          <p:cNvSpPr/>
          <p:nvPr/>
        </p:nvSpPr>
        <p:spPr>
          <a:xfrm>
            <a:off x="1828800" y="205740"/>
            <a:ext cx="7315200" cy="411480"/>
          </a:xfrm>
          <a:prstGeom prst="rect">
            <a:avLst/>
          </a:prstGeom>
          <a:solidFill>
            <a:srgbClr val="EEA613"/>
          </a:solidFill>
          <a:ln/>
        </p:spPr>
      </p:sp>
      <p:sp>
        <p:nvSpPr>
          <p:cNvPr id="4" name="Text 2"/>
          <p:cNvSpPr txBox="1"/>
          <p:nvPr/>
        </p:nvSpPr>
        <p:spPr>
          <a:xfrm>
            <a:off x="0" y="205740"/>
            <a:ext cx="18288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EDC99F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Misurazioni</a:t>
            </a:r>
            <a:endParaRPr lang="en-US" sz="2000" dirty="0"/>
          </a:p>
        </p:txBody>
      </p:sp>
      <p:sp>
        <p:nvSpPr>
          <p:cNvPr id="5" name="Text 3"/>
          <p:cNvSpPr txBox="1"/>
          <p:nvPr/>
        </p:nvSpPr>
        <p:spPr>
          <a:xfrm>
            <a:off x="1828800" y="205740"/>
            <a:ext cx="73152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007931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Il numero di risvegli</a:t>
            </a:r>
            <a:endParaRPr lang="en-US" sz="2400" dirty="0"/>
          </a:p>
        </p:txBody>
      </p:sp>
      <p:sp>
        <p:nvSpPr>
          <p:cNvPr id="6" name="Text 4"/>
          <p:cNvSpPr txBox="1"/>
          <p:nvPr/>
        </p:nvSpPr>
        <p:spPr>
          <a:xfrm>
            <a:off x="457200" y="1028700"/>
            <a:ext cx="8229600" cy="3857625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lIns="127000" tIns="127000" rIns="127000" bIns="127000" rtlCol="0" anchor="ctr"/>
          <a:lstStyle/>
          <a:p>
            <a:pPr algn="l" indent="0" marL="0">
              <a:spcAft>
                <a:spcPts val="10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Quante volte tuo figlio si sveglia di solito durante la notte? Da 1 a 6 volte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205740"/>
            <a:ext cx="1828800" cy="411480"/>
          </a:xfrm>
          <a:prstGeom prst="rect">
            <a:avLst/>
          </a:prstGeom>
          <a:solidFill>
            <a:srgbClr val="439A26"/>
          </a:solidFill>
          <a:ln/>
        </p:spPr>
      </p:sp>
      <p:sp>
        <p:nvSpPr>
          <p:cNvPr id="3" name="Shape 1"/>
          <p:cNvSpPr/>
          <p:nvPr/>
        </p:nvSpPr>
        <p:spPr>
          <a:xfrm>
            <a:off x="1828800" y="205740"/>
            <a:ext cx="7315200" cy="411480"/>
          </a:xfrm>
          <a:prstGeom prst="rect">
            <a:avLst/>
          </a:prstGeom>
          <a:solidFill>
            <a:srgbClr val="EEA613"/>
          </a:solidFill>
          <a:ln/>
        </p:spPr>
      </p:sp>
      <p:sp>
        <p:nvSpPr>
          <p:cNvPr id="4" name="Text 2"/>
          <p:cNvSpPr txBox="1"/>
          <p:nvPr/>
        </p:nvSpPr>
        <p:spPr>
          <a:xfrm>
            <a:off x="0" y="205740"/>
            <a:ext cx="18288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EDC99F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Misurazioni</a:t>
            </a:r>
            <a:endParaRPr lang="en-US" sz="2000" dirty="0"/>
          </a:p>
        </p:txBody>
      </p:sp>
      <p:sp>
        <p:nvSpPr>
          <p:cNvPr id="5" name="Text 3"/>
          <p:cNvSpPr txBox="1"/>
          <p:nvPr/>
        </p:nvSpPr>
        <p:spPr>
          <a:xfrm>
            <a:off x="1828800" y="205740"/>
            <a:ext cx="73152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007931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La qualità del sonno</a:t>
            </a:r>
            <a:endParaRPr lang="en-US" sz="2400" dirty="0"/>
          </a:p>
        </p:txBody>
      </p:sp>
      <p:sp>
        <p:nvSpPr>
          <p:cNvPr id="6" name="Text 4"/>
          <p:cNvSpPr txBox="1"/>
          <p:nvPr/>
        </p:nvSpPr>
        <p:spPr>
          <a:xfrm>
            <a:off x="457200" y="1028700"/>
            <a:ext cx="8229600" cy="3857625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lIns="127000" tIns="127000" rIns="127000" bIns="127000" rtlCol="0" anchor="ctr"/>
          <a:lstStyle/>
          <a:p>
            <a:pPr algn="l" indent="0" marL="0">
              <a:spcAft>
                <a:spcPts val="10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Come consideri la qualità del sonno notturno di tuo figlio? 5 opzioni da molto buono (1) a pessimo (5).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2023-11-29T13:05:58Z</dcterms:created>
  <dcterms:modified xsi:type="dcterms:W3CDTF">2023-11-29T13:05:58Z</dcterms:modified>
</cp:coreProperties>
</file>