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llo">
    <p:bg>
      <p:bgPr>
        <a:solidFill>
          <a:srgbClr val="CF5C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DC9FF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Palette</a:t>
            </a:r>
            <a:endParaRPr lang="en-US" sz="28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720090"/>
            <a:ext cx="82296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FF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titleColor: eec643, titleBkg: edc9ff</a:t>
            </a:r>
            <a:endParaRPr lang="en-US" sz="1000" dirty="0"/>
          </a:p>
        </p:txBody>
      </p:sp>
      <p:sp>
        <p:nvSpPr>
          <p:cNvPr id="5" name="Shape 3"/>
          <p:cNvSpPr/>
          <p:nvPr/>
        </p:nvSpPr>
        <p:spPr>
          <a:xfrm>
            <a:off x="457200" y="1028700"/>
            <a:ext cx="1828800" cy="205740"/>
          </a:xfrm>
          <a:prstGeom prst="rect">
            <a:avLst/>
          </a:prstGeom>
          <a:solidFill>
            <a:srgbClr val="439A86"/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457200" y="1028700"/>
            <a:ext cx="18288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c1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457200" y="1285875"/>
            <a:ext cx="1828800" cy="771525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8" name="Shape 6"/>
          <p:cNvSpPr/>
          <p:nvPr/>
        </p:nvSpPr>
        <p:spPr>
          <a:xfrm>
            <a:off x="3200400" y="1028700"/>
            <a:ext cx="1828800" cy="205740"/>
          </a:xfrm>
          <a:prstGeom prst="rect">
            <a:avLst/>
          </a:prstGeom>
          <a:solidFill>
            <a:srgbClr val="439A86"/>
          </a:solidFill>
          <a:ln/>
        </p:spPr>
      </p:sp>
      <p:sp>
        <p:nvSpPr>
          <p:cNvPr id="9" name="Text 7"/>
          <p:cNvSpPr txBox="1"/>
          <p:nvPr/>
        </p:nvSpPr>
        <p:spPr>
          <a:xfrm>
            <a:off x="3200400" y="1028700"/>
            <a:ext cx="18288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c2</a:t>
            </a: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3200400" y="1285875"/>
            <a:ext cx="1828800" cy="771525"/>
          </a:xfrm>
          <a:prstGeom prst="rect">
            <a:avLst/>
          </a:prstGeom>
          <a:solidFill>
            <a:srgbClr val="EDC9FF"/>
          </a:solidFill>
          <a:ln/>
        </p:spPr>
      </p:sp>
      <p:sp>
        <p:nvSpPr>
          <p:cNvPr id="11" name="Shape 9"/>
          <p:cNvSpPr/>
          <p:nvPr/>
        </p:nvSpPr>
        <p:spPr>
          <a:xfrm>
            <a:off x="5943600" y="1028700"/>
            <a:ext cx="1828800" cy="205740"/>
          </a:xfrm>
          <a:prstGeom prst="rect">
            <a:avLst/>
          </a:prstGeom>
          <a:solidFill>
            <a:srgbClr val="439A86"/>
          </a:solidFill>
          <a:ln/>
        </p:spPr>
      </p:sp>
      <p:sp>
        <p:nvSpPr>
          <p:cNvPr id="12" name="Text 10"/>
          <p:cNvSpPr txBox="1"/>
          <p:nvPr/>
        </p:nvSpPr>
        <p:spPr>
          <a:xfrm>
            <a:off x="5943600" y="1028700"/>
            <a:ext cx="18288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c3</a:t>
            </a: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>
            <a:off x="5943600" y="1285875"/>
            <a:ext cx="1828800" cy="771525"/>
          </a:xfrm>
          <a:prstGeom prst="rect">
            <a:avLst/>
          </a:prstGeom>
          <a:solidFill>
            <a:srgbClr val="CF5C36"/>
          </a:solidFill>
          <a:ln/>
        </p:spPr>
      </p:sp>
      <p:sp>
        <p:nvSpPr>
          <p:cNvPr id="14" name="Shape 12"/>
          <p:cNvSpPr/>
          <p:nvPr/>
        </p:nvSpPr>
        <p:spPr>
          <a:xfrm>
            <a:off x="457200" y="2571750"/>
            <a:ext cx="1828800" cy="205740"/>
          </a:xfrm>
          <a:prstGeom prst="rect">
            <a:avLst/>
          </a:prstGeom>
          <a:solidFill>
            <a:srgbClr val="439A86"/>
          </a:solidFill>
          <a:ln/>
        </p:spPr>
      </p:sp>
      <p:sp>
        <p:nvSpPr>
          <p:cNvPr id="15" name="Text 13"/>
          <p:cNvSpPr txBox="1"/>
          <p:nvPr/>
        </p:nvSpPr>
        <p:spPr>
          <a:xfrm>
            <a:off x="457200" y="2571750"/>
            <a:ext cx="18288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c4</a:t>
            </a:r>
            <a:endParaRPr lang="en-US" sz="1600" dirty="0"/>
          </a:p>
        </p:txBody>
      </p:sp>
      <p:sp>
        <p:nvSpPr>
          <p:cNvPr id="16" name="Shape 14"/>
          <p:cNvSpPr/>
          <p:nvPr/>
        </p:nvSpPr>
        <p:spPr>
          <a:xfrm>
            <a:off x="457200" y="2828925"/>
            <a:ext cx="1828800" cy="771525"/>
          </a:xfrm>
          <a:prstGeom prst="rect">
            <a:avLst/>
          </a:prstGeom>
          <a:solidFill>
            <a:srgbClr val="007991"/>
          </a:solidFill>
          <a:ln/>
        </p:spPr>
      </p:sp>
      <p:sp>
        <p:nvSpPr>
          <p:cNvPr id="17" name="Shape 15"/>
          <p:cNvSpPr/>
          <p:nvPr/>
        </p:nvSpPr>
        <p:spPr>
          <a:xfrm>
            <a:off x="3200400" y="2571750"/>
            <a:ext cx="1828800" cy="205740"/>
          </a:xfrm>
          <a:prstGeom prst="rect">
            <a:avLst/>
          </a:prstGeom>
          <a:solidFill>
            <a:srgbClr val="439A86"/>
          </a:solidFill>
          <a:ln/>
        </p:spPr>
      </p:sp>
      <p:sp>
        <p:nvSpPr>
          <p:cNvPr id="18" name="Text 16"/>
          <p:cNvSpPr txBox="1"/>
          <p:nvPr/>
        </p:nvSpPr>
        <p:spPr>
          <a:xfrm>
            <a:off x="3200400" y="2571750"/>
            <a:ext cx="18288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07991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c5</a:t>
            </a: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>
            <a:off x="3200400" y="2828925"/>
            <a:ext cx="1828800" cy="771525"/>
          </a:xfrm>
          <a:prstGeom prst="rect">
            <a:avLst/>
          </a:prstGeom>
          <a:solidFill>
            <a:srgbClr val="439A86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/Users/Stefano Bassoli/Pictures/obesi/5 - 6 anni avviene lo screening per BmInforma.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28700"/>
            <a:ext cx="3657600" cy="30861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DC9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EC64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5 - 6 anni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/Users/Stefano Bassoli/Pictures/obesi/attività fisica sicura in gravidanz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028700"/>
            <a:ext cx="3657600" cy="30861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DC9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EC64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attività fisica sicura in gravidanza.jpg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/Users/Stefano Bassoli/Pictures/obesi/Cartolina PPDTA 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28700"/>
            <a:ext cx="3657600" cy="30861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DC9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EC64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Cartolina PPDTA .jpg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/Users/Stefano Bassoli/Pictures/obesi/Scheda Invio PLS Bimbi in form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028700"/>
            <a:ext cx="3657600" cy="30861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DC9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EC64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Scheda Invio PLS Bimbi in forma.jpg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/Users/Stefano Bassoli/Pictures/obesi/Sovrappeso, obesità e obesità grave in Italia - Okkio alla SALUTE 2019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28700"/>
            <a:ext cx="3657600" cy="30861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DC9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EC64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Sovrappeso, obesità e obesità grave in Italia - Okkio alla SALUTE 2019.jpg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/Users/Stefano Bassoli/Pictures/obesi/Stato ponderale bambini - genitori - okkio RE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028700"/>
            <a:ext cx="3657600" cy="30861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DC9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EC64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Stato ponderale bambini - genitori - okkio RE.jpg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/Users/Stefano Bassoli/Pictures/obesi/Stato ponderale bambini 8-9 anni, AUSL-RE, OKkio alla SALUTE 2019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28700"/>
            <a:ext cx="3657600" cy="30861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DC9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EC64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Stato ponderale bambini 8-9 anni, AUSL-RE, OKkio alla SALUTE 2019.jpg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/Users/Stefano Bassoli/Pictures/obesi/Trend regionale sovrappeso e obesità, Regione Emilia-Romagna, OKkio alla SALUTE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028700"/>
            <a:ext cx="3657600" cy="30861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DC9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EC64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Trend regionale sovrappeso e obesità, Regione Emilia-Romagna, OKkio alla SALUTE.jpg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/Users/Stefano Bassoli/Pictures/obesi/Trend sovrappeso e obesità in Italia - Okkio alla SALUTE 2019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28700"/>
            <a:ext cx="3657600" cy="30861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DC9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EC64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Trend sovrappeso e obesità in Italia - Okkio alla SALUTE 2019.jpg</a:t>
            </a: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/Users/Stefano Bassoli/Pictures/obesi/Trend sovrappeso e obesità, AUSL-RE, OKkio alla SALUTE 2019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028700"/>
            <a:ext cx="3657600" cy="30861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DC9FF"/>
          </a:solidFill>
          <a:ln/>
        </p:spPr>
      </p:sp>
      <p:sp>
        <p:nvSpPr>
          <p:cNvPr id="4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EC64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Trend sovrappeso e obesità, AUSL-RE, OKkio alla SALUTE 2019.jpg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DC9FF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Indented paragraphs</a:t>
            </a:r>
            <a:endParaRPr lang="en-US" sz="28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720090"/>
            <a:ext cx="82296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FF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titleColor: eec643, titleBkg: edc9ff</a:t>
            </a:r>
            <a:endParaRPr lang="en-US" sz="1000" dirty="0"/>
          </a:p>
        </p:txBody>
      </p:sp>
      <p:sp>
        <p:nvSpPr>
          <p:cNvPr id="5" name="Text 3"/>
          <p:cNvSpPr txBox="1"/>
          <p:nvPr/>
        </p:nvSpPr>
        <p:spPr>
          <a:xfrm>
            <a:off x="914400" y="10287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x: 10%, y: 20%, bullet indent 2</a:t>
            </a:r>
            <a:endParaRPr lang="en-US" sz="1600" dirty="0"/>
          </a:p>
        </p:txBody>
      </p:sp>
      <p:sp>
        <p:nvSpPr>
          <p:cNvPr id="6" name="Text 4"/>
          <p:cNvSpPr txBox="1"/>
          <p:nvPr/>
        </p:nvSpPr>
        <p:spPr>
          <a:xfrm>
            <a:off x="914400" y="128587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x: 10%, y: 25%, bullet indent 4</a:t>
            </a:r>
            <a:endParaRPr lang="en-US" sz="1600" dirty="0"/>
          </a:p>
        </p:txBody>
      </p:sp>
      <p:sp>
        <p:nvSpPr>
          <p:cNvPr id="7" name="Text 5"/>
          <p:cNvSpPr txBox="1"/>
          <p:nvPr/>
        </p:nvSpPr>
        <p:spPr>
          <a:xfrm>
            <a:off x="914400" y="15430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lvl="1" marL="685800" indent="-342900"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x: 10%, y: 30%, bullet indent 6, indent-level 1</a:t>
            </a:r>
            <a:endParaRPr lang="en-US" sz="1600" dirty="0"/>
          </a:p>
        </p:txBody>
      </p:sp>
      <p:sp>
        <p:nvSpPr>
          <p:cNvPr id="8" name="Text 6"/>
          <p:cNvSpPr txBox="1"/>
          <p:nvPr/>
        </p:nvSpPr>
        <p:spPr>
          <a:xfrm>
            <a:off x="914400" y="180022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lvl="2" marL="1028700" indent="-342900"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x: 10%, y: 35%, bullet indent 8, indent-level 2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DC9FF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Test slide 9 - text paragraphs</a:t>
            </a:r>
            <a:endParaRPr lang="en-US" sz="28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720090"/>
            <a:ext cx="82296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FF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titleColor: eec643, titleBkg: edc9ff</a:t>
            </a:r>
            <a:endParaRPr lang="en-US" sz="1000" dirty="0"/>
          </a:p>
        </p:txBody>
      </p:sp>
      <p:sp>
        <p:nvSpPr>
          <p:cNvPr id="5" name="Text 3"/>
          <p:cNvSpPr txBox="1"/>
          <p:nvPr/>
        </p:nvSpPr>
        <p:spPr>
          <a:xfrm>
            <a:off x="457200" y="1143000"/>
            <a:ext cx="4023360" cy="2286000"/>
          </a:xfrm>
          <a:prstGeom prst="rect">
            <a:avLst/>
          </a:prstGeom>
          <a:solidFill>
            <a:srgbClr val="DEDEDE"/>
          </a:solidFill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FF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L’Obesità è una patologia</a:t>
            </a:r>
            <a:endParaRPr lang="en-US" sz="1600" dirty="0"/>
          </a:p>
          <a:p>
            <a:pPr algn="l" indent="0" marL="0">
              <a:buNone/>
            </a:pPr>
            <a:r>
              <a:rPr lang="en-US" sz="1600" dirty="0">
                <a:solidFill>
                  <a:srgbClr val="FF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non è la conseguenza di un disordine alimentare dovuto alla sregolatezza di individui ”deboli”</a:t>
            </a:r>
            <a:endParaRPr lang="en-US" sz="1600" dirty="0"/>
          </a:p>
          <a:p>
            <a:pPr algn="l" indent="0" marL="0">
              <a:buNone/>
            </a:pPr>
            <a:r>
              <a:rPr lang="en-US" sz="1600" dirty="0">
                <a:solidFill>
                  <a:srgbClr val="FF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insorge sempre più precocemente</a:t>
            </a:r>
            <a:endParaRPr lang="en-US" sz="1600" dirty="0"/>
          </a:p>
        </p:txBody>
      </p:sp>
      <p:sp>
        <p:nvSpPr>
          <p:cNvPr id="6" name="Text 4"/>
          <p:cNvSpPr txBox="1"/>
          <p:nvPr/>
        </p:nvSpPr>
        <p:spPr>
          <a:xfrm>
            <a:off x="4572000" y="1143000"/>
            <a:ext cx="4023360" cy="2286000"/>
          </a:xfrm>
          <a:prstGeom prst="rect">
            <a:avLst/>
          </a:prstGeom>
          <a:solidFill>
            <a:srgbClr val="DEDEDE"/>
          </a:solidFill>
          <a:ln/>
        </p:spPr>
        <p:txBody>
          <a:bodyPr wrap="square" rtlCol="0" anchor="ctr"/>
          <a:lstStyle/>
          <a:p>
            <a:pPr algn="ctr" marL="342900" indent="-342900">
              <a:buSzPct val="100000"/>
              <a:buChar char="•"/>
            </a:pPr>
            <a:r>
              <a:rPr lang="en-US" sz="1600" dirty="0">
                <a:solidFill>
                  <a:srgbClr val="FF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item in para, bullet code 25BA</a:t>
            </a:r>
            <a:endParaRPr lang="en-US" sz="1600" dirty="0"/>
          </a:p>
          <a:p>
            <a:pPr algn="ctr" marL="342900" indent="-342900">
              <a:buSzPct val="100000"/>
              <a:buChar char="•"/>
            </a:pPr>
            <a:r>
              <a:rPr lang="en-US" sz="1600" dirty="0">
                <a:solidFill>
                  <a:srgbClr val="FF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item in para, bullet code 25D1</a:t>
            </a:r>
            <a:endParaRPr lang="en-US" sz="1600" dirty="0"/>
          </a:p>
          <a:p>
            <a:pPr algn="ctr" marL="342900" indent="-342900">
              <a:buSzPct val="100000"/>
              <a:buChar char="•"/>
            </a:pPr>
            <a:r>
              <a:rPr lang="en-US" sz="1600" dirty="0">
                <a:solidFill>
                  <a:srgbClr val="FF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item in para, bullet code 25CC</a:t>
            </a:r>
            <a:endParaRPr lang="en-US" sz="1600" dirty="0"/>
          </a:p>
          <a:p>
            <a:pPr algn="ctr" marL="342900" indent="-342900">
              <a:buSzPct val="100000"/>
              <a:buChar char="•"/>
            </a:pPr>
            <a:r>
              <a:rPr lang="en-US" sz="1600" dirty="0">
                <a:solidFill>
                  <a:srgbClr val="FF000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item in para, bullet code 2B24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DC9FF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EC64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Lo stigma del peso in ambito sanitario</a:t>
            </a:r>
            <a:endParaRPr lang="en-US" sz="2800" dirty="0"/>
          </a:p>
        </p:txBody>
      </p:sp>
      <p:sp>
        <p:nvSpPr>
          <p:cNvPr id="4" name="Text 2"/>
          <p:cNvSpPr txBox="1"/>
          <p:nvPr/>
        </p:nvSpPr>
        <p:spPr>
          <a:xfrm>
            <a:off x="1828800" y="1028700"/>
            <a:ext cx="5486400" cy="30861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20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Operatori sanitari indifferenti o che condividono interiormente la colpevolizzazione sono fonte di bias di peso.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DC9FF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EC64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Rilevanza delle disuguaglianze sociali - l’Equità delle cure</a:t>
            </a:r>
            <a:endParaRPr lang="en-US" sz="2800" dirty="0"/>
          </a:p>
        </p:txBody>
      </p:sp>
      <p:sp>
        <p:nvSpPr>
          <p:cNvPr id="4" name="Text 2"/>
          <p:cNvSpPr txBox="1"/>
          <p:nvPr/>
        </p:nvSpPr>
        <p:spPr>
          <a:xfrm>
            <a:off x="1828800" y="1028700"/>
            <a:ext cx="5486400" cy="30861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20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 fattori di rischio sono radicati nelle disuguaglianze.</a:t>
            </a:r>
            <a:endParaRPr lang="en-US" sz="20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20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Lo stigma colpisce bambini e famiglie in base alla razza, etnia, età e genere.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DC9FF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EC64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Esame antropometrico</a:t>
            </a:r>
            <a:endParaRPr lang="en-US" sz="28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028700"/>
            <a:ext cx="3657600" cy="30861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La misurazione e valutazione  del BMI deve essere eseguita ai BDS.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Conoscere il BMI è utile per la prevenzione e migliora la consapevolezza dei genitori.</a:t>
            </a:r>
            <a:endParaRPr lang="en-US" sz="18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Il pediatra deve dotarsi di competenze sul trattamento dell’obesità basato sulle evidenze e incentrate sul paziente.</a:t>
            </a:r>
            <a:endParaRPr lang="en-US" sz="1800" dirty="0"/>
          </a:p>
        </p:txBody>
      </p:sp>
      <p:pic>
        <p:nvPicPr>
          <p:cNvPr id="5" name="Image 0" descr="C:/Users/Stefano Bassoli/Pictures/obesi/BMI Formula2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028700"/>
            <a:ext cx="3657600" cy="1543050"/>
          </a:xfrm>
          <a:prstGeom prst="rect">
            <a:avLst/>
          </a:prstGeom>
        </p:spPr>
      </p:pic>
      <p:pic>
        <p:nvPicPr>
          <p:cNvPr id="6" name="Image 1" descr="C:/Users/Stefano Bassoli/Pictures/obesi/BMI Classi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828925"/>
            <a:ext cx="3657600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828800" y="1028700"/>
            <a:ext cx="5486400" cy="3086100"/>
          </a:xfrm>
          <a:prstGeom prst="rect">
            <a:avLst/>
          </a:prstGeom>
          <a:solidFill>
            <a:srgbClr val="EDC9FF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2286000" y="1285875"/>
            <a:ext cx="45720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800" b="1" dirty="0">
                <a:solidFill>
                  <a:srgbClr val="EEC64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Le azioni preventive nelle varie età</a:t>
            </a:r>
            <a:endParaRPr lang="en-US" sz="3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1828800" cy="514350"/>
          </a:xfrm>
          <a:prstGeom prst="rect">
            <a:avLst/>
          </a:prstGeom>
          <a:solidFill>
            <a:srgbClr val="EEC643"/>
          </a:solidFill>
          <a:ln/>
        </p:spPr>
      </p:sp>
      <p:sp>
        <p:nvSpPr>
          <p:cNvPr id="3" name="Shape 1"/>
          <p:cNvSpPr/>
          <p:nvPr/>
        </p:nvSpPr>
        <p:spPr>
          <a:xfrm>
            <a:off x="1828800" y="205740"/>
            <a:ext cx="7315200" cy="514350"/>
          </a:xfrm>
          <a:prstGeom prst="rect">
            <a:avLst/>
          </a:prstGeom>
          <a:solidFill>
            <a:srgbClr val="EDC9FF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0" y="205740"/>
            <a:ext cx="18288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b="1" dirty="0">
                <a:solidFill>
                  <a:srgbClr val="EEC64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0-2 Anni</a:t>
            </a:r>
            <a:endParaRPr lang="en-US" sz="2200" dirty="0"/>
          </a:p>
        </p:txBody>
      </p:sp>
      <p:sp>
        <p:nvSpPr>
          <p:cNvPr id="5" name="Text 3"/>
          <p:cNvSpPr txBox="1"/>
          <p:nvPr/>
        </p:nvSpPr>
        <p:spPr>
          <a:xfrm>
            <a:off x="1828800" y="20574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EC64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Prevenzione primaria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05740"/>
            <a:ext cx="9144000" cy="514350"/>
          </a:xfrm>
          <a:prstGeom prst="rect">
            <a:avLst/>
          </a:prstGeom>
          <a:solidFill>
            <a:srgbClr val="EDC9FF"/>
          </a:solidFill>
          <a:ln/>
        </p:spPr>
      </p:sp>
      <p:sp>
        <p:nvSpPr>
          <p:cNvPr id="3" name="Text 1"/>
          <p:cNvSpPr txBox="1"/>
          <p:nvPr/>
        </p:nvSpPr>
        <p:spPr>
          <a:xfrm>
            <a:off x="457200" y="257175"/>
            <a:ext cx="8229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EC64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Le difficoltà alimentari della prima infanzia</a:t>
            </a:r>
            <a:endParaRPr lang="en-US" sz="2800" dirty="0"/>
          </a:p>
        </p:txBody>
      </p:sp>
      <p:sp>
        <p:nvSpPr>
          <p:cNvPr id="4" name="Text 2"/>
          <p:cNvSpPr txBox="1"/>
          <p:nvPr/>
        </p:nvSpPr>
        <p:spPr>
          <a:xfrm>
            <a:off x="457200" y="1028700"/>
            <a:ext cx="3657600" cy="154305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2000" b="1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La Neofobia alimentare</a:t>
            </a:r>
            <a:endParaRPr lang="en-US" sz="20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Una resistenza all’ingestione di nuovi alimenti ai 2-6 anni.</a:t>
            </a:r>
            <a:endParaRPr lang="en-US" sz="20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 bambini neofobici rifiutano verdura - frutta- pesce.</a:t>
            </a:r>
            <a:endParaRPr lang="en-US" sz="2000" dirty="0"/>
          </a:p>
        </p:txBody>
      </p:sp>
      <p:sp>
        <p:nvSpPr>
          <p:cNvPr id="5" name="Text 3"/>
          <p:cNvSpPr txBox="1"/>
          <p:nvPr/>
        </p:nvSpPr>
        <p:spPr>
          <a:xfrm>
            <a:off x="457200" y="2828925"/>
            <a:ext cx="3657600" cy="154305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2000" b="1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Picky/fussy eaters</a:t>
            </a:r>
            <a:endParaRPr lang="en-US" sz="20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 bambini "schizzinosi / difficili" consumano una varietà inadeguata di alimenti.</a:t>
            </a:r>
            <a:endParaRPr lang="en-US" sz="2000" dirty="0"/>
          </a:p>
          <a:p>
            <a:pPr algn="l" indent="0" marL="0">
              <a:spcAft>
                <a:spcPts val="1000"/>
              </a:spcAft>
              <a:buNone/>
            </a:pPr>
            <a:r>
              <a:rPr lang="en-US" sz="1800" dirty="0">
                <a:solidFill>
                  <a:srgbClr val="333333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Importanza della intercettazione precoce per evitare DCA e scarsa qualità degli alimenti.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2023-04-20T19:38:10Z</dcterms:created>
  <dcterms:modified xsi:type="dcterms:W3CDTF">2023-04-20T19:38:10Z</dcterms:modified>
</cp:coreProperties>
</file>