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841" r:id="rId5"/>
    <p:sldMasterId id="2147483860" r:id="rId6"/>
    <p:sldMasterId id="2147483879" r:id="rId7"/>
  </p:sldMasterIdLst>
  <p:notesMasterIdLst>
    <p:notesMasterId r:id="rId21"/>
  </p:notesMasterIdLst>
  <p:sldIdLst>
    <p:sldId id="261" r:id="rId8"/>
    <p:sldId id="267" r:id="rId9"/>
    <p:sldId id="269" r:id="rId10"/>
    <p:sldId id="270" r:id="rId11"/>
    <p:sldId id="260" r:id="rId12"/>
    <p:sldId id="262" r:id="rId13"/>
    <p:sldId id="263" r:id="rId14"/>
    <p:sldId id="264" r:id="rId15"/>
    <p:sldId id="265" r:id="rId16"/>
    <p:sldId id="266" r:id="rId17"/>
    <p:sldId id="268" r:id="rId18"/>
    <p:sldId id="271" r:id="rId19"/>
    <p:sldId id="258" r:id="rId20"/>
  </p:sldIdLst>
  <p:sldSz cx="9144000" cy="6858000" type="screen4x3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3244" autoAdjust="0"/>
    <p:restoredTop sz="94625" autoAdjust="0"/>
  </p:normalViewPr>
  <p:slideViewPr>
    <p:cSldViewPr snapToObjects="1" showGuides="1">
      <p:cViewPr varScale="1">
        <p:scale>
          <a:sx n="97" d="100"/>
          <a:sy n="97" d="100"/>
        </p:scale>
        <p:origin x="-114" y="-348"/>
      </p:cViewPr>
      <p:guideLst>
        <p:guide orient="horz" pos="142"/>
        <p:guide orient="horz" pos="232"/>
        <p:guide orient="horz" pos="1003"/>
        <p:guide orient="horz" pos="2409"/>
        <p:guide orient="horz" pos="2500"/>
        <p:guide orient="horz" pos="3906"/>
        <p:guide pos="136"/>
        <p:guide pos="839"/>
        <p:guide pos="930"/>
        <p:guide pos="2835"/>
        <p:guide pos="2925"/>
        <p:guide pos="4830"/>
        <p:guide pos="56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>
        <p:scale>
          <a:sx n="100" d="100"/>
          <a:sy n="100" d="100"/>
        </p:scale>
        <p:origin x="-1548" y="-78"/>
      </p:cViewPr>
      <p:guideLst>
        <p:guide orient="horz" pos="2880"/>
        <p:guide orient="horz" pos="158"/>
        <p:guide orient="horz" pos="5602"/>
        <p:guide orient="horz" pos="317"/>
        <p:guide orient="horz" pos="3061"/>
        <p:guide orient="horz" pos="5488"/>
        <p:guide pos="2160"/>
        <p:guide pos="482"/>
        <p:guide pos="406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765175" y="250824"/>
            <a:ext cx="3101981" cy="2317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67156" y="250824"/>
            <a:ext cx="2586032" cy="2317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01B32B9-094B-402B-98EB-989925ADEEAB}" type="datetimeFigureOut">
              <a:rPr lang="de-DE" smtClean="0"/>
              <a:pPr/>
              <a:t>04.06.2012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65174" y="482544"/>
            <a:ext cx="5688013" cy="426601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65174" y="4864103"/>
            <a:ext cx="5688013" cy="383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765174" y="8685213"/>
            <a:ext cx="2663826" cy="207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429001" y="8685213"/>
            <a:ext cx="3024188" cy="207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20CE3404-78B9-4819-95A6-F9D07B45CDE8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5175" y="503238"/>
            <a:ext cx="5688013" cy="4265612"/>
          </a:xfrm>
          <a:ln w="9525"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65174" y="4859338"/>
            <a:ext cx="5688013" cy="3838630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5175" y="482600"/>
            <a:ext cx="5688013" cy="42656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5175" y="482600"/>
            <a:ext cx="5688013" cy="42656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5175" y="482600"/>
            <a:ext cx="5688013" cy="42656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5175" y="482600"/>
            <a:ext cx="5688013" cy="42656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5175" y="482600"/>
            <a:ext cx="5688013" cy="42656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5175" y="482600"/>
            <a:ext cx="5688013" cy="42656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5175" y="482600"/>
            <a:ext cx="5688013" cy="42656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5175" y="482600"/>
            <a:ext cx="5688013" cy="42656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313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1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vert="horz"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vert="horz"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1"/>
          </p:nvPr>
        </p:nvSpPr>
        <p:spPr>
          <a:xfrm>
            <a:off x="1476375" y="2162175"/>
            <a:ext cx="7451725" cy="4038600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vert="horz" lIns="0" tIns="36000" rIns="0" bIns="0" numCol="1" spcCol="396000" rtlCol="0">
            <a:noAutofit/>
          </a:bodyPr>
          <a:lstStyle>
            <a:lvl1pPr>
              <a:defRPr lang="de-DE" sz="9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+mj-lt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80975" algn="ctr">
              <a:buClr>
                <a:schemeClr val="accent1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5122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5124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313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pic>
        <p:nvPicPr>
          <p:cNvPr id="2051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pic>
        <p:nvPicPr>
          <p:cNvPr id="3075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de-DE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3075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/>
          <a:lstStyle/>
          <a:p>
            <a:endParaRPr lang="de-DE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899" y="5254650"/>
            <a:ext cx="7451725" cy="1908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4099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4183200"/>
            <a:ext cx="8712200" cy="2017575"/>
          </a:xfrm>
        </p:spPr>
        <p:txBody>
          <a:bodyPr vert="horz" lIns="144000" tIns="0" rIns="0" bIns="0" rtlCol="0" anchor="t" anchorCtr="0">
            <a:normAutofit/>
          </a:bodyPr>
          <a:lstStyle>
            <a:lvl1pPr>
              <a:def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vert="horz" lIns="144000" tIns="14400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vert="horz"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vert="horz"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899" y="5254650"/>
            <a:ext cx="7451725" cy="1908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pic>
        <p:nvPicPr>
          <p:cNvPr id="4099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1"/>
          </p:nvPr>
        </p:nvSpPr>
        <p:spPr>
          <a:xfrm>
            <a:off x="1476375" y="2162175"/>
            <a:ext cx="7451725" cy="40386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vert="horz" lIns="0" tIns="36000" rIns="0" bIns="0" numCol="1" spcCol="396000" rtlCol="0">
            <a:noAutofit/>
          </a:bodyPr>
          <a:lstStyle>
            <a:lvl1pPr>
              <a:defRPr lang="de-DE" sz="9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+mj-lt"/>
              <a:buNone/>
            </a:pPr>
            <a:r>
              <a:rPr lang="de-DE" dirty="0" smtClean="0"/>
              <a:t>Textmasterformate durch Klicken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80975" algn="ctr">
              <a:buClr>
                <a:schemeClr val="accent1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5124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313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pic>
        <p:nvPicPr>
          <p:cNvPr id="2051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3075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/>
          <a:lstStyle/>
          <a:p>
            <a:endParaRPr lang="de-DE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899" y="5254650"/>
            <a:ext cx="7451725" cy="1908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4099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4183200"/>
            <a:ext cx="8712200" cy="2017575"/>
          </a:xfrm>
        </p:spPr>
        <p:txBody>
          <a:bodyPr vert="horz" lIns="144000" tIns="0" rIns="0" bIns="0" rtlCol="0" anchor="t" anchorCtr="0">
            <a:normAutofit/>
          </a:bodyPr>
          <a:lstStyle>
            <a:lvl1pPr>
              <a:def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4183200"/>
            <a:ext cx="8712200" cy="2017575"/>
          </a:xfrm>
        </p:spPr>
        <p:txBody>
          <a:bodyPr vert="horz" lIns="144000" tIns="0" rIns="0" bIns="0" rtlCol="0" anchor="t" anchorCtr="0">
            <a:normAutofit/>
          </a:bodyPr>
          <a:lstStyle>
            <a:lvl1pPr>
              <a:def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vert="horz" lIns="144000" tIns="14400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vert="horz"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vert="horz"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vert="horz" lIns="144000" tIns="14400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1"/>
          </p:nvPr>
        </p:nvSpPr>
        <p:spPr>
          <a:xfrm>
            <a:off x="1476375" y="2162175"/>
            <a:ext cx="7451725" cy="40386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vert="horz" lIns="0" tIns="36000" rIns="0" bIns="0" numCol="1" spcCol="396000" rtlCol="0">
            <a:noAutofit/>
          </a:bodyPr>
          <a:lstStyle>
            <a:lvl1pPr>
              <a:defRPr lang="de-DE" sz="9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+mj-lt"/>
              <a:buNone/>
            </a:pPr>
            <a:r>
              <a:rPr lang="de-DE" dirty="0" smtClean="0"/>
              <a:t>Textmasterformate durch Klicken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80975" algn="ctr">
              <a:buClr>
                <a:schemeClr val="accent1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5124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313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pic>
        <p:nvPicPr>
          <p:cNvPr id="2051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3075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/>
          <a:lstStyle/>
          <a:p>
            <a:endParaRPr lang="de-DE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899" y="5254650"/>
            <a:ext cx="7451725" cy="1908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4099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4183200"/>
            <a:ext cx="8712200" cy="2017575"/>
          </a:xfrm>
        </p:spPr>
        <p:txBody>
          <a:bodyPr vert="horz" lIns="144000" tIns="0" rIns="0" bIns="0" rtlCol="0" anchor="t" anchorCtr="0">
            <a:normAutofit/>
          </a:bodyPr>
          <a:lstStyle>
            <a:lvl1pPr>
              <a:def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vert="horz" lIns="144000" tIns="14400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vert="horz"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vert="horz"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1"/>
          </p:nvPr>
        </p:nvSpPr>
        <p:spPr>
          <a:xfrm>
            <a:off x="1476375" y="2162175"/>
            <a:ext cx="7451725" cy="40386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vert="horz" lIns="0" tIns="36000" rIns="0" bIns="0" numCol="1" spcCol="396000" rtlCol="0">
            <a:noAutofit/>
          </a:bodyPr>
          <a:lstStyle>
            <a:lvl1pPr>
              <a:defRPr lang="de-DE" sz="9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+mj-lt"/>
              <a:buNone/>
            </a:pPr>
            <a:r>
              <a:rPr lang="de-DE" dirty="0" smtClean="0"/>
              <a:t>Textmasterformate durch Klicken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80975" algn="ctr">
              <a:buClr>
                <a:schemeClr val="accent1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5124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4, 2012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  <a:prstGeom prst="rect">
            <a:avLst/>
          </a:prstGeom>
        </p:spPr>
        <p:txBody>
          <a:bodyPr vert="horz" lIns="187200" tIns="313200" rIns="21600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6374" y="1592264"/>
            <a:ext cx="6191251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027" name="Picture 3" descr="ABB2logo RGB"/>
          <p:cNvPicPr>
            <a:picLocks noChangeAspect="1" noChangeArrowheads="1"/>
          </p:cNvPicPr>
          <p:nvPr/>
        </p:nvPicPr>
        <p:blipFill>
          <a:blip r:embed="rId20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68" r:id="rId3"/>
    <p:sldLayoutId id="2147483782" r:id="rId4"/>
    <p:sldLayoutId id="2147483783" r:id="rId5"/>
    <p:sldLayoutId id="2147483664" r:id="rId6"/>
    <p:sldLayoutId id="2147483662" r:id="rId7"/>
    <p:sldLayoutId id="2147483663" r:id="rId8"/>
    <p:sldLayoutId id="2147483661" r:id="rId9"/>
    <p:sldLayoutId id="2147483652" r:id="rId10"/>
    <p:sldLayoutId id="2147483659" r:id="rId11"/>
    <p:sldLayoutId id="2147483669" r:id="rId12"/>
    <p:sldLayoutId id="2147483660" r:id="rId13"/>
    <p:sldLayoutId id="2147483777" r:id="rId14"/>
    <p:sldLayoutId id="2147483722" r:id="rId15"/>
    <p:sldLayoutId id="2147483665" r:id="rId16"/>
    <p:sldLayoutId id="2147483666" r:id="rId17"/>
    <p:sldLayoutId id="2147483657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8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marR="0" indent="-1524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Pct val="70000"/>
        <a:buFont typeface="Wingdings" pitchFamily="2" charset="2"/>
        <a:buChar char="§"/>
        <a:tabLst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70000"/>
        <a:buFontTx/>
        <a:buNone/>
        <a:tabLst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  <a:prstGeom prst="rect">
            <a:avLst/>
          </a:prstGeom>
        </p:spPr>
        <p:txBody>
          <a:bodyPr vert="horz" lIns="187200" tIns="313200" rIns="21600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6374" y="1592264"/>
            <a:ext cx="6191251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027" name="Picture 3" descr="ABB2logo RGB"/>
          <p:cNvPicPr>
            <a:picLocks noChangeAspect="1" noChangeArrowheads="1"/>
          </p:cNvPicPr>
          <p:nvPr/>
        </p:nvPicPr>
        <p:blipFill>
          <a:blip r:embed="rId20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  <p:sldLayoutId id="2147483859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8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marR="0" indent="-1524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Pct val="70000"/>
        <a:buFont typeface="Wingdings" pitchFamily="2" charset="2"/>
        <a:buChar char="§"/>
        <a:tabLst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70000"/>
        <a:buFontTx/>
        <a:buNone/>
        <a:tabLst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  <a:prstGeom prst="rect">
            <a:avLst/>
          </a:prstGeom>
        </p:spPr>
        <p:txBody>
          <a:bodyPr vert="horz" lIns="187200" tIns="313200" rIns="21600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6374" y="1592264"/>
            <a:ext cx="6191251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027" name="Picture 3" descr="ABB2logo RGB"/>
          <p:cNvPicPr>
            <a:picLocks noChangeAspect="1" noChangeArrowheads="1"/>
          </p:cNvPicPr>
          <p:nvPr/>
        </p:nvPicPr>
        <p:blipFill>
          <a:blip r:embed="rId20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  <p:sldLayoutId id="2147483878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8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marR="0" indent="-1524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Pct val="70000"/>
        <a:buFont typeface="Wingdings" pitchFamily="2" charset="2"/>
        <a:buChar char="§"/>
        <a:tabLst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70000"/>
        <a:buFontTx/>
        <a:buNone/>
        <a:tabLst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  <a:prstGeom prst="rect">
            <a:avLst/>
          </a:prstGeom>
        </p:spPr>
        <p:txBody>
          <a:bodyPr vert="horz" lIns="187200" tIns="313200" rIns="21600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6374" y="1592264"/>
            <a:ext cx="6191251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027" name="Picture 3" descr="ABB2logo RGB"/>
          <p:cNvPicPr>
            <a:picLocks noChangeAspect="1" noChangeArrowheads="1"/>
          </p:cNvPicPr>
          <p:nvPr/>
        </p:nvPicPr>
        <p:blipFill>
          <a:blip r:embed="rId20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  <p:sldLayoutId id="2147483897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8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marR="0" indent="-1524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Pct val="70000"/>
        <a:buFont typeface="Wingdings" pitchFamily="2" charset="2"/>
        <a:buChar char="§"/>
        <a:tabLst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70000"/>
        <a:buFontTx/>
        <a:buNone/>
        <a:tabLst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Totalflow R&amp;D Gate Model</a:t>
            </a:r>
            <a:endParaRPr lang="de-DE" dirty="0"/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smtClean="0"/>
              <a:t>Raymond Crow, Bartlesville R&amp;D, 04/25/2012</a:t>
            </a:r>
            <a:endParaRPr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Overview</a:t>
            </a:r>
            <a:endParaRPr lang="de-DE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Model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900" y="1295400"/>
            <a:ext cx="8712200" cy="4905375"/>
          </a:xfrm>
        </p:spPr>
        <p:txBody>
          <a:bodyPr>
            <a:normAutofit/>
          </a:bodyPr>
          <a:lstStyle/>
          <a:p>
            <a:r>
              <a:rPr lang="en-US" dirty="0" smtClean="0"/>
              <a:t>Gate Owner – Research and Development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Compliance</a:t>
            </a:r>
          </a:p>
          <a:p>
            <a:pPr lvl="1"/>
            <a:r>
              <a:rPr lang="en-US" dirty="0" smtClean="0"/>
              <a:t>Formal compliance test plan/procedures</a:t>
            </a:r>
          </a:p>
          <a:p>
            <a:pPr lvl="1"/>
            <a:r>
              <a:rPr lang="en-US" dirty="0" smtClean="0"/>
              <a:t>Pre-compliance testing</a:t>
            </a:r>
          </a:p>
          <a:p>
            <a:r>
              <a:rPr lang="en-US" dirty="0" smtClean="0"/>
              <a:t>Test Station</a:t>
            </a:r>
          </a:p>
          <a:p>
            <a:pPr lvl="1"/>
            <a:r>
              <a:rPr lang="en-US" dirty="0" smtClean="0"/>
              <a:t>Engineering Test Station Design</a:t>
            </a:r>
          </a:p>
          <a:p>
            <a:pPr lvl="1"/>
            <a:r>
              <a:rPr lang="en-US" dirty="0" smtClean="0"/>
              <a:t>Engineering Test Station Implementation</a:t>
            </a:r>
          </a:p>
          <a:p>
            <a:r>
              <a:rPr lang="en-US" dirty="0" smtClean="0"/>
              <a:t> System/Quality Testing</a:t>
            </a:r>
          </a:p>
          <a:p>
            <a:pPr lvl="1"/>
            <a:r>
              <a:rPr lang="en-US" dirty="0" smtClean="0"/>
              <a:t>System Test Plan/Procedures (Black box testing – requirements)</a:t>
            </a:r>
          </a:p>
          <a:p>
            <a:pPr lvl="1"/>
            <a:r>
              <a:rPr lang="en-US" dirty="0" smtClean="0"/>
              <a:t>System Automation Test development.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Gate 4a – Product Implementation (continued)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Model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900" y="1295400"/>
            <a:ext cx="8712200" cy="4905375"/>
          </a:xfrm>
        </p:spPr>
        <p:txBody>
          <a:bodyPr>
            <a:normAutofit/>
          </a:bodyPr>
          <a:lstStyle/>
          <a:p>
            <a:r>
              <a:rPr lang="en-US" dirty="0" smtClean="0"/>
              <a:t>Gate Owner – Research and Development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Compliance</a:t>
            </a:r>
          </a:p>
          <a:p>
            <a:pPr lvl="1"/>
            <a:r>
              <a:rPr lang="en-US" dirty="0" smtClean="0"/>
              <a:t>Formal Compliance Test Execution/Report</a:t>
            </a:r>
          </a:p>
          <a:p>
            <a:r>
              <a:rPr lang="en-US" dirty="0" smtClean="0"/>
              <a:t>Test Station</a:t>
            </a:r>
          </a:p>
          <a:p>
            <a:pPr lvl="1"/>
            <a:r>
              <a:rPr lang="en-US" dirty="0" smtClean="0"/>
              <a:t>Production Test Station Implementation</a:t>
            </a:r>
          </a:p>
          <a:p>
            <a:r>
              <a:rPr lang="en-US" dirty="0" smtClean="0"/>
              <a:t> System/Quality Testing</a:t>
            </a:r>
          </a:p>
          <a:p>
            <a:pPr lvl="1"/>
            <a:r>
              <a:rPr lang="en-US" dirty="0" smtClean="0"/>
              <a:t>System Verification Test Execution – Multiple iterations</a:t>
            </a:r>
          </a:p>
          <a:p>
            <a:pPr lvl="1"/>
            <a:r>
              <a:rPr lang="en-US" dirty="0" smtClean="0"/>
              <a:t>System Verification Test Report</a:t>
            </a:r>
          </a:p>
          <a:p>
            <a:r>
              <a:rPr lang="en-US" dirty="0" smtClean="0"/>
              <a:t>Supply Chain</a:t>
            </a:r>
          </a:p>
          <a:p>
            <a:pPr lvl="1"/>
            <a:r>
              <a:rPr lang="en-US" dirty="0" smtClean="0"/>
              <a:t>Order First Article/Pre-production Quantities</a:t>
            </a:r>
          </a:p>
          <a:p>
            <a:pPr lvl="1"/>
            <a:r>
              <a:rPr lang="en-US" dirty="0" smtClean="0"/>
              <a:t>First Article Acceptance</a:t>
            </a:r>
          </a:p>
          <a:p>
            <a:r>
              <a:rPr lang="en-US" dirty="0" smtClean="0"/>
              <a:t>Production</a:t>
            </a:r>
          </a:p>
          <a:p>
            <a:pPr lvl="1"/>
            <a:r>
              <a:rPr lang="en-US" dirty="0" smtClean="0"/>
              <a:t>Production Work Instruction Development</a:t>
            </a:r>
          </a:p>
          <a:p>
            <a:pPr lvl="1"/>
            <a:r>
              <a:rPr lang="en-US" dirty="0" smtClean="0"/>
              <a:t>Alpha/Beta Unit Build/Fabrication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Gate 4b – Product Test and Verification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Model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Gate Owner – Research and Development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Supply Chain</a:t>
            </a:r>
          </a:p>
          <a:p>
            <a:pPr lvl="1"/>
            <a:r>
              <a:rPr lang="en-US" dirty="0" smtClean="0"/>
              <a:t>Supply Chain Preparation for Full Release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Production</a:t>
            </a:r>
          </a:p>
          <a:p>
            <a:pPr lvl="1"/>
            <a:r>
              <a:rPr lang="en-US" dirty="0" smtClean="0"/>
              <a:t>Pre-Production Build and Preparation for Full Release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Gate 5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Release to Production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Model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Gate Overview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900" y="1730738"/>
            <a:ext cx="8712200" cy="433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Model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Gate Owner – Product Manager</a:t>
            </a:r>
          </a:p>
          <a:p>
            <a:endParaRPr lang="en-US" dirty="0" smtClean="0"/>
          </a:p>
          <a:p>
            <a:r>
              <a:rPr lang="en-US" dirty="0" smtClean="0"/>
              <a:t>Business Plan and Product Concept</a:t>
            </a:r>
          </a:p>
          <a:p>
            <a:pPr lvl="1"/>
            <a:r>
              <a:rPr lang="en-US" dirty="0" smtClean="0"/>
              <a:t>Product Concept/Vision</a:t>
            </a:r>
          </a:p>
          <a:p>
            <a:pPr lvl="1"/>
            <a:r>
              <a:rPr lang="en-US" dirty="0" smtClean="0"/>
              <a:t>Product Portfolio</a:t>
            </a:r>
          </a:p>
          <a:p>
            <a:pPr lvl="1"/>
            <a:r>
              <a:rPr lang="en-US" dirty="0" smtClean="0"/>
              <a:t>Key Markets</a:t>
            </a:r>
          </a:p>
          <a:p>
            <a:pPr lvl="1"/>
            <a:r>
              <a:rPr lang="en-US" dirty="0" smtClean="0"/>
              <a:t>Migration Strategy</a:t>
            </a:r>
          </a:p>
          <a:p>
            <a:pPr lvl="1"/>
            <a:r>
              <a:rPr lang="en-US" dirty="0" smtClean="0"/>
              <a:t>Competitive Analysis</a:t>
            </a:r>
          </a:p>
          <a:p>
            <a:pPr lvl="1"/>
            <a:r>
              <a:rPr lang="en-US" dirty="0" smtClean="0"/>
              <a:t>Market Size, Share and Volume</a:t>
            </a:r>
          </a:p>
          <a:p>
            <a:pPr lvl="1"/>
            <a:r>
              <a:rPr lang="en-US" dirty="0" smtClean="0"/>
              <a:t>Return on Investment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Gate 0</a:t>
            </a:r>
            <a:r>
              <a:rPr lang="en-US" dirty="0" smtClean="0"/>
              <a:t> </a:t>
            </a:r>
            <a:r>
              <a:rPr lang="en-US" dirty="0"/>
              <a:t>– Product </a:t>
            </a:r>
            <a:r>
              <a:rPr lang="en-US" dirty="0" smtClean="0"/>
              <a:t>Idea and Concept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Model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Gate Owner – Product Manager</a:t>
            </a:r>
          </a:p>
          <a:p>
            <a:endParaRPr lang="en-US" dirty="0" smtClean="0"/>
          </a:p>
          <a:p>
            <a:r>
              <a:rPr lang="en-US" dirty="0" smtClean="0"/>
              <a:t>Marketing Requirements Specification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Gate </a:t>
            </a:r>
            <a:r>
              <a:rPr lang="en-US" dirty="0" smtClean="0"/>
              <a:t>1 </a:t>
            </a:r>
            <a:r>
              <a:rPr lang="en-US" dirty="0"/>
              <a:t>– Product </a:t>
            </a:r>
            <a:r>
              <a:rPr lang="en-US" dirty="0" smtClean="0"/>
              <a:t>Definition and Feasibility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Model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900" y="1295400"/>
            <a:ext cx="8712200" cy="4905375"/>
          </a:xfrm>
        </p:spPr>
        <p:txBody>
          <a:bodyPr/>
          <a:lstStyle/>
          <a:p>
            <a:r>
              <a:rPr lang="en-US" dirty="0" smtClean="0"/>
              <a:t>Gate Owner – Program Manager</a:t>
            </a:r>
          </a:p>
          <a:p>
            <a:endParaRPr lang="en-US" dirty="0" smtClean="0"/>
          </a:p>
          <a:p>
            <a:r>
              <a:rPr lang="en-US" dirty="0" smtClean="0"/>
              <a:t>Technical Requirements Document</a:t>
            </a:r>
          </a:p>
          <a:p>
            <a:pPr lvl="1"/>
            <a:r>
              <a:rPr lang="en-US" dirty="0" smtClean="0"/>
              <a:t>Detailed product requirements based on Marketing Requirements Specification</a:t>
            </a:r>
          </a:p>
          <a:p>
            <a:pPr lvl="1"/>
            <a:r>
              <a:rPr lang="en-US" dirty="0" smtClean="0"/>
              <a:t>High level architectural solution (Hardware, Software, Mechanical, …)</a:t>
            </a:r>
          </a:p>
          <a:p>
            <a:pPr lvl="1"/>
            <a:r>
              <a:rPr lang="en-US" dirty="0" smtClean="0"/>
              <a:t>Traceability back to Marketing Requirements Specification</a:t>
            </a:r>
          </a:p>
          <a:p>
            <a:pPr lvl="1"/>
            <a:r>
              <a:rPr lang="en-US" dirty="0" smtClean="0"/>
              <a:t>Architectural trade-offs</a:t>
            </a:r>
          </a:p>
          <a:p>
            <a:r>
              <a:rPr lang="en-US" dirty="0" smtClean="0"/>
              <a:t>Product Development Plan</a:t>
            </a:r>
          </a:p>
          <a:p>
            <a:pPr lvl="1"/>
            <a:r>
              <a:rPr lang="en-US" dirty="0" smtClean="0"/>
              <a:t>Development strategy</a:t>
            </a:r>
          </a:p>
          <a:p>
            <a:pPr lvl="1"/>
            <a:r>
              <a:rPr lang="en-US" dirty="0" smtClean="0"/>
              <a:t>Resource requirements</a:t>
            </a:r>
          </a:p>
          <a:p>
            <a:pPr lvl="1"/>
            <a:r>
              <a:rPr lang="en-US" dirty="0" smtClean="0"/>
              <a:t>Detailed schedule</a:t>
            </a:r>
          </a:p>
          <a:p>
            <a:pPr lvl="1"/>
            <a:r>
              <a:rPr lang="en-US" dirty="0" smtClean="0"/>
              <a:t>Development costs</a:t>
            </a:r>
          </a:p>
          <a:p>
            <a:pPr lvl="1"/>
            <a:r>
              <a:rPr lang="en-US" dirty="0" smtClean="0"/>
              <a:t>Project risks &amp; mitigation plan</a:t>
            </a:r>
          </a:p>
          <a:p>
            <a:pPr lvl="1"/>
            <a:r>
              <a:rPr lang="en-US" dirty="0" smtClean="0"/>
              <a:t>Gate model deviation requests/approval</a:t>
            </a:r>
          </a:p>
          <a:p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Gate 2 – Product Requirements &amp; Planning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Model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900" y="1295400"/>
            <a:ext cx="8712200" cy="4905375"/>
          </a:xfrm>
        </p:spPr>
        <p:txBody>
          <a:bodyPr/>
          <a:lstStyle/>
          <a:p>
            <a:r>
              <a:rPr lang="en-US" dirty="0" smtClean="0"/>
              <a:t>Gate Owner – Program Manager</a:t>
            </a:r>
          </a:p>
          <a:p>
            <a:endParaRPr lang="en-US" dirty="0" smtClean="0"/>
          </a:p>
          <a:p>
            <a:r>
              <a:rPr lang="en-US" dirty="0" smtClean="0"/>
              <a:t>Intellectual Property Research Document</a:t>
            </a:r>
          </a:p>
          <a:p>
            <a:pPr lvl="1"/>
            <a:r>
              <a:rPr lang="en-US" dirty="0" smtClean="0"/>
              <a:t>Prior art search report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Gate 2 – Product Requirements &amp; Planning (continued)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Model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900" y="1295400"/>
            <a:ext cx="8712200" cy="4905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Gate Owner – Research and Development</a:t>
            </a:r>
          </a:p>
          <a:p>
            <a:endParaRPr lang="en-US" dirty="0" smtClean="0"/>
          </a:p>
          <a:p>
            <a:r>
              <a:rPr lang="en-US" dirty="0" smtClean="0"/>
              <a:t>Hardware Design Specification</a:t>
            </a:r>
          </a:p>
          <a:p>
            <a:pPr lvl="1"/>
            <a:r>
              <a:rPr lang="en-US" dirty="0" smtClean="0"/>
              <a:t>Hardware Block Diagram</a:t>
            </a:r>
          </a:p>
          <a:p>
            <a:pPr lvl="1"/>
            <a:r>
              <a:rPr lang="en-US" dirty="0" smtClean="0"/>
              <a:t>Detailed Hardware Block Descriptions</a:t>
            </a:r>
          </a:p>
          <a:p>
            <a:pPr lvl="1"/>
            <a:r>
              <a:rPr lang="en-US" dirty="0" smtClean="0"/>
              <a:t>Detailed Hardware Physical Interface Descriptions</a:t>
            </a:r>
          </a:p>
          <a:p>
            <a:pPr lvl="1"/>
            <a:r>
              <a:rPr lang="en-US" dirty="0" smtClean="0"/>
              <a:t>Software Interface Descriptions</a:t>
            </a:r>
          </a:p>
          <a:p>
            <a:pPr lvl="1"/>
            <a:r>
              <a:rPr lang="en-US" dirty="0" smtClean="0"/>
              <a:t>Design Trade-off Analysis</a:t>
            </a:r>
          </a:p>
          <a:p>
            <a:pPr lvl="1"/>
            <a:r>
              <a:rPr lang="en-US" dirty="0" smtClean="0"/>
              <a:t>Traceability to Technical Requirements Document</a:t>
            </a:r>
          </a:p>
          <a:p>
            <a:r>
              <a:rPr lang="en-US" dirty="0" smtClean="0"/>
              <a:t>Software Design Specification</a:t>
            </a:r>
          </a:p>
          <a:p>
            <a:pPr lvl="1"/>
            <a:r>
              <a:rPr lang="en-US" dirty="0" smtClean="0"/>
              <a:t>Software Block Diagram</a:t>
            </a:r>
          </a:p>
          <a:p>
            <a:pPr lvl="1"/>
            <a:r>
              <a:rPr lang="en-US" dirty="0" smtClean="0"/>
              <a:t>Detailed Design</a:t>
            </a:r>
          </a:p>
          <a:p>
            <a:pPr lvl="1"/>
            <a:r>
              <a:rPr lang="en-US" dirty="0" smtClean="0"/>
              <a:t>Software Interface Specification</a:t>
            </a:r>
          </a:p>
          <a:p>
            <a:pPr lvl="1"/>
            <a:r>
              <a:rPr lang="en-US" dirty="0" smtClean="0"/>
              <a:t>Memory and Processing requirements.</a:t>
            </a:r>
          </a:p>
          <a:p>
            <a:pPr lvl="1"/>
            <a:r>
              <a:rPr lang="en-US" dirty="0" smtClean="0"/>
              <a:t>Design Trade-off Analysis</a:t>
            </a:r>
          </a:p>
          <a:p>
            <a:pPr lvl="1"/>
            <a:r>
              <a:rPr lang="en-US" dirty="0" smtClean="0"/>
              <a:t>Traceability to Technical Requirements Document</a:t>
            </a:r>
          </a:p>
          <a:p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Gate 3 – Product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Model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900" y="1295400"/>
            <a:ext cx="8712200" cy="4905375"/>
          </a:xfrm>
        </p:spPr>
        <p:txBody>
          <a:bodyPr>
            <a:normAutofit/>
          </a:bodyPr>
          <a:lstStyle/>
          <a:p>
            <a:r>
              <a:rPr lang="en-US" dirty="0" smtClean="0"/>
              <a:t>Gate Owner – Research and Development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Mechanical Design Specification</a:t>
            </a:r>
          </a:p>
          <a:p>
            <a:pPr lvl="1"/>
            <a:r>
              <a:rPr lang="en-US" dirty="0" smtClean="0"/>
              <a:t>Mechanical Component Definition</a:t>
            </a:r>
          </a:p>
          <a:p>
            <a:pPr lvl="1"/>
            <a:r>
              <a:rPr lang="en-US" dirty="0" smtClean="0"/>
              <a:t>Detailed Design</a:t>
            </a:r>
          </a:p>
          <a:p>
            <a:pPr lvl="1"/>
            <a:r>
              <a:rPr lang="en-US" dirty="0" smtClean="0"/>
              <a:t>Design Trade-off Analysis</a:t>
            </a:r>
          </a:p>
          <a:p>
            <a:pPr lvl="1"/>
            <a:r>
              <a:rPr lang="en-US" dirty="0" smtClean="0"/>
              <a:t>Traceability to Technical Requirements Document</a:t>
            </a:r>
          </a:p>
          <a:p>
            <a:r>
              <a:rPr lang="en-US" dirty="0" smtClean="0"/>
              <a:t>Intellectual Property Technical Definition Document</a:t>
            </a:r>
          </a:p>
          <a:p>
            <a:pPr lvl="1"/>
            <a:r>
              <a:rPr lang="en-US" dirty="0" smtClean="0"/>
              <a:t>Detailed Intellectual Property declaration</a:t>
            </a:r>
          </a:p>
          <a:p>
            <a:pPr lvl="1"/>
            <a:r>
              <a:rPr lang="en-US" dirty="0" smtClean="0"/>
              <a:t>Coordination with Legal for preliminary patent submission.</a:t>
            </a:r>
          </a:p>
          <a:p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Gate 3 – Product Design (Continued)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Model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900" y="1295400"/>
            <a:ext cx="8712200" cy="4905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Gate Owner – Research and Development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Schematic design</a:t>
            </a:r>
          </a:p>
          <a:p>
            <a:pPr lvl="1"/>
            <a:r>
              <a:rPr lang="en-US" dirty="0" smtClean="0"/>
              <a:t>Board layout</a:t>
            </a:r>
          </a:p>
          <a:p>
            <a:pPr lvl="1"/>
            <a:r>
              <a:rPr lang="en-US" dirty="0" smtClean="0"/>
              <a:t>Hardware test specification</a:t>
            </a:r>
          </a:p>
          <a:p>
            <a:pPr lvl="1"/>
            <a:r>
              <a:rPr lang="en-US" dirty="0" smtClean="0"/>
              <a:t>Rev 1 board prototype build</a:t>
            </a:r>
          </a:p>
          <a:p>
            <a:pPr lvl="1"/>
            <a:r>
              <a:rPr lang="en-US" dirty="0" smtClean="0"/>
              <a:t>Board bring-up and testing</a:t>
            </a:r>
          </a:p>
          <a:p>
            <a:pPr lvl="1"/>
            <a:r>
              <a:rPr lang="en-US" dirty="0" smtClean="0"/>
              <a:t>Rev 2 clean-up, build and re-test.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Code and unit testing</a:t>
            </a:r>
          </a:p>
          <a:p>
            <a:pPr lvl="1"/>
            <a:r>
              <a:rPr lang="en-US" dirty="0" smtClean="0"/>
              <a:t>Integration testing (white box)</a:t>
            </a:r>
          </a:p>
          <a:p>
            <a:pPr lvl="1"/>
            <a:r>
              <a:rPr lang="en-US" dirty="0" smtClean="0"/>
              <a:t>Software design verification testing (white &amp; black box testing)</a:t>
            </a:r>
          </a:p>
          <a:p>
            <a:r>
              <a:rPr lang="en-US" dirty="0" smtClean="0"/>
              <a:t>Mechanical</a:t>
            </a:r>
          </a:p>
          <a:p>
            <a:pPr lvl="1"/>
            <a:r>
              <a:rPr lang="en-US" dirty="0" smtClean="0"/>
              <a:t>Fabrication, Assembly, Spare Parts, … drawings</a:t>
            </a:r>
          </a:p>
          <a:p>
            <a:pPr lvl="1"/>
            <a:r>
              <a:rPr lang="en-US" dirty="0" smtClean="0"/>
              <a:t>Rev 1 mechanical assemblies</a:t>
            </a:r>
          </a:p>
          <a:p>
            <a:pPr lvl="1"/>
            <a:r>
              <a:rPr lang="en-US" dirty="0" smtClean="0"/>
              <a:t>Rev 2 clean-up, build and retest mechanical assemblies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Gate 4a – Product 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508000f-a13c-4755-97ff-1bfda6b1fbc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b0d5349-584c-477c-8306-9bf1f28f73a5"/>
</p:tagLst>
</file>

<file path=ppt/theme/theme1.xml><?xml version="1.0" encoding="utf-8"?>
<a:theme xmlns:a="http://schemas.openxmlformats.org/drawingml/2006/main" name="blank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indent="180975" algn="ctr">
          <a:buClr>
            <a:schemeClr val="accent1"/>
          </a:buClr>
          <a:buFont typeface="Wingdings" pitchFamily="2" charset="2"/>
          <a:buChar char="§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indent="176213">
          <a:buClr>
            <a:schemeClr val="tx2"/>
          </a:buClr>
          <a:buFont typeface="Wingdings" pitchFamily="2" charset="2"/>
          <a:buChar char="§"/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ABB Design 2 Green">
  <a:themeElements>
    <a:clrScheme name="ABB Green 2">
      <a:dk1>
        <a:srgbClr val="000000"/>
      </a:dk1>
      <a:lt1>
        <a:srgbClr val="FFFFFF"/>
      </a:lt1>
      <a:dk2>
        <a:srgbClr val="084C07"/>
      </a:dk2>
      <a:lt2>
        <a:srgbClr val="666666"/>
      </a:lt2>
      <a:accent1>
        <a:srgbClr val="028208"/>
      </a:accent1>
      <a:accent2>
        <a:srgbClr val="3AB200"/>
      </a:accent2>
      <a:accent3>
        <a:srgbClr val="98DB38"/>
      </a:accent3>
      <a:accent4>
        <a:srgbClr val="999999"/>
      </a:accent4>
      <a:accent5>
        <a:srgbClr val="666666"/>
      </a:accent5>
      <a:accent6>
        <a:srgbClr val="666666"/>
      </a:accent6>
      <a:hlink>
        <a:srgbClr val="98DB38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indent="180975" algn="ctr">
          <a:buClr>
            <a:schemeClr val="accent1"/>
          </a:buClr>
          <a:buFont typeface="Wingdings" pitchFamily="2" charset="2"/>
          <a:buChar char="§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indent="176213">
          <a:buClr>
            <a:schemeClr val="tx2"/>
          </a:buClr>
          <a:buFont typeface="Wingdings" pitchFamily="2" charset="2"/>
          <a:buChar char="§"/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ABB Design 3 Violet">
  <a:themeElements>
    <a:clrScheme name="ABB Violet 2">
      <a:dk1>
        <a:srgbClr val="000000"/>
      </a:dk1>
      <a:lt1>
        <a:srgbClr val="FFFFFF"/>
      </a:lt1>
      <a:dk2>
        <a:srgbClr val="601F69"/>
      </a:dk2>
      <a:lt2>
        <a:srgbClr val="666666"/>
      </a:lt2>
      <a:accent1>
        <a:srgbClr val="904AB0"/>
      </a:accent1>
      <a:accent2>
        <a:srgbClr val="9868EF"/>
      </a:accent2>
      <a:accent3>
        <a:srgbClr val="B4A0E8"/>
      </a:accent3>
      <a:accent4>
        <a:srgbClr val="999999"/>
      </a:accent4>
      <a:accent5>
        <a:srgbClr val="666666"/>
      </a:accent5>
      <a:accent6>
        <a:srgbClr val="666666"/>
      </a:accent6>
      <a:hlink>
        <a:srgbClr val="B4A0E8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indent="180975" algn="ctr">
          <a:buClr>
            <a:schemeClr val="accent1"/>
          </a:buClr>
          <a:buFont typeface="Wingdings" pitchFamily="2" charset="2"/>
          <a:buChar char="§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indent="176213">
          <a:buClr>
            <a:schemeClr val="tx2"/>
          </a:buClr>
          <a:buFont typeface="Wingdings" pitchFamily="2" charset="2"/>
          <a:buChar char="§"/>
          <a:defRPr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ABB Design 4 Orange">
  <a:themeElements>
    <a:clrScheme name="ABB Orange 2">
      <a:dk1>
        <a:srgbClr val="000000"/>
      </a:dk1>
      <a:lt1>
        <a:srgbClr val="FFFFFF"/>
      </a:lt1>
      <a:dk2>
        <a:srgbClr val="9A2801"/>
      </a:dk2>
      <a:lt2>
        <a:srgbClr val="666666"/>
      </a:lt2>
      <a:accent1>
        <a:srgbClr val="BF4500"/>
      </a:accent1>
      <a:accent2>
        <a:srgbClr val="FF6C00"/>
      </a:accent2>
      <a:accent3>
        <a:srgbClr val="FDAC25"/>
      </a:accent3>
      <a:accent4>
        <a:srgbClr val="999999"/>
      </a:accent4>
      <a:accent5>
        <a:srgbClr val="666666"/>
      </a:accent5>
      <a:accent6>
        <a:srgbClr val="666666"/>
      </a:accent6>
      <a:hlink>
        <a:srgbClr val="FDAC25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indent="180975" algn="ctr">
          <a:buClr>
            <a:schemeClr val="accent1"/>
          </a:buClr>
          <a:buFont typeface="Wingdings" pitchFamily="2" charset="2"/>
          <a:buChar char="§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indent="176213">
          <a:buClr>
            <a:schemeClr val="tx2"/>
          </a:buClr>
          <a:buFont typeface="Wingdings" pitchFamily="2" charset="2"/>
          <a:buChar char="§"/>
          <a:defRPr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6FF71EA5AE334BBBC7612CFFBED01B" ma:contentTypeVersion="0" ma:contentTypeDescription="Create a new document." ma:contentTypeScope="" ma:versionID="e865c4b458d6fa7781fa4a6350a0bf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241B6B-9CDC-42B0-8A80-80D3033E74BC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9659C9-B3F8-484E-8908-E240975A84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691E4D-586E-4553-8555-8BF259EFA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423</TotalTime>
  <Words>514</Words>
  <Application>Microsoft Office PowerPoint</Application>
  <PresentationFormat>On-screen Show (4:3)</PresentationFormat>
  <Paragraphs>142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blank</vt:lpstr>
      <vt:lpstr>ABB Design 2 Green</vt:lpstr>
      <vt:lpstr>ABB Design 3 Violet</vt:lpstr>
      <vt:lpstr>ABB Design 4 Orange</vt:lpstr>
      <vt:lpstr>Totalflow R&amp;D Gate Model</vt:lpstr>
      <vt:lpstr>Gate Model Overview</vt:lpstr>
      <vt:lpstr>Gate Model Overview</vt:lpstr>
      <vt:lpstr>Gate Model Overview</vt:lpstr>
      <vt:lpstr>Gate Model Overview</vt:lpstr>
      <vt:lpstr>Gate Model Overview</vt:lpstr>
      <vt:lpstr>Gate Model Overview</vt:lpstr>
      <vt:lpstr>Gate Model Overview</vt:lpstr>
      <vt:lpstr>Gate Model Overview</vt:lpstr>
      <vt:lpstr>Gate Model Overview</vt:lpstr>
      <vt:lpstr>Gate Model Overview</vt:lpstr>
      <vt:lpstr>Gate Model Overview</vt:lpstr>
      <vt:lpstr>Slide 13</vt:lpstr>
    </vt:vector>
  </TitlesOfParts>
  <Company>ABB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 R&amp;D Gate Model</dc:title>
  <dc:creator>Raymond Crow</dc:creator>
  <cp:lastModifiedBy>Bruce Sievers</cp:lastModifiedBy>
  <cp:revision>36</cp:revision>
  <dcterms:created xsi:type="dcterms:W3CDTF">2011-10-30T12:57:35Z</dcterms:created>
  <dcterms:modified xsi:type="dcterms:W3CDTF">2012-06-04T12:47:03Z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0x010100DE6FF71EA5AE334BBBC7612CFFBED01B</vt:lpwstr>
  </property>
</Properties>
</file>