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6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7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87" r:id="rId3"/>
    <p:sldMasterId id="2147483711" r:id="rId4"/>
    <p:sldMasterId id="2147483734" r:id="rId5"/>
    <p:sldMasterId id="2147483757" r:id="rId6"/>
    <p:sldMasterId id="2147483997" r:id="rId7"/>
    <p:sldMasterId id="2147484014" r:id="rId8"/>
  </p:sldMasterIdLst>
  <p:notesMasterIdLst>
    <p:notesMasterId r:id="rId15"/>
  </p:notesMasterIdLst>
  <p:handoutMasterIdLst>
    <p:handoutMasterId r:id="rId16"/>
  </p:handoutMasterIdLst>
  <p:sldIdLst>
    <p:sldId id="1189" r:id="rId9"/>
    <p:sldId id="1278" r:id="rId10"/>
    <p:sldId id="1281" r:id="rId11"/>
    <p:sldId id="1280" r:id="rId12"/>
    <p:sldId id="1279" r:id="rId13"/>
    <p:sldId id="1225" r:id="rId14"/>
  </p:sldIdLst>
  <p:sldSz cx="9144000" cy="6858000" type="screen4x3"/>
  <p:notesSz cx="7023100" cy="9309100"/>
  <p:custDataLst>
    <p:tags r:id="rId17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-523">
          <p15:clr>
            <a:srgbClr val="A4A3A4"/>
          </p15:clr>
        </p15:guide>
        <p15:guide id="2" orient="horz" pos="141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orient="horz" pos="2409">
          <p15:clr>
            <a:srgbClr val="A4A3A4"/>
          </p15:clr>
        </p15:guide>
        <p15:guide id="5" orient="horz" pos="245">
          <p15:clr>
            <a:srgbClr val="A4A3A4"/>
          </p15:clr>
        </p15:guide>
        <p15:guide id="6" orient="horz" pos="3906">
          <p15:clr>
            <a:srgbClr val="A4A3A4"/>
          </p15:clr>
        </p15:guide>
        <p15:guide id="7" orient="horz" pos="2509">
          <p15:clr>
            <a:srgbClr val="A4A3A4"/>
          </p15:clr>
        </p15:guide>
        <p15:guide id="8" pos="6683">
          <p15:clr>
            <a:srgbClr val="A4A3A4"/>
          </p15:clr>
        </p15:guide>
        <p15:guide id="9" pos="856">
          <p15:clr>
            <a:srgbClr val="A4A3A4"/>
          </p15:clr>
        </p15:guide>
        <p15:guide id="10" pos="5617">
          <p15:clr>
            <a:srgbClr val="A4A3A4"/>
          </p15:clr>
        </p15:guide>
        <p15:guide id="11" pos="4827">
          <p15:clr>
            <a:srgbClr val="A4A3A4"/>
          </p15:clr>
        </p15:guide>
        <p15:guide id="12" pos="2840">
          <p15:clr>
            <a:srgbClr val="A4A3A4"/>
          </p15:clr>
        </p15:guide>
        <p15:guide id="13" pos="2920">
          <p15:clr>
            <a:srgbClr val="A4A3A4"/>
          </p15:clr>
        </p15:guide>
        <p15:guide id="14" pos="934">
          <p15:clr>
            <a:srgbClr val="A4A3A4"/>
          </p15:clr>
        </p15:guide>
        <p15:guide id="15" pos="1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FEE2B4"/>
    <a:srgbClr val="FEDAA0"/>
    <a:srgbClr val="FED490"/>
    <a:srgbClr val="FF9F57"/>
    <a:srgbClr val="0096EA"/>
    <a:srgbClr val="601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1357" autoAdjust="0"/>
  </p:normalViewPr>
  <p:slideViewPr>
    <p:cSldViewPr snapToGrid="0">
      <p:cViewPr varScale="1">
        <p:scale>
          <a:sx n="68" d="100"/>
          <a:sy n="68" d="100"/>
        </p:scale>
        <p:origin x="1212" y="66"/>
      </p:cViewPr>
      <p:guideLst>
        <p:guide orient="horz" pos="-523"/>
        <p:guide orient="horz" pos="141"/>
        <p:guide orient="horz" pos="1003"/>
        <p:guide orient="horz" pos="2409"/>
        <p:guide orient="horz" pos="245"/>
        <p:guide orient="horz" pos="3906"/>
        <p:guide orient="horz" pos="2509"/>
        <p:guide pos="6683"/>
        <p:guide pos="856"/>
        <p:guide pos="5617"/>
        <p:guide pos="4827"/>
        <p:guide pos="2840"/>
        <p:guide pos="2920"/>
        <p:guide pos="934"/>
        <p:guide pos="1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32"/>
    </p:cViewPr>
  </p:sorterViewPr>
  <p:notesViewPr>
    <p:cSldViewPr snapToGrid="0">
      <p:cViewPr varScale="1">
        <p:scale>
          <a:sx n="99" d="100"/>
          <a:sy n="99" d="100"/>
        </p:scale>
        <p:origin x="-3510" y="-102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0267" y="0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september 2012</a:t>
            </a:r>
            <a:endParaRPr lang="de-CH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645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0267" y="8843645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fld id="{D6F1BDB9-24C2-4E88-8142-0C408CC3C0C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507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0267" y="0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september 2012</a:t>
            </a:r>
            <a:endParaRPr lang="de-CH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378" y="4423364"/>
            <a:ext cx="5154345" cy="418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645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0267" y="8843645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fld id="{56076A5A-E3CF-49D4-87A9-7F3AF0F07C85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5530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68B0F-4CB5-4CFC-A795-9E16AF63CBA8}" type="slidenum">
              <a:rPr lang="de-CH" smtClean="0">
                <a:cs typeface="Arial" charset="0"/>
              </a:rPr>
              <a:pPr/>
              <a:t>1</a:t>
            </a:fld>
            <a:endParaRPr lang="de-CH" smtClean="0">
              <a:cs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863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9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154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3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6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633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1634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416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F5E32-391E-46AF-94B5-8B72D993BB9A}" type="slidenum">
              <a:rPr lang="de-DE" smtClean="0">
                <a:solidFill>
                  <a:srgbClr val="000000"/>
                </a:solidFill>
                <a:cs typeface="Arial" charset="0"/>
              </a:rPr>
              <a:pPr/>
              <a:t>6</a:t>
            </a:fld>
            <a:endParaRPr lang="de-DE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659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pGridNormal" hidden="1"/>
          <p:cNvGrpSpPr>
            <a:grpSpLocks/>
          </p:cNvGrpSpPr>
          <p:nvPr userDrawn="1"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5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>
                <a:defRPr/>
              </a:pPr>
              <a:endParaRPr lang="en-GB" sz="1700">
                <a:cs typeface="+mn-cs"/>
              </a:endParaRPr>
            </a:p>
          </p:txBody>
        </p:sp>
        <p:sp>
          <p:nvSpPr>
            <p:cNvPr id="6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9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1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0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1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29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0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2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6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7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8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pic>
        <p:nvPicPr>
          <p:cNvPr id="33" name="Picture 248" descr="npo0000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" name="Rectangle 260"/>
          <p:cNvSpPr>
            <a:spLocks noChangeArrowheads="1"/>
          </p:cNvSpPr>
          <p:nvPr userDrawn="1"/>
        </p:nvSpPr>
        <p:spPr bwMode="auto">
          <a:xfrm>
            <a:off x="231775" y="223838"/>
            <a:ext cx="8685213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360363" y="4210050"/>
            <a:ext cx="8402637" cy="549275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6238" y="3994150"/>
            <a:ext cx="4135437" cy="190500"/>
          </a:xfrm>
        </p:spPr>
        <p:txBody>
          <a:bodyPr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1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de-DE" smtClean="0"/>
              <a:t>© ABB September, 2012 | BOM-QLSRC-000x Laser Level Transmitter Gate 1 presentation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6F505CA-A4CF-4F1D-816D-99A742D9549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FD75927-08BB-465E-97B3-BC12F74C542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9D0A763-90DB-4A02-ABBE-E7A8A8DE17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D19746C-4603-48CC-B1B3-35E81288D2B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23575BCC-C200-4C52-BA05-3B9E7967E55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1712088-0AD5-406E-A0DC-5E0C974CAE5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334963"/>
            <a:ext cx="2171700" cy="5837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34963"/>
            <a:ext cx="6362700" cy="5837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F92A83F1-1167-4408-916F-7ACB1F86A14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50B4503B-797A-41DE-8C2B-040F30AF6E7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16F7C8F-E795-476C-9CA7-1D7DB5CACE2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4CF5C8D6-BDD8-468F-BAA7-6EA7414575B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4963"/>
            <a:ext cx="8686800" cy="1166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84313" y="1555750"/>
            <a:ext cx="6170612" cy="46164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 sz="1800" smtClean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215900" y="4184650"/>
            <a:ext cx="8712200" cy="20161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15900"/>
          </a:xfrm>
        </p:spPr>
        <p:txBody>
          <a:bodyPr lIns="169200"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1C1B70E-A13F-48BC-80FB-C3941207BE2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201959F8-75DD-4ABB-B508-A4B7C631F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291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28507917-04D0-4F09-BD82-492DD84D5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529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73992CCC-BEB1-4F31-89B4-6A899D06C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01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D61A348B-CFF7-49B8-9C5D-A1424BA09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49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25FC6B1F-9362-4396-9764-A8EDEB154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79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5C49174A-FD2D-4B8C-86C0-4F5F5341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838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CD46E10D-0349-4A0F-A250-4450B585D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233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510553B7-4B11-4D82-AE13-0D738A8E8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767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BEB5B1E7-5F95-4A3B-A642-6591821C6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334963"/>
            <a:ext cx="8686800" cy="583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4524DFD9-BFBB-4F53-94E8-A5D7DE685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39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3B368537-A9A7-4502-A9F4-50D2937C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733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12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013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6600" y="1143000"/>
            <a:ext cx="4013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060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8849606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 sz="1800" smtClean="0">
              <a:solidFill>
                <a:srgbClr val="000000"/>
              </a:solidFill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215900" y="4184650"/>
            <a:ext cx="8712200" cy="20161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15900"/>
          </a:xfrm>
        </p:spPr>
        <p:txBody>
          <a:bodyPr lIns="169200"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1C1B70E-A13F-48BC-80FB-C3941207BE2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50664AB3-C112-47D7-BEAF-1A52EFF9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235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2830ABAA-C82F-40E5-B65E-22E512B4A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183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E2E03854-47B0-4704-B114-B4A4201A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6974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ABBEA472-CBDF-441A-98CF-6B947C2D1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741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7F441DAD-DC3F-43CF-BDC4-69F5D5D89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187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9E1FC278-B721-4E7C-A50B-321A9166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7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r>
              <a:t>| Slide </a:t>
            </a:r>
            <a:fld id="{7FDD5E34-A804-4B5C-BDEF-C111E9E755F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69331078-49F0-44E1-B4E2-A5297FBE3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21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6E48686B-E897-4D30-ACA6-B81C3ED26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522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786C41E2-1084-49EF-B127-52C6E07F8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29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79976FD3-7D1A-481B-AFA6-509327874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334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83DFC922-1FDC-4C7D-BFEE-86A9533C8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603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>
            <a:spLocks noChangeArrowheads="1"/>
          </p:cNvSpPr>
          <p:nvPr userDrawn="1"/>
        </p:nvSpPr>
        <p:spPr bwMode="auto">
          <a:xfrm>
            <a:off x="215900" y="6200775"/>
            <a:ext cx="23749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98000" anchor="b"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2897"/>
              </a:buClr>
              <a:buSzPct val="70000"/>
              <a:buFont typeface="Wingdings" pitchFamily="2" charset="2"/>
              <a:buNone/>
            </a:pPr>
            <a:endParaRPr lang="en-US" sz="600" smtClean="0"/>
          </a:p>
          <a:p>
            <a:pPr eaLnBrk="1" hangingPunct="1">
              <a:buClr>
                <a:srgbClr val="002897"/>
              </a:buClr>
              <a:buSzPct val="70000"/>
              <a:buFont typeface="Wingdings" pitchFamily="2" charset="2"/>
              <a:buNone/>
            </a:pPr>
            <a:r>
              <a:rPr lang="en-US" sz="600" smtClean="0"/>
              <a:t>© ABB Group</a:t>
            </a:r>
            <a:endParaRPr lang="de-DE" sz="600" smtClean="0"/>
          </a:p>
          <a:p>
            <a:pPr eaLnBrk="1" hangingPunct="1">
              <a:buClr>
                <a:srgbClr val="002897"/>
              </a:buClr>
              <a:buSzPct val="70000"/>
              <a:buFont typeface="Wingdings" pitchFamily="2" charset="2"/>
              <a:buNone/>
            </a:pPr>
            <a:fld id="{3DEFC1DA-843F-47A5-93EC-5409C753B1D7}" type="datetime4">
              <a:rPr lang="en-US" sz="600" smtClean="0"/>
              <a:pPr eaLnBrk="1" hangingPunct="1">
                <a:buClr>
                  <a:srgbClr val="002897"/>
                </a:buClr>
                <a:buSzPct val="70000"/>
                <a:buFont typeface="Wingdings" pitchFamily="2" charset="2"/>
                <a:buNone/>
              </a:pPr>
              <a:t>October 14, 2013</a:t>
            </a:fld>
            <a:r>
              <a:rPr lang="de-DE" sz="600" smtClean="0"/>
              <a:t> </a:t>
            </a:r>
            <a:r>
              <a:rPr lang="en-US" sz="600" smtClean="0"/>
              <a:t>| Slide </a:t>
            </a:r>
            <a:fld id="{EE4E95A6-F977-4D97-9EFC-F51073C7F199}" type="slidenum">
              <a:rPr lang="de-DE" sz="600" smtClean="0"/>
              <a:pPr eaLnBrk="1" hangingPunct="1">
                <a:buClr>
                  <a:srgbClr val="002897"/>
                </a:buClr>
                <a:buSzPct val="70000"/>
                <a:buFont typeface="Wingdings" pitchFamily="2" charset="2"/>
                <a:buNone/>
              </a:pPr>
              <a:t>‹#›</a:t>
            </a:fld>
            <a:endParaRPr lang="de-DE" sz="6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80075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5"/>
          </p:nvPr>
        </p:nvSpPr>
        <p:spPr>
          <a:xfrm>
            <a:off x="228600" y="6172200"/>
            <a:ext cx="2808288" cy="481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469A540-12E7-4B35-88C8-BDDF089E7F36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AEC930B6-FD76-48B6-8851-935590F7F2F1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BOM-LSR-0005 Delta Gate 2 Presentation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7817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BC201124-D64F-4E43-8024-258FB1585C4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238C233-3921-4471-B593-66E93EEFDE3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1FBCF78E-49DF-4DF7-984D-C49A024BCFD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D937298-7598-40A4-9420-F0EE97E10C9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B35E1AF-9FE1-487A-A0DA-B4A1C44389F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99A80597-7C08-4EFA-A704-9FA2154B7DA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2BF0994-FC7F-47C5-8F29-483E4CE4093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12C8872-FAF9-4322-8AB2-DFA59AAAA22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10540D23-3F7A-4FCF-AE64-00AE6F675CA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969A23DA-B047-4BBB-A857-B4373C27CC5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3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A77863F9-4793-4F13-AD81-D1B8300BD05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375" y="1592263"/>
            <a:ext cx="6191250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8D027BE-5206-4F59-A443-1A5E2FCA1BF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3" y="1555750"/>
            <a:ext cx="3008312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55750"/>
            <a:ext cx="3009900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211CEB84-133D-4AFE-BE42-F475FD4F533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0E9D21E-8CDA-48A6-9656-1F91BDA4338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F77E929F-1858-44B1-8129-6B9E6A8C3F5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7FD5999-CD6D-4733-916A-B88B6627E60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86C6183A-EFC3-465C-89DE-C1360A8E1B4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A437A5B6-D51B-4546-B4FD-AB34F76A9E5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5C1CBFB5-34F0-4BB6-B1F3-AFA6A5A99E4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85C5A626-1BE2-4571-BC95-F90DDABF162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C92126D-E395-4D3A-A7A2-FBBE69DCAA5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C57B12AA-FE3B-4B8E-A850-A4F25E9C0EE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7CC2942-86C8-4387-B7A0-9A9E02317B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73F83815-D903-4E91-A00B-5ABC8B0792B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9E58977C-5FBD-4C78-97E7-6036997C19B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4094EF85-BD5D-45CB-B90E-8409E9F2DA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9B2DDBA-E65D-4541-B1D2-4AC65ACA016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22FB42C0-8AF3-4FAB-B7A9-BD8A118E55C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FFE50238-8C5F-41E2-B1BC-DBC368985E6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CE927D8B-B855-49F8-99BF-4B731DA1003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45A4C08-8984-4D67-8F2E-BA7FD466454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BBDC2C2-F844-44F1-9677-53FC46B3032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78C44714-29FB-40BD-BE1E-BFC0444658D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7D03319-842D-48FD-A1C0-4E05AAAADD7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2AD842F-853C-4A74-B6EC-F35E2671140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78BF3C59-191D-4B2A-8913-BF64A12FEB5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B43F6C89-BC22-4501-8DEA-A09A1F7B74D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969369E-2AD7-4D53-96F5-AED54AD00E8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4BEA4771-5880-42AE-ACA4-1457292BB5A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C473C73F-F4FF-485B-9355-B01B4B79050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528B85DB-4B90-4375-8A98-0D956C4FC48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1FE2E92-714E-409E-A6D8-3088788CEFD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Relationship Id="rId22" Type="http://schemas.openxmlformats.org/officeDocument/2006/relationships/slideLayout" Target="../slideLayouts/slideLayout12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4963"/>
            <a:ext cx="8686800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4313" y="1555750"/>
            <a:ext cx="6170612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259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>
                <a:defRPr/>
              </a:pPr>
              <a:endParaRPr lang="en-GB" sz="1700">
                <a:cs typeface="+mn-cs"/>
              </a:endParaRPr>
            </a:p>
          </p:txBody>
        </p:sp>
        <p:sp>
          <p:nvSpPr>
            <p:cNvPr id="1260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1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2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3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4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5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6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7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8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9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70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71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72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274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75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7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278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79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80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1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2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3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285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86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291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72200"/>
            <a:ext cx="280828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600">
                <a:solidFill>
                  <a:schemeClr val="hlink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  <p:pic>
        <p:nvPicPr>
          <p:cNvPr id="1030" name="Picture 282" descr="npo00000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45475" y="6392863"/>
            <a:ext cx="671513" cy="25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31" r:id="rId2"/>
    <p:sldLayoutId id="2147483830" r:id="rId3"/>
    <p:sldLayoutId id="2147483829" r:id="rId4"/>
    <p:sldLayoutId id="2147483828" r:id="rId5"/>
    <p:sldLayoutId id="2147483827" r:id="rId6"/>
    <p:sldLayoutId id="2147483826" r:id="rId7"/>
    <p:sldLayoutId id="2147483825" r:id="rId8"/>
    <p:sldLayoutId id="2147483824" r:id="rId9"/>
    <p:sldLayoutId id="2147483823" r:id="rId10"/>
    <p:sldLayoutId id="2147483822" r:id="rId11"/>
    <p:sldLayoutId id="2147483821" r:id="rId12"/>
    <p:sldLayoutId id="2147483820" r:id="rId13"/>
    <p:sldLayoutId id="2147483885" r:id="rId14"/>
  </p:sldLayoutIdLst>
  <p:transition spd="slow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7411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741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17413" name="Picture 3" descr="ABB2logo RGB"/>
          <p:cNvPicPr>
            <a:picLocks noChangeAspect="1" noChangeArrowheads="1"/>
          </p:cNvPicPr>
          <p:nvPr/>
        </p:nvPicPr>
        <p:blipFill>
          <a:blip r:embed="rId23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30CFF842-5827-44C8-8E4F-2F969F1ADF6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43" r:id="rId6"/>
    <p:sldLayoutId id="2147483842" r:id="rId7"/>
    <p:sldLayoutId id="2147483841" r:id="rId8"/>
    <p:sldLayoutId id="2147483840" r:id="rId9"/>
    <p:sldLayoutId id="2147483839" r:id="rId10"/>
    <p:sldLayoutId id="2147483838" r:id="rId11"/>
    <p:sldLayoutId id="2147483837" r:id="rId12"/>
    <p:sldLayoutId id="2147483836" r:id="rId13"/>
    <p:sldLayoutId id="2147483835" r:id="rId14"/>
    <p:sldLayoutId id="2147483834" r:id="rId15"/>
    <p:sldLayoutId id="2147483892" r:id="rId16"/>
    <p:sldLayoutId id="2147483893" r:id="rId17"/>
    <p:sldLayoutId id="2147483894" r:id="rId18"/>
    <p:sldLayoutId id="2147483897" r:id="rId19"/>
    <p:sldLayoutId id="2147483833" r:id="rId20"/>
    <p:sldLayoutId id="214748383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43011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301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43013" name="Picture 3" descr="ABB2logo RGB"/>
          <p:cNvPicPr>
            <a:picLocks noChangeAspect="1" noChangeArrowheads="1"/>
          </p:cNvPicPr>
          <p:nvPr/>
        </p:nvPicPr>
        <p:blipFill>
          <a:blip r:embed="rId24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12339D76-1A13-4CEB-B951-342DE56945B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853" r:id="rId6"/>
    <p:sldLayoutId id="2147483852" r:id="rId7"/>
    <p:sldLayoutId id="2147483851" r:id="rId8"/>
    <p:sldLayoutId id="2147483850" r:id="rId9"/>
    <p:sldLayoutId id="2147483849" r:id="rId10"/>
    <p:sldLayoutId id="2147483848" r:id="rId11"/>
    <p:sldLayoutId id="2147483847" r:id="rId12"/>
    <p:sldLayoutId id="2147483846" r:id="rId13"/>
    <p:sldLayoutId id="2147483845" r:id="rId14"/>
    <p:sldLayoutId id="2147483844" r:id="rId15"/>
    <p:sldLayoutId id="2147483904" r:id="rId16"/>
    <p:sldLayoutId id="2147483905" r:id="rId17"/>
    <p:sldLayoutId id="2147483906" r:id="rId18"/>
    <p:sldLayoutId id="2147483907" r:id="rId19"/>
    <p:sldLayoutId id="2147483908" r:id="rId20"/>
    <p:sldLayoutId id="2147483909" r:id="rId21"/>
    <p:sldLayoutId id="2147483910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6563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656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66565" name="Picture 3" descr="ABB2logo RGB"/>
          <p:cNvPicPr>
            <a:picLocks noChangeAspect="1" noChangeArrowheads="1"/>
          </p:cNvPicPr>
          <p:nvPr/>
        </p:nvPicPr>
        <p:blipFill>
          <a:blip r:embed="rId22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F9A1BBC7-E1CA-4E92-BEAB-1CEE3320779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863" r:id="rId6"/>
    <p:sldLayoutId id="2147483862" r:id="rId7"/>
    <p:sldLayoutId id="2147483861" r:id="rId8"/>
    <p:sldLayoutId id="2147483860" r:id="rId9"/>
    <p:sldLayoutId id="2147483859" r:id="rId10"/>
    <p:sldLayoutId id="2147483858" r:id="rId11"/>
    <p:sldLayoutId id="2147483857" r:id="rId12"/>
    <p:sldLayoutId id="2147483856" r:id="rId13"/>
    <p:sldLayoutId id="2147483855" r:id="rId14"/>
    <p:sldLayoutId id="2147483854" r:id="rId15"/>
    <p:sldLayoutId id="2147483916" r:id="rId16"/>
    <p:sldLayoutId id="2147483917" r:id="rId17"/>
    <p:sldLayoutId id="2147483918" r:id="rId18"/>
    <p:sldLayoutId id="2147483919" r:id="rId19"/>
    <p:sldLayoutId id="2147483920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9091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8909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89093" name="Picture 3" descr="ABB2logo RGB"/>
          <p:cNvPicPr>
            <a:picLocks noChangeAspect="1" noChangeArrowheads="1"/>
          </p:cNvPicPr>
          <p:nvPr/>
        </p:nvPicPr>
        <p:blipFill>
          <a:blip r:embed="rId23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7A7AC324-F427-47C1-A187-000A3E89317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873" r:id="rId6"/>
    <p:sldLayoutId id="2147483872" r:id="rId7"/>
    <p:sldLayoutId id="2147483871" r:id="rId8"/>
    <p:sldLayoutId id="2147483870" r:id="rId9"/>
    <p:sldLayoutId id="2147483869" r:id="rId10"/>
    <p:sldLayoutId id="2147483868" r:id="rId11"/>
    <p:sldLayoutId id="2147483867" r:id="rId12"/>
    <p:sldLayoutId id="2147483866" r:id="rId13"/>
    <p:sldLayoutId id="2147483865" r:id="rId14"/>
    <p:sldLayoutId id="2147483864" r:id="rId15"/>
    <p:sldLayoutId id="2147483927" r:id="rId16"/>
    <p:sldLayoutId id="2147483928" r:id="rId17"/>
    <p:sldLayoutId id="2147483929" r:id="rId18"/>
    <p:sldLayoutId id="2147483930" r:id="rId19"/>
    <p:sldLayoutId id="2147483932" r:id="rId20"/>
    <p:sldLayoutId id="2147483933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12643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4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112645" name="Picture 3" descr="ABB2logo RGB"/>
          <p:cNvPicPr>
            <a:picLocks noChangeAspect="1" noChangeArrowheads="1"/>
          </p:cNvPicPr>
          <p:nvPr/>
        </p:nvPicPr>
        <p:blipFill>
          <a:blip r:embed="rId24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99FD58C0-DD0C-47FC-B766-8E5402FBA8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883" r:id="rId6"/>
    <p:sldLayoutId id="2147483882" r:id="rId7"/>
    <p:sldLayoutId id="2147483881" r:id="rId8"/>
    <p:sldLayoutId id="2147483880" r:id="rId9"/>
    <p:sldLayoutId id="2147483879" r:id="rId10"/>
    <p:sldLayoutId id="2147483878" r:id="rId11"/>
    <p:sldLayoutId id="2147483877" r:id="rId12"/>
    <p:sldLayoutId id="2147483876" r:id="rId13"/>
    <p:sldLayoutId id="2147483875" r:id="rId14"/>
    <p:sldLayoutId id="2147483874" r:id="rId15"/>
    <p:sldLayoutId id="2147483939" r:id="rId16"/>
    <p:sldLayoutId id="2147483940" r:id="rId17"/>
    <p:sldLayoutId id="2147483941" r:id="rId18"/>
    <p:sldLayoutId id="2147483942" r:id="rId19"/>
    <p:sldLayoutId id="2147483943" r:id="rId20"/>
    <p:sldLayoutId id="2147483944" r:id="rId21"/>
    <p:sldLayoutId id="2147483945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sp>
        <p:nvSpPr>
          <p:cNvPr id="1310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200775"/>
            <a:ext cx="28082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© ABB Group </a:t>
            </a:r>
          </a:p>
          <a:p>
            <a:pPr>
              <a:defRPr/>
            </a:pPr>
            <a:fld id="{CD3E6AF4-990C-434A-8ED8-2547F1AFB6FA}" type="datetime4">
              <a:rPr lang="en-US">
                <a:cs typeface="+mn-cs"/>
              </a:rPr>
              <a:pPr>
                <a:defRPr/>
              </a:pPr>
              <a:t>October 14, 2013</a:t>
            </a:fld>
            <a:r>
              <a:rPr lang="en-US">
                <a:cs typeface="+mn-cs"/>
              </a:rPr>
              <a:t> | Slide </a:t>
            </a:r>
            <a:fld id="{E35F17C3-63F6-462D-97BC-11D5FA12BC40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  <p:pic>
        <p:nvPicPr>
          <p:cNvPr id="1030" name="Picture 289" descr="ABB2logo 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7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11" r:id="rId12"/>
    <p:sldLayoutId id="214748401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10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200775"/>
            <a:ext cx="28082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14, 2013</a:t>
            </a:fld>
            <a:r>
              <a:rPr lang="en-US"/>
              <a:t> | Slide </a:t>
            </a:r>
            <a:fld id="{C7E8717E-057E-4E04-8EF2-BD78FF4B6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289" descr="ABB2logo 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24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pContentSlideFooter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cs typeface="Arial" charset="0"/>
              </a:rPr>
              <a:t>© ABB </a:t>
            </a:r>
            <a:r>
              <a:rPr lang="en-US" dirty="0" err="1" smtClean="0">
                <a:solidFill>
                  <a:schemeClr val="tx1"/>
                </a:solidFill>
                <a:cs typeface="Arial" charset="0"/>
              </a:rPr>
              <a:t>Jaune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, 2013 | ABBCABOM-00119 Bluetooth Android Intern Project Gate 1 Presentation</a:t>
            </a:r>
          </a:p>
        </p:txBody>
      </p:sp>
      <p:sp>
        <p:nvSpPr>
          <p:cNvPr id="17410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60363" y="4210050"/>
            <a:ext cx="8402637" cy="1661993"/>
          </a:xfrm>
        </p:spPr>
        <p:txBody>
          <a:bodyPr/>
          <a:lstStyle/>
          <a:p>
            <a:pPr eaLnBrk="1" hangingPunct="1"/>
            <a:r>
              <a:rPr lang="en-US" b="1" dirty="0" smtClean="0"/>
              <a:t>Bluetooth Android Intern Project</a:t>
            </a:r>
            <a:r>
              <a:rPr lang="en-US" dirty="0" smtClean="0">
                <a:solidFill>
                  <a:schemeClr val="hlink"/>
                </a:solidFill>
              </a:rPr>
              <a:t/>
            </a:r>
            <a:br>
              <a:rPr lang="en-US" dirty="0" smtClean="0">
                <a:solidFill>
                  <a:schemeClr val="hlink"/>
                </a:solidFill>
              </a:rPr>
            </a:br>
            <a:r>
              <a:rPr lang="en-US" dirty="0" smtClean="0">
                <a:solidFill>
                  <a:schemeClr val="hlink"/>
                </a:solidFill>
              </a:rPr>
              <a:t>Gate 2</a:t>
            </a:r>
            <a:br>
              <a:rPr lang="en-US" dirty="0" smtClean="0">
                <a:solidFill>
                  <a:schemeClr val="hlink"/>
                </a:solidFill>
              </a:rPr>
            </a:br>
            <a:endParaRPr lang="de-DE" dirty="0" smtClean="0">
              <a:solidFill>
                <a:schemeClr val="hlink"/>
              </a:solidFill>
            </a:endParaRPr>
          </a:p>
        </p:txBody>
      </p:sp>
      <p:sp>
        <p:nvSpPr>
          <p:cNvPr id="17411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solidFill>
                  <a:srgbClr val="FFFFFF"/>
                </a:solidFill>
              </a:rPr>
              <a:t>Blaine Tiernan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7" y="235527"/>
            <a:ext cx="4482441" cy="37833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2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33474" y="1173163"/>
            <a:ext cx="6191251" cy="460851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Deliverables/Milestones: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/>
              <a:t>Risk Analysis </a:t>
            </a:r>
            <a:r>
              <a:rPr lang="en-US" b="1" dirty="0" smtClean="0"/>
              <a:t>Update</a:t>
            </a:r>
          </a:p>
          <a:p>
            <a:pPr lvl="1"/>
            <a:r>
              <a:rPr lang="en-US" b="1" dirty="0" smtClean="0"/>
              <a:t>Final Schedule / Gantt</a:t>
            </a:r>
          </a:p>
          <a:p>
            <a:pPr lvl="1"/>
            <a:r>
              <a:rPr lang="en-US" b="1" dirty="0" smtClean="0"/>
              <a:t>Technical </a:t>
            </a:r>
            <a:r>
              <a:rPr lang="en-US" b="1" dirty="0"/>
              <a:t>Requirements Document</a:t>
            </a:r>
            <a:endParaRPr lang="en-US" sz="1600" b="1" dirty="0"/>
          </a:p>
          <a:p>
            <a:pPr lvl="2"/>
            <a:r>
              <a:rPr lang="en-US" i="1" dirty="0"/>
              <a:t>Detailed product requirements based on Marketing Requirements </a:t>
            </a:r>
            <a:r>
              <a:rPr lang="en-US" i="1" dirty="0" smtClean="0"/>
              <a:t>Specification (MRS)</a:t>
            </a:r>
            <a:endParaRPr lang="en-US" sz="1600" i="1" dirty="0"/>
          </a:p>
          <a:p>
            <a:pPr lvl="2"/>
            <a:r>
              <a:rPr lang="en-US" i="1" dirty="0"/>
              <a:t>High level </a:t>
            </a:r>
            <a:r>
              <a:rPr lang="en-US" i="1" dirty="0" smtClean="0"/>
              <a:t>software architectural </a:t>
            </a:r>
            <a:r>
              <a:rPr lang="en-US" i="1" dirty="0"/>
              <a:t>solution </a:t>
            </a:r>
            <a:endParaRPr lang="en-US" i="1" dirty="0" smtClean="0"/>
          </a:p>
          <a:p>
            <a:pPr lvl="2"/>
            <a:r>
              <a:rPr lang="en-US" i="1" dirty="0" smtClean="0"/>
              <a:t>Traceability </a:t>
            </a:r>
            <a:r>
              <a:rPr lang="en-US" i="1" dirty="0"/>
              <a:t>back to </a:t>
            </a:r>
            <a:r>
              <a:rPr lang="en-US" i="1" dirty="0" smtClean="0"/>
              <a:t>MRS</a:t>
            </a:r>
            <a:endParaRPr lang="en-US" sz="1600" i="1" dirty="0"/>
          </a:p>
          <a:p>
            <a:pPr lvl="1"/>
            <a:r>
              <a:rPr lang="en-US" b="1" dirty="0"/>
              <a:t>Product Development Plan</a:t>
            </a:r>
            <a:endParaRPr lang="en-US" sz="1600" b="1" dirty="0"/>
          </a:p>
          <a:p>
            <a:pPr lvl="2"/>
            <a:r>
              <a:rPr lang="en-US" i="1" dirty="0"/>
              <a:t>Development strategy</a:t>
            </a:r>
            <a:endParaRPr lang="en-US" sz="1600" i="1" dirty="0"/>
          </a:p>
          <a:p>
            <a:pPr lvl="2"/>
            <a:r>
              <a:rPr lang="en-US" i="1" dirty="0"/>
              <a:t>Resource requirements</a:t>
            </a:r>
            <a:endParaRPr lang="en-US" sz="1600" i="1" dirty="0"/>
          </a:p>
          <a:p>
            <a:pPr lvl="2"/>
            <a:r>
              <a:rPr lang="en-US" i="1" dirty="0"/>
              <a:t>Detailed schedule</a:t>
            </a:r>
            <a:endParaRPr lang="en-US" sz="1600" i="1" dirty="0"/>
          </a:p>
          <a:p>
            <a:pPr lvl="2"/>
            <a:r>
              <a:rPr lang="en-US" i="1" dirty="0"/>
              <a:t>Development costs</a:t>
            </a:r>
            <a:endParaRPr lang="en-US" sz="1600" i="1" dirty="0"/>
          </a:p>
          <a:p>
            <a:pPr lvl="2"/>
            <a:r>
              <a:rPr lang="en-US" i="1" dirty="0"/>
              <a:t>Project risks &amp; </a:t>
            </a:r>
            <a:r>
              <a:rPr lang="en-US" i="1" dirty="0" smtClean="0"/>
              <a:t>mitigation</a:t>
            </a: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2415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20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Financial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0" y="695325"/>
            <a:ext cx="9144000" cy="466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Risk Summary</a:t>
            </a:r>
            <a:endParaRPr lang="en-US" dirty="0"/>
          </a:p>
        </p:txBody>
      </p:sp>
      <p:sp>
        <p:nvSpPr>
          <p:cNvPr id="16410" name="Footer Placeholder 5"/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dirty="0" smtClean="0">
              <a:solidFill>
                <a:srgbClr val="666666"/>
              </a:solidFill>
            </a:endParaRPr>
          </a:p>
          <a:p>
            <a:r>
              <a:rPr lang="en-US" dirty="0" smtClean="0">
                <a:solidFill>
                  <a:srgbClr val="666666"/>
                </a:solidFill>
              </a:rPr>
              <a:t>© ABB Group </a:t>
            </a:r>
          </a:p>
          <a:p>
            <a:fld id="{B6E9EC34-95F5-43DB-B65F-D047BAA4D06E}" type="datetime4">
              <a:rPr lang="en-US" smtClean="0">
                <a:solidFill>
                  <a:srgbClr val="666666"/>
                </a:solidFill>
              </a:rPr>
              <a:pPr/>
              <a:t>October 14, 2013</a:t>
            </a:fld>
            <a:r>
              <a:rPr lang="en-US" dirty="0" smtClean="0">
                <a:solidFill>
                  <a:srgbClr val="666666"/>
                </a:solidFill>
              </a:rPr>
              <a:t> | Slide </a:t>
            </a:r>
            <a:fld id="{E1AF12F0-6532-47B1-B1C2-B50B559144A1}" type="slidenum">
              <a:rPr lang="en-US" smtClean="0">
                <a:solidFill>
                  <a:srgbClr val="666666"/>
                </a:solidFill>
              </a:rPr>
              <a:pPr/>
              <a:t>3</a:t>
            </a:fld>
            <a:endParaRPr lang="en-US" dirty="0" smtClean="0">
              <a:solidFill>
                <a:srgbClr val="66666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78828"/>
              </p:ext>
            </p:extLst>
          </p:nvPr>
        </p:nvGraphicFramePr>
        <p:xfrm>
          <a:off x="337628" y="1162050"/>
          <a:ext cx="8482816" cy="5010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597"/>
                <a:gridCol w="655338"/>
                <a:gridCol w="542321"/>
                <a:gridCol w="612514"/>
                <a:gridCol w="540933"/>
                <a:gridCol w="737636"/>
                <a:gridCol w="848282"/>
                <a:gridCol w="643029"/>
                <a:gridCol w="2000166"/>
              </a:tblGrid>
              <a:tr h="1031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Risk Description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Schedule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Scope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Budget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Total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Likelihood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Mutliplier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Quantitative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Risk </a:t>
                      </a:r>
                      <a:r>
                        <a:rPr lang="en-US" sz="700" dirty="0" smtClean="0">
                          <a:effectLst/>
                        </a:rPr>
                        <a:t>Value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(1-15)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Mitigation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</a:tr>
              <a:tr h="470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Device Remember' Function Non-Functional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 9/26/13 – Function Fixed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6698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Inexperience w/ Objective C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and its Translation from Java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 9/26/13 – Accepted as Stretch scope and will be undertaken only if time permits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613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G4 Device Unexpectedly Switching from Local to Remote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10.4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 Progress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Scheduled Research – attempt to never disconnect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613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Write Register Incompatibility with Past Design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Suggestion: Ground up Software 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Rewrite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470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Bluetooth Successful Connection Inconsistency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Suggestion: Ground up Software 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Rewrite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470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Register Display Facelift Requires Surplus </a:t>
                      </a:r>
                      <a:r>
                        <a:rPr lang="en-US" sz="700" dirty="0" err="1">
                          <a:effectLst/>
                        </a:rPr>
                        <a:t>Manhours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Suggestion: Ground up Software Rewrite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6698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Android Firmware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Incompatibility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Testing Application for 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the Most Popular Firmware Releases: 2.3.3 and 4.3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Timeline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" y="2743104"/>
            <a:ext cx="9116059" cy="1376009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 bwMode="auto">
          <a:xfrm rot="10800000">
            <a:off x="3630677" y="2229140"/>
            <a:ext cx="502445" cy="825500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8620" y="1793625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Project Wiki (code.google.com)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46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9066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COLOR" val="SPREcolor_red"/>
  <p:tag name="VARPPTTYPE" val="SPREpotSPRE"/>
  <p:tag name="VARPPTLANGSEL" val="SPREEnglish"/>
  <p:tag name="VARGRIDMODE" val="SPREgrid_none_value"/>
  <p:tag name="VARPOTVERSION" val="SPRE1.53"/>
  <p:tag name="VARLOGOSCHINDLER" val="SPRE-1"/>
  <p:tag name="VARLOGOATLAS" val="SPRE0"/>
  <p:tag name="VARLOGOASIA" val="SPRE"/>
  <p:tag name="VARPPTLANG" val="SPREEnglish"/>
  <p:tag name="VARPPTEDITORS_NAME" val="SPREStephanie Graf"/>
  <p:tag name="VARPPTKG" val="SPREMAN"/>
  <p:tag name="VARPPTDIVISION" val="SPRECorporate Communications"/>
  <p:tag name="VARPPTPLACE" val="SPREEbikon"/>
  <p:tag name="VARPPTDATE_CREATION" val="SPREMarch 11, 2008"/>
  <p:tag name="VARPPTPRESENTATION_ID" val="SPRE"/>
  <p:tag name="VARPPTSHOWPAGE_NUMBER" val="SPRE-1"/>
  <p:tag name="VARPPTCLOSING_TEXT" val="SPREThank you for your attention."/>
  <p:tag name="VARPPTSETUPPERFORMED" val="SPRE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IMAGE" val="SPREhorizontal"/>
  <p:tag name="VARSLIDECATEGORYID" val="SPREtitle"/>
  <p:tag name="VARSLIDEID" val="SPREtitle_slide_horizontal_pictu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79d97dc-a850-472f-9400-9feee2b4c3c7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96EA"/>
        </a:dk2>
        <a:lt2>
          <a:srgbClr val="666666"/>
        </a:lt2>
        <a:accent1>
          <a:srgbClr val="5BD8FF"/>
        </a:accent1>
        <a:accent2>
          <a:srgbClr val="002897"/>
        </a:accent2>
        <a:accent3>
          <a:srgbClr val="FFFFFF"/>
        </a:accent3>
        <a:accent4>
          <a:srgbClr val="000000"/>
        </a:accent4>
        <a:accent5>
          <a:srgbClr val="B5E9FF"/>
        </a:accent5>
        <a:accent6>
          <a:srgbClr val="002388"/>
        </a:accent6>
        <a:hlink>
          <a:srgbClr val="005ADE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3AB200"/>
        </a:dk2>
        <a:lt2>
          <a:srgbClr val="666666"/>
        </a:lt2>
        <a:accent1>
          <a:srgbClr val="98DB38"/>
        </a:accent1>
        <a:accent2>
          <a:srgbClr val="084C07"/>
        </a:accent2>
        <a:accent3>
          <a:srgbClr val="FFFFFF"/>
        </a:accent3>
        <a:accent4>
          <a:srgbClr val="000000"/>
        </a:accent4>
        <a:accent5>
          <a:srgbClr val="CAEAAE"/>
        </a:accent5>
        <a:accent6>
          <a:srgbClr val="064406"/>
        </a:accent6>
        <a:hlink>
          <a:srgbClr val="02820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9868EF"/>
        </a:dk2>
        <a:lt2>
          <a:srgbClr val="666666"/>
        </a:lt2>
        <a:accent1>
          <a:srgbClr val="B4A0E8"/>
        </a:accent1>
        <a:accent2>
          <a:srgbClr val="601F69"/>
        </a:accent2>
        <a:accent3>
          <a:srgbClr val="FFFFFF"/>
        </a:accent3>
        <a:accent4>
          <a:srgbClr val="000000"/>
        </a:accent4>
        <a:accent5>
          <a:srgbClr val="D6CDF2"/>
        </a:accent5>
        <a:accent6>
          <a:srgbClr val="561B5E"/>
        </a:accent6>
        <a:hlink>
          <a:srgbClr val="904AB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FF6C00"/>
        </a:dk2>
        <a:lt2>
          <a:srgbClr val="666666"/>
        </a:lt2>
        <a:accent1>
          <a:srgbClr val="FDAC25"/>
        </a:accent1>
        <a:accent2>
          <a:srgbClr val="9A2801"/>
        </a:accent2>
        <a:accent3>
          <a:srgbClr val="FFFFFF"/>
        </a:accent3>
        <a:accent4>
          <a:srgbClr val="000000"/>
        </a:accent4>
        <a:accent5>
          <a:srgbClr val="FED2AC"/>
        </a:accent5>
        <a:accent6>
          <a:srgbClr val="8B2301"/>
        </a:accent6>
        <a:hlink>
          <a:srgbClr val="BF45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5BD8FF"/>
        </a:accent1>
        <a:accent2>
          <a:srgbClr val="002897"/>
        </a:accent2>
        <a:accent3>
          <a:srgbClr val="FFFFFF"/>
        </a:accent3>
        <a:accent4>
          <a:srgbClr val="000000"/>
        </a:accent4>
        <a:accent5>
          <a:srgbClr val="B5E9FF"/>
        </a:accent5>
        <a:accent6>
          <a:srgbClr val="002388"/>
        </a:accent6>
        <a:hlink>
          <a:srgbClr val="005ADE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21791</TotalTime>
  <Words>328</Words>
  <Application>Microsoft Office PowerPoint</Application>
  <PresentationFormat>On-screen Show (4:3)</PresentationFormat>
  <Paragraphs>110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Default Design</vt:lpstr>
      <vt:lpstr>default</vt:lpstr>
      <vt:lpstr>1_default</vt:lpstr>
      <vt:lpstr>2_default</vt:lpstr>
      <vt:lpstr>3_default</vt:lpstr>
      <vt:lpstr>4_default</vt:lpstr>
      <vt:lpstr>1_blank</vt:lpstr>
      <vt:lpstr>blank</vt:lpstr>
      <vt:lpstr>Bluetooth Android Intern Project Gate 2 </vt:lpstr>
      <vt:lpstr>Bluetooth Android Intern Project Gate 2</vt:lpstr>
      <vt:lpstr>Financial Analysis</vt:lpstr>
      <vt:lpstr>Bluetooth Android Intern Project Timeline</vt:lpstr>
      <vt:lpstr>Bluetooth Android Intern Project Project Wiki (code.google.com)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Buijs, Thomas, L.</dc:creator>
  <cp:lastModifiedBy>Nicholas White</cp:lastModifiedBy>
  <cp:revision>2197</cp:revision>
  <cp:lastPrinted>2013-05-31T14:38:05Z</cp:lastPrinted>
  <dcterms:created xsi:type="dcterms:W3CDTF">2006-01-16T13:05:46Z</dcterms:created>
  <dcterms:modified xsi:type="dcterms:W3CDTF">2013-10-14T22:21:04Z</dcterms:modified>
</cp:coreProperties>
</file>