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6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7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87" r:id="rId3"/>
    <p:sldMasterId id="2147483711" r:id="rId4"/>
    <p:sldMasterId id="2147483734" r:id="rId5"/>
    <p:sldMasterId id="2147483757" r:id="rId6"/>
    <p:sldMasterId id="2147483997" r:id="rId7"/>
    <p:sldMasterId id="2147484014" r:id="rId8"/>
  </p:sldMasterIdLst>
  <p:notesMasterIdLst>
    <p:notesMasterId r:id="rId27"/>
  </p:notesMasterIdLst>
  <p:handoutMasterIdLst>
    <p:handoutMasterId r:id="rId28"/>
  </p:handoutMasterIdLst>
  <p:sldIdLst>
    <p:sldId id="1189" r:id="rId9"/>
    <p:sldId id="1244" r:id="rId10"/>
    <p:sldId id="1234" r:id="rId11"/>
    <p:sldId id="1260" r:id="rId12"/>
    <p:sldId id="1264" r:id="rId13"/>
    <p:sldId id="1243" r:id="rId14"/>
    <p:sldId id="1275" r:id="rId15"/>
    <p:sldId id="1278" r:id="rId16"/>
    <p:sldId id="1279" r:id="rId17"/>
    <p:sldId id="1280" r:id="rId18"/>
    <p:sldId id="1269" r:id="rId19"/>
    <p:sldId id="1270" r:id="rId20"/>
    <p:sldId id="1271" r:id="rId21"/>
    <p:sldId id="1273" r:id="rId22"/>
    <p:sldId id="1274" r:id="rId23"/>
    <p:sldId id="1276" r:id="rId24"/>
    <p:sldId id="1277" r:id="rId25"/>
    <p:sldId id="1225" r:id="rId26"/>
  </p:sldIdLst>
  <p:sldSz cx="9144000" cy="6858000" type="screen4x3"/>
  <p:notesSz cx="7023100" cy="9309100"/>
  <p:custDataLst>
    <p:tags r:id="rId29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-523">
          <p15:clr>
            <a:srgbClr val="A4A3A4"/>
          </p15:clr>
        </p15:guide>
        <p15:guide id="2" orient="horz" pos="141">
          <p15:clr>
            <a:srgbClr val="A4A3A4"/>
          </p15:clr>
        </p15:guide>
        <p15:guide id="3" orient="horz" pos="1003">
          <p15:clr>
            <a:srgbClr val="A4A3A4"/>
          </p15:clr>
        </p15:guide>
        <p15:guide id="4" orient="horz" pos="2409">
          <p15:clr>
            <a:srgbClr val="A4A3A4"/>
          </p15:clr>
        </p15:guide>
        <p15:guide id="5" orient="horz" pos="245">
          <p15:clr>
            <a:srgbClr val="A4A3A4"/>
          </p15:clr>
        </p15:guide>
        <p15:guide id="6" orient="horz" pos="3906">
          <p15:clr>
            <a:srgbClr val="A4A3A4"/>
          </p15:clr>
        </p15:guide>
        <p15:guide id="7" orient="horz" pos="2509">
          <p15:clr>
            <a:srgbClr val="A4A3A4"/>
          </p15:clr>
        </p15:guide>
        <p15:guide id="8" pos="6683">
          <p15:clr>
            <a:srgbClr val="A4A3A4"/>
          </p15:clr>
        </p15:guide>
        <p15:guide id="9" pos="856">
          <p15:clr>
            <a:srgbClr val="A4A3A4"/>
          </p15:clr>
        </p15:guide>
        <p15:guide id="10" pos="5617">
          <p15:clr>
            <a:srgbClr val="A4A3A4"/>
          </p15:clr>
        </p15:guide>
        <p15:guide id="11" pos="4827">
          <p15:clr>
            <a:srgbClr val="A4A3A4"/>
          </p15:clr>
        </p15:guide>
        <p15:guide id="12" pos="2840">
          <p15:clr>
            <a:srgbClr val="A4A3A4"/>
          </p15:clr>
        </p15:guide>
        <p15:guide id="13" pos="2920">
          <p15:clr>
            <a:srgbClr val="A4A3A4"/>
          </p15:clr>
        </p15:guide>
        <p15:guide id="14" pos="934">
          <p15:clr>
            <a:srgbClr val="A4A3A4"/>
          </p15:clr>
        </p15:guide>
        <p15:guide id="15" pos="1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FEE2B4"/>
    <a:srgbClr val="FEDAA0"/>
    <a:srgbClr val="FED490"/>
    <a:srgbClr val="FF9F57"/>
    <a:srgbClr val="0096EA"/>
    <a:srgbClr val="601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1357" autoAdjust="0"/>
  </p:normalViewPr>
  <p:slideViewPr>
    <p:cSldViewPr snapToGrid="0">
      <p:cViewPr varScale="1">
        <p:scale>
          <a:sx n="68" d="100"/>
          <a:sy n="68" d="100"/>
        </p:scale>
        <p:origin x="1212" y="66"/>
      </p:cViewPr>
      <p:guideLst>
        <p:guide orient="horz" pos="-523"/>
        <p:guide orient="horz" pos="141"/>
        <p:guide orient="horz" pos="1003"/>
        <p:guide orient="horz" pos="2409"/>
        <p:guide orient="horz" pos="245"/>
        <p:guide orient="horz" pos="3906"/>
        <p:guide orient="horz" pos="2509"/>
        <p:guide pos="6683"/>
        <p:guide pos="856"/>
        <p:guide pos="5617"/>
        <p:guide pos="4827"/>
        <p:guide pos="2840"/>
        <p:guide pos="2920"/>
        <p:guide pos="934"/>
        <p:guide pos="1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32"/>
    </p:cViewPr>
  </p:sorterViewPr>
  <p:notesViewPr>
    <p:cSldViewPr snapToGrid="0">
      <p:cViewPr varScale="1">
        <p:scale>
          <a:sx n="99" d="100"/>
          <a:sy n="99" d="100"/>
        </p:scale>
        <p:origin x="-3510" y="-102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0267" y="0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september 2012</a:t>
            </a:r>
            <a:endParaRPr lang="de-CH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645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0267" y="8843645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fld id="{D6F1BDB9-24C2-4E88-8142-0C408CC3C0CC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507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0267" y="0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september 2012</a:t>
            </a:r>
            <a:endParaRPr lang="de-CH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378" y="4423364"/>
            <a:ext cx="5154345" cy="418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smtClean="0"/>
              <a:t>Click to edit Master text styles</a:t>
            </a:r>
          </a:p>
          <a:p>
            <a:pPr lvl="1"/>
            <a:r>
              <a:rPr lang="de-CH" noProof="0" smtClean="0"/>
              <a:t>Second level</a:t>
            </a:r>
          </a:p>
          <a:p>
            <a:pPr lvl="2"/>
            <a:r>
              <a:rPr lang="de-CH" noProof="0" smtClean="0"/>
              <a:t>Third level</a:t>
            </a:r>
          </a:p>
          <a:p>
            <a:pPr lvl="3"/>
            <a:r>
              <a:rPr lang="de-CH" noProof="0" smtClean="0"/>
              <a:t>Fourth level</a:t>
            </a:r>
          </a:p>
          <a:p>
            <a:pPr lvl="4"/>
            <a:r>
              <a:rPr lang="de-CH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645"/>
            <a:ext cx="3042835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defTabSz="991580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0267" y="8843645"/>
            <a:ext cx="304283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107" tIns="49553" rIns="99107" bIns="49553" numCol="1" anchor="b" anchorCtr="0" compatLnSpc="1">
            <a:prstTxWarp prst="textNoShape">
              <a:avLst/>
            </a:prstTxWarp>
          </a:bodyPr>
          <a:lstStyle>
            <a:lvl1pPr algn="r" defTabSz="991580">
              <a:defRPr sz="1400">
                <a:cs typeface="+mn-cs"/>
              </a:defRPr>
            </a:lvl1pPr>
          </a:lstStyle>
          <a:p>
            <a:pPr>
              <a:defRPr/>
            </a:pPr>
            <a:fld id="{56076A5A-E3CF-49D4-87A9-7F3AF0F07C85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95530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68B0F-4CB5-4CFC-A795-9E16AF63CBA8}" type="slidenum">
              <a:rPr lang="de-CH" smtClean="0">
                <a:cs typeface="Arial" charset="0"/>
              </a:rPr>
              <a:pPr/>
              <a:t>1</a:t>
            </a:fld>
            <a:endParaRPr lang="de-CH" smtClean="0">
              <a:cs typeface="Arial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9554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633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1634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141635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F5E32-391E-46AF-94B5-8B72D993BB9A}" type="slidenum">
              <a:rPr lang="de-DE" smtClean="0">
                <a:solidFill>
                  <a:srgbClr val="000000"/>
                </a:solidFill>
                <a:cs typeface="Arial" charset="0"/>
              </a:rPr>
              <a:pPr/>
              <a:t>18</a:t>
            </a:fld>
            <a:endParaRPr lang="de-DE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32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© ABB September, 2012 | BOM-QLSRC-000x Laser Level Transmitter Gate 1 presentation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23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35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76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0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3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8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7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smtClean="0">
                <a:solidFill>
                  <a:prstClr val="black"/>
                </a:solidFill>
              </a:rPr>
              <a:t>© ABB September, 2012 | BOM-QLSRC-000x Laser Level Transmitter Gate 1 presentation</a:t>
            </a:r>
            <a:endParaRPr lang="de-CH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076A5A-E3CF-49D4-87A9-7F3AF0F07C85}" type="slidenum">
              <a:rPr lang="de-CH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de-CH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9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pGridNormal" hidden="1"/>
          <p:cNvGrpSpPr>
            <a:grpSpLocks/>
          </p:cNvGrpSpPr>
          <p:nvPr userDrawn="1"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5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>
                <a:defRPr/>
              </a:pPr>
              <a:endParaRPr lang="en-GB" sz="1700">
                <a:cs typeface="+mn-cs"/>
              </a:endParaRPr>
            </a:p>
          </p:txBody>
        </p:sp>
        <p:sp>
          <p:nvSpPr>
            <p:cNvPr id="6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6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9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1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2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0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1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29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0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2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3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4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5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26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7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8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pic>
        <p:nvPicPr>
          <p:cNvPr id="33" name="Picture 248" descr="npo0000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" name="Rectangle 260"/>
          <p:cNvSpPr>
            <a:spLocks noChangeArrowheads="1"/>
          </p:cNvSpPr>
          <p:nvPr userDrawn="1"/>
        </p:nvSpPr>
        <p:spPr bwMode="auto">
          <a:xfrm>
            <a:off x="231775" y="223838"/>
            <a:ext cx="8685213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360363" y="4210050"/>
            <a:ext cx="8402637" cy="549275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6238" y="3994150"/>
            <a:ext cx="4135437" cy="190500"/>
          </a:xfrm>
        </p:spPr>
        <p:txBody>
          <a:bodyPr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1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de-DE" smtClean="0"/>
              <a:t>© ABB September, 2012 | BOM-QLSRC-000x Laser Level Transmitter Gate 1 presentation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6F505CA-A4CF-4F1D-816D-99A742D9549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FD75927-08BB-465E-97B3-BC12F74C542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9D0A763-90DB-4A02-ABBE-E7A8A8DE177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D19746C-4603-48CC-B1B3-35E81288D2B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23575BCC-C200-4C52-BA05-3B9E7967E55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1712088-0AD5-406E-A0DC-5E0C974CAE5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334963"/>
            <a:ext cx="2171700" cy="5837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34963"/>
            <a:ext cx="6362700" cy="5837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F92A83F1-1167-4408-916F-7ACB1F86A14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50B4503B-797A-41DE-8C2B-040F30AF6E7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16F7C8F-E795-476C-9CA7-1D7DB5CACE2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4CF5C8D6-BDD8-468F-BAA7-6EA7414575B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4963"/>
            <a:ext cx="8686800" cy="11668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84313" y="1555750"/>
            <a:ext cx="6170612" cy="46164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 sz="1800" smtClean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215900" y="4184650"/>
            <a:ext cx="8712200" cy="20161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15900"/>
          </a:xfrm>
        </p:spPr>
        <p:txBody>
          <a:bodyPr lIns="169200"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1C1B70E-A13F-48BC-80FB-C3941207BE2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201959F8-75DD-4ABB-B508-A4B7C631F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2914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28507917-04D0-4F09-BD82-492DD84D5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5292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73992CCC-BEB1-4F31-89B4-6A899D06C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012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D61A348B-CFF7-49B8-9C5D-A1424BA09F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49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25FC6B1F-9362-4396-9764-A8EDEB154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0792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5C49174A-FD2D-4B8C-86C0-4F5F5341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838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CD46E10D-0349-4A0F-A250-4450B585D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62331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510553B7-4B11-4D82-AE13-0D738A8E8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767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BEB5B1E7-5F95-4A3B-A642-6591821C6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334963"/>
            <a:ext cx="8686800" cy="5837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4524DFD9-BFBB-4F53-94E8-A5D7DE685E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39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3B368537-A9A7-4502-A9F4-50D2937CC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4733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12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013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6600" y="1143000"/>
            <a:ext cx="4013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060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8849606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>
              <a:spcBef>
                <a:spcPct val="50000"/>
              </a:spcBef>
              <a:buClr>
                <a:srgbClr val="002897"/>
              </a:buClr>
              <a:buSzPct val="70000"/>
              <a:buFont typeface="Wingdings" pitchFamily="2" charset="2"/>
              <a:buChar char="§"/>
            </a:pPr>
            <a:endParaRPr lang="en-US" sz="1800" smtClean="0">
              <a:solidFill>
                <a:srgbClr val="000000"/>
              </a:solidFill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0" name="Rectangle 34"/>
          <p:cNvSpPr>
            <a:spLocks noGrp="1" noChangeArrowheads="1"/>
          </p:cNvSpPr>
          <p:nvPr>
            <p:ph type="ctrTitle"/>
          </p:nvPr>
        </p:nvSpPr>
        <p:spPr>
          <a:xfrm>
            <a:off x="215900" y="4184650"/>
            <a:ext cx="8712200" cy="20161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Mastertitelformat bearbeiten</a:t>
            </a:r>
          </a:p>
        </p:txBody>
      </p:sp>
      <p:sp>
        <p:nvSpPr>
          <p:cNvPr id="4138" name="Rectangle 4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15900"/>
          </a:xfrm>
        </p:spPr>
        <p:txBody>
          <a:bodyPr lIns="169200"/>
          <a:lstStyle>
            <a:lvl1pPr marL="0" indent="0">
              <a:buFont typeface="Wingdings" pitchFamily="2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1C1B70E-A13F-48BC-80FB-C3941207BE2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50664AB3-C112-47D7-BEAF-1A52EFF9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235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2830ABAA-C82F-40E5-B65E-22E512B4A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183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E2E03854-47B0-4704-B114-B4A4201A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6974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301942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ABBEA472-CBDF-441A-98CF-6B947C2D1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741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7F441DAD-DC3F-43CF-BDC4-69F5D5D89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1870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9E1FC278-B721-4E7C-A50B-321A9166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7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r>
              <a:t>| Slide </a:t>
            </a:r>
            <a:fld id="{7FDD5E34-A804-4B5C-BDEF-C111E9E755F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69331078-49F0-44E1-B4E2-A5297FBE3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21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6E48686B-E897-4D30-ACA6-B81C3ED26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522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786C41E2-1084-49EF-B127-52C6E07F8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29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79976FD3-7D1A-481B-AFA6-509327874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9334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83DFC922-1FDC-4C7D-BFEE-86A9533C8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603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8"/>
          <p:cNvSpPr txBox="1">
            <a:spLocks noChangeArrowheads="1"/>
          </p:cNvSpPr>
          <p:nvPr userDrawn="1"/>
        </p:nvSpPr>
        <p:spPr bwMode="auto">
          <a:xfrm>
            <a:off x="215900" y="6200775"/>
            <a:ext cx="23749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98000" anchor="b"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002897"/>
              </a:buClr>
              <a:buSzPct val="70000"/>
              <a:buFont typeface="Wingdings" pitchFamily="2" charset="2"/>
              <a:buNone/>
            </a:pPr>
            <a:endParaRPr lang="en-US" sz="600" smtClean="0"/>
          </a:p>
          <a:p>
            <a:pPr eaLnBrk="1" hangingPunct="1">
              <a:buClr>
                <a:srgbClr val="002897"/>
              </a:buClr>
              <a:buSzPct val="70000"/>
              <a:buFont typeface="Wingdings" pitchFamily="2" charset="2"/>
              <a:buNone/>
            </a:pPr>
            <a:r>
              <a:rPr lang="en-US" sz="600" smtClean="0"/>
              <a:t>© ABB Group</a:t>
            </a:r>
            <a:endParaRPr lang="de-DE" sz="600" smtClean="0"/>
          </a:p>
          <a:p>
            <a:pPr eaLnBrk="1" hangingPunct="1">
              <a:buClr>
                <a:srgbClr val="002897"/>
              </a:buClr>
              <a:buSzPct val="70000"/>
              <a:buFont typeface="Wingdings" pitchFamily="2" charset="2"/>
              <a:buNone/>
            </a:pPr>
            <a:fld id="{3DEFC1DA-843F-47A5-93EC-5409C753B1D7}" type="datetime4">
              <a:rPr lang="en-US" sz="600" smtClean="0"/>
              <a:pPr eaLnBrk="1" hangingPunct="1">
                <a:buClr>
                  <a:srgbClr val="002897"/>
                </a:buClr>
                <a:buSzPct val="70000"/>
                <a:buFont typeface="Wingdings" pitchFamily="2" charset="2"/>
                <a:buNone/>
              </a:pPr>
              <a:t>October 1, 2013</a:t>
            </a:fld>
            <a:r>
              <a:rPr lang="de-DE" sz="600" smtClean="0"/>
              <a:t> </a:t>
            </a:r>
            <a:r>
              <a:rPr lang="en-US" sz="600" smtClean="0"/>
              <a:t>| Slide </a:t>
            </a:r>
            <a:fld id="{EE4E95A6-F977-4D97-9EFC-F51073C7F199}" type="slidenum">
              <a:rPr lang="de-DE" sz="600" smtClean="0"/>
              <a:pPr eaLnBrk="1" hangingPunct="1">
                <a:buClr>
                  <a:srgbClr val="002897"/>
                </a:buClr>
                <a:buSzPct val="70000"/>
                <a:buFont typeface="Wingdings" pitchFamily="2" charset="2"/>
                <a:buNone/>
              </a:pPr>
              <a:t>‹#›</a:t>
            </a:fld>
            <a:endParaRPr lang="de-DE" sz="60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46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indent="0">
              <a:buClr>
                <a:schemeClr val="accent2"/>
              </a:buClr>
              <a:buFont typeface="+mj-lt"/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0" y="660363"/>
            <a:ext cx="9144000" cy="467099"/>
          </a:xfrm>
        </p:spPr>
        <p:txBody>
          <a:bodyPr lIns="187200" rIns="21600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800" kern="1200" dirty="0" smtClean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800753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5"/>
          </p:nvPr>
        </p:nvSpPr>
        <p:spPr>
          <a:xfrm>
            <a:off x="228600" y="6172200"/>
            <a:ext cx="2808288" cy="481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0469A540-12E7-4B35-88C8-BDDF089E7F36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AEC930B6-FD76-48B6-8851-935590F7F2F1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BOM-LSR-0005 Delta Gate 2 Presentation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7817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BC201124-D64F-4E43-8024-258FB1585C4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238C233-3921-4471-B593-66E93EEFDE3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1FBCF78E-49DF-4DF7-984D-C49A024BCFD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D937298-7598-40A4-9420-F0EE97E10C9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B35E1AF-9FE1-487A-A0DA-B4A1C44389F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99A80597-7C08-4EFA-A704-9FA2154B7DA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2BF0994-FC7F-47C5-8F29-483E4CE4093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12C8872-FAF9-4322-8AB2-DFA59AAAA22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10540D23-3F7A-4FCF-AE64-00AE6F675CA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969A23DA-B047-4BBB-A857-B4373C27CC5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3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A77863F9-4793-4F13-AD81-D1B8300BD05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7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375" y="1592263"/>
            <a:ext cx="6191250" cy="460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8D027BE-5206-4F59-A443-1A5E2FCA1BF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3" y="1555750"/>
            <a:ext cx="3008312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555750"/>
            <a:ext cx="3009900" cy="4616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211CEB84-133D-4AFE-BE42-F475FD4F533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0E9D21E-8CDA-48A6-9656-1F91BDA4338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F77E929F-1858-44B1-8129-6B9E6A8C3F5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7FD5999-CD6D-4733-916A-B88B6627E60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86C6183A-EFC3-465C-89DE-C1360A8E1B4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A437A5B6-D51B-4546-B4FD-AB34F76A9E5C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5C1CBFB5-34F0-4BB6-B1F3-AFA6A5A99E4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85C5A626-1BE2-4571-BC95-F90DDABF162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DC92126D-E395-4D3A-A7A2-FBBE69DCAA5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C57B12AA-FE3B-4B8E-A850-A4F25E9C0EE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67CC2942-86C8-4387-B7A0-9A9E02317B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73F83815-D903-4E91-A00B-5ABC8B0792B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9E58977C-5FBD-4C78-97E7-6036997C19B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4094EF85-BD5D-45CB-B90E-8409E9F2DA2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9B2DDBA-E65D-4541-B1D2-4AC65ACA016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22FB42C0-8AF3-4FAB-B7A9-BD8A118E55C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FFE50238-8C5F-41E2-B1BC-DBC368985E6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CE927D8B-B855-49F8-99BF-4B731DA1003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45A4C08-8984-4D67-8F2E-BA7FD466454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BBDC2C2-F844-44F1-9677-53FC46B3032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7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4" y="225426"/>
            <a:ext cx="8702674" cy="359886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5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15900" y="225425"/>
            <a:ext cx="8712200" cy="3970348"/>
          </a:xfrm>
        </p:spPr>
        <p:txBody>
          <a:bodyPr lIns="144000" tIns="144000" rIns="0">
            <a:normAutofit/>
          </a:bodyPr>
          <a:lstStyle>
            <a:lvl1pPr algn="l">
              <a:defRPr sz="5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5254650"/>
            <a:ext cx="8712200" cy="203175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5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Bildplatzhalter 9"/>
          <p:cNvSpPr>
            <a:spLocks noGrp="1"/>
          </p:cNvSpPr>
          <p:nvPr>
            <p:ph type="pic" sz="quarter" idx="12"/>
          </p:nvPr>
        </p:nvSpPr>
        <p:spPr>
          <a:xfrm>
            <a:off x="214313" y="225425"/>
            <a:ext cx="8713787" cy="359886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de-DE" noProof="0" dirty="0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ou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215900" y="225424"/>
            <a:ext cx="8712200" cy="5975351"/>
          </a:xfrm>
        </p:spPr>
        <p:txBody>
          <a:bodyPr lIns="144000" tIns="144000" rIns="0"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5400" kern="1200" dirty="0" smtClean="0">
                <a:solidFill>
                  <a:schemeClr val="accent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4608512"/>
          </a:xfrm>
        </p:spPr>
        <p:txBody>
          <a:bodyPr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22" name="Inhaltsplatzhalter 3"/>
          <p:cNvSpPr>
            <a:spLocks noGrp="1"/>
          </p:cNvSpPr>
          <p:nvPr>
            <p:ph sz="half" idx="11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78C44714-29FB-40BD-BE1E-BFC0444658D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191251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5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7D03319-842D-48FD-A1C0-4E05AAAADD7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3021013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49"/>
            <a:ext cx="6191250" cy="22320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1"/>
          </p:nvPr>
        </p:nvSpPr>
        <p:spPr>
          <a:xfrm>
            <a:off x="4643438" y="1592263"/>
            <a:ext cx="3024187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02AD842F-853C-4A74-B6EC-F35E2671140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hree pictures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3"/>
          <p:cNvSpPr>
            <a:spLocks noGrp="1"/>
          </p:cNvSpPr>
          <p:nvPr>
            <p:ph sz="half" idx="2"/>
          </p:nvPr>
        </p:nvSpPr>
        <p:spPr>
          <a:xfrm>
            <a:off x="147637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10"/>
          </p:nvPr>
        </p:nvSpPr>
        <p:spPr>
          <a:xfrm>
            <a:off x="1476376" y="3968750"/>
            <a:ext cx="6191250" cy="22320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7" name="Inhaltsplatzhalter 3"/>
          <p:cNvSpPr>
            <a:spLocks noGrp="1"/>
          </p:cNvSpPr>
          <p:nvPr>
            <p:ph sz="half" idx="11"/>
          </p:nvPr>
        </p:nvSpPr>
        <p:spPr>
          <a:xfrm>
            <a:off x="3583800" y="1592263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2"/>
          </p:nvPr>
        </p:nvSpPr>
        <p:spPr>
          <a:xfrm>
            <a:off x="5691225" y="1592262"/>
            <a:ext cx="1976400" cy="2232025"/>
          </a:xfrm>
        </p:spPr>
        <p:txBody>
          <a:bodyPr/>
          <a:lstStyle>
            <a:lvl1pPr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78BF3C59-191D-4B2A-8913-BF64A12FEB5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1476375" y="1592263"/>
            <a:ext cx="3019424" cy="4608512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643438" y="1592263"/>
            <a:ext cx="3024187" cy="4608511"/>
          </a:xfrm>
        </p:spPr>
        <p:txBody>
          <a:bodyPr rtlCol="0">
            <a:normAutofit/>
          </a:bodyPr>
          <a:lstStyle>
            <a:lvl1pPr marL="179388" indent="-179388"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8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spcBef>
                <a:spcPts val="1100"/>
              </a:spcBef>
              <a:buClr>
                <a:schemeClr val="tx2"/>
              </a:buClr>
              <a:buFont typeface="Wingdings" pitchFamily="2" charset="2"/>
              <a:buChar char="§"/>
              <a:defRPr lang="de-DE" sz="14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de-DE" sz="18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B43F6C89-BC22-4501-8DEA-A09A1F7B74D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 besid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3"/>
          <p:cNvSpPr>
            <a:spLocks noGrp="1"/>
          </p:cNvSpPr>
          <p:nvPr>
            <p:ph sz="half" idx="2"/>
          </p:nvPr>
        </p:nvSpPr>
        <p:spPr>
          <a:xfrm>
            <a:off x="4646612" y="1592263"/>
            <a:ext cx="3021013" cy="46085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3969369E-2AD7-4D53-96F5-AED54AD00E8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1476374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1"/>
          </p:nvPr>
        </p:nvSpPr>
        <p:spPr>
          <a:xfrm>
            <a:off x="1476374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12"/>
          </p:nvPr>
        </p:nvSpPr>
        <p:spPr>
          <a:xfrm>
            <a:off x="4643436" y="1592263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idx="13"/>
          </p:nvPr>
        </p:nvSpPr>
        <p:spPr>
          <a:xfrm>
            <a:off x="4643436" y="3968750"/>
            <a:ext cx="3024189" cy="2232025"/>
          </a:xfrm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215900" y="1592263"/>
            <a:ext cx="1116013" cy="4608512"/>
          </a:xfrm>
        </p:spPr>
        <p:txBody>
          <a:bodyPr tIns="36000" spcCol="39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21" name="Untertitel 2"/>
          <p:cNvSpPr>
            <a:spLocks noGrp="1"/>
          </p:cNvSpPr>
          <p:nvPr>
            <p:ph type="subTitle" idx="15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4BEA4771-5880-42AE-ACA4-1457292BB5A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hpContentSlide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</p:spTree>
  </p:cSld>
  <p:clrMapOvr>
    <a:masterClrMapping/>
  </p:clrMapOvr>
  <p:transition spd="slow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8712200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0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Foliennummernplatzhalt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C473C73F-F4FF-485B-9355-B01B4B79050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15900" y="1592263"/>
            <a:ext cx="4284663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4643439" y="1592263"/>
            <a:ext cx="4284662" cy="4608512"/>
          </a:xfr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3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528B85DB-4B90-4375-8A98-0D956C4FC48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1476375" y="2162175"/>
            <a:ext cx="7451725" cy="4038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1476375" y="1581149"/>
            <a:ext cx="7451725" cy="581025"/>
          </a:xfrm>
        </p:spPr>
        <p:txBody>
          <a:bodyPr>
            <a:normAutofit/>
          </a:bodyPr>
          <a:lstStyle>
            <a:lvl1pPr marL="179388" marR="0" indent="-1793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 sz="1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3"/>
          </p:nvPr>
        </p:nvSpPr>
        <p:spPr>
          <a:xfrm>
            <a:off x="215900" y="1592263"/>
            <a:ext cx="1116013" cy="4608512"/>
          </a:xfrm>
        </p:spPr>
        <p:txBody>
          <a:bodyPr tIns="36000" spcCol="396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+mj-lt"/>
              <a:buNone/>
              <a:tabLst/>
              <a:defRPr lang="de-DE" sz="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61899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baseline="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0" y="694799"/>
            <a:ext cx="9144000" cy="467099"/>
          </a:xfrm>
        </p:spPr>
        <p:txBody>
          <a:bodyPr lIns="187200" rIns="216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2800" kern="1200" dirty="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| Slide </a:t>
            </a:r>
            <a:fld id="{E1FE2E92-714E-409E-A6D8-3088788CEFD3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3"/>
          <p:cNvSpPr/>
          <p:nvPr userDrawn="1"/>
        </p:nvSpPr>
        <p:spPr>
          <a:xfrm>
            <a:off x="0" y="0"/>
            <a:ext cx="9144000" cy="1592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1592262"/>
            <a:ext cx="9144000" cy="5265737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movie 4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  <a:solidFill>
            <a:schemeClr val="bg2"/>
          </a:solidFill>
        </p:spPr>
        <p:txBody>
          <a:bodyPr/>
          <a:lstStyle>
            <a:lvl1pPr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eck 4"/>
          <p:cNvSpPr/>
          <p:nvPr userDrawn="1"/>
        </p:nvSpPr>
        <p:spPr>
          <a:xfrm>
            <a:off x="7667625" y="6200775"/>
            <a:ext cx="1476375" cy="6572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180975" algn="ctr" fontAlgn="auto">
              <a:spcBef>
                <a:spcPts val="0"/>
              </a:spcBef>
              <a:spcAft>
                <a:spcPts val="0"/>
              </a:spcAft>
              <a:buClr>
                <a:srgbClr val="005ADE"/>
              </a:buClr>
              <a:buFont typeface="Wingdings" pitchFamily="2" charset="2"/>
              <a:buChar char="§"/>
              <a:defRPr/>
            </a:pPr>
            <a:endParaRPr lang="de-DE" sz="1800" dirty="0">
              <a:solidFill>
                <a:srgbClr val="0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80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" name="Picture 4" descr="ABB1ClaimL_rgb300_100mmLIGHT Kopi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" y="1660"/>
              <a:ext cx="5031" cy="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0"/>
          <p:cNvSpPr>
            <a:spLocks noChangeArrowheads="1"/>
          </p:cNvSpPr>
          <p:nvPr/>
        </p:nvSpPr>
        <p:spPr bwMode="auto">
          <a:xfrm>
            <a:off x="215900" y="223838"/>
            <a:ext cx="8712200" cy="59769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6" name="Rectangle 20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 fontAlgn="auto">
                <a:spcAft>
                  <a:spcPts val="0"/>
                </a:spcAft>
                <a:defRPr/>
              </a:pPr>
              <a:endParaRPr lang="en-GB" sz="17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Line 20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Line 20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Line 20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Line 20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Line 21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Line 21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Line 21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Line 21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Line 21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Line 21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Line 21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Line 21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Line 21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0" name="Group 21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32" name="Line 22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Line 22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1" name="Line 22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roup 22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30" name="Line 22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Line 22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3" name="Line 22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Line 22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Line 22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Line 22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roup 23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28" name="Line 23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Line 23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34" name="Picture 268" descr="ABB2logo 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68" name="Rectangle 272"/>
          <p:cNvSpPr>
            <a:spLocks noGrp="1" noChangeArrowheads="1"/>
          </p:cNvSpPr>
          <p:nvPr>
            <p:ph type="ctrTitle" sz="quarter"/>
          </p:nvPr>
        </p:nvSpPr>
        <p:spPr>
          <a:xfrm>
            <a:off x="215900" y="4184650"/>
            <a:ext cx="8712200" cy="1470025"/>
          </a:xfrm>
        </p:spPr>
        <p:txBody>
          <a:bodyPr lIns="144000" tIns="0" rIns="0"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369" name="Rectangle 27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5900" y="3968750"/>
            <a:ext cx="8712200" cy="209550"/>
          </a:xfrm>
        </p:spPr>
        <p:txBody>
          <a:bodyPr lIns="169200"/>
          <a:lstStyle>
            <a:lvl1pPr marL="0" indent="0">
              <a:buFont typeface="Wingdings" pitchFamily="48" charset="2"/>
              <a:buNone/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5" name="shpContentSlideFooter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1" hangingPunct="1">
              <a:lnSpc>
                <a:spcPct val="100000"/>
              </a:lnSpc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efaul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 userDrawn="1"/>
        </p:nvSpPr>
        <p:spPr>
          <a:xfrm>
            <a:off x="215900" y="225425"/>
            <a:ext cx="8712200" cy="597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FFFFF"/>
              </a:solidFill>
            </a:endParaRPr>
          </a:p>
        </p:txBody>
      </p:sp>
      <p:pic>
        <p:nvPicPr>
          <p:cNvPr id="6" name="Picture 3" descr="ABB2logo 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1525" y="6392863"/>
            <a:ext cx="179546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225425"/>
            <a:ext cx="871378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el 1"/>
          <p:cNvSpPr>
            <a:spLocks noGrp="1"/>
          </p:cNvSpPr>
          <p:nvPr>
            <p:ph type="ctrTitle"/>
          </p:nvPr>
        </p:nvSpPr>
        <p:spPr>
          <a:xfrm>
            <a:off x="215900" y="4181485"/>
            <a:ext cx="8712200" cy="2019289"/>
          </a:xfrm>
        </p:spPr>
        <p:txBody>
          <a:bodyPr lIns="14400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5" name="Untertitel 2"/>
          <p:cNvSpPr>
            <a:spLocks noGrp="1"/>
          </p:cNvSpPr>
          <p:nvPr>
            <p:ph type="subTitle" idx="1"/>
          </p:nvPr>
        </p:nvSpPr>
        <p:spPr>
          <a:xfrm>
            <a:off x="215900" y="4740195"/>
            <a:ext cx="8712200" cy="146058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4000" kern="1200" dirty="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215900" y="3968750"/>
            <a:ext cx="8712200" cy="216000"/>
          </a:xfrm>
        </p:spPr>
        <p:txBody>
          <a:bodyPr lIns="144000" rtlCol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 lang="de-DE" sz="1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Relationship Id="rId22" Type="http://schemas.openxmlformats.org/officeDocument/2006/relationships/slideLayout" Target="../slideLayouts/slideLayout12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34963"/>
            <a:ext cx="8686800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4313" y="1555750"/>
            <a:ext cx="6170612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259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defTabSz="642938">
                <a:defRPr/>
              </a:pPr>
              <a:endParaRPr lang="en-GB" sz="1700">
                <a:cs typeface="+mn-cs"/>
              </a:endParaRPr>
            </a:p>
          </p:txBody>
        </p:sp>
        <p:sp>
          <p:nvSpPr>
            <p:cNvPr id="1260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1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2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3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4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5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6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7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8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9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70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71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72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274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75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7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278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79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280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1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2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83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285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286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1291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72200"/>
            <a:ext cx="280828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defRPr sz="600">
                <a:solidFill>
                  <a:schemeClr val="hlink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 b="1"/>
          </a:p>
        </p:txBody>
      </p:sp>
      <p:pic>
        <p:nvPicPr>
          <p:cNvPr id="1030" name="Picture 282" descr="npo00000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245475" y="6392863"/>
            <a:ext cx="671513" cy="252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31" r:id="rId2"/>
    <p:sldLayoutId id="2147483830" r:id="rId3"/>
    <p:sldLayoutId id="2147483829" r:id="rId4"/>
    <p:sldLayoutId id="2147483828" r:id="rId5"/>
    <p:sldLayoutId id="2147483827" r:id="rId6"/>
    <p:sldLayoutId id="2147483826" r:id="rId7"/>
    <p:sldLayoutId id="2147483825" r:id="rId8"/>
    <p:sldLayoutId id="2147483824" r:id="rId9"/>
    <p:sldLayoutId id="2147483823" r:id="rId10"/>
    <p:sldLayoutId id="2147483822" r:id="rId11"/>
    <p:sldLayoutId id="2147483821" r:id="rId12"/>
    <p:sldLayoutId id="2147483820" r:id="rId13"/>
    <p:sldLayoutId id="2147483885" r:id="rId14"/>
  </p:sldLayoutIdLst>
  <p:transition spd="slow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48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7411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741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17413" name="Picture 3" descr="ABB2logo RGB"/>
          <p:cNvPicPr>
            <a:picLocks noChangeAspect="1" noChangeArrowheads="1"/>
          </p:cNvPicPr>
          <p:nvPr/>
        </p:nvPicPr>
        <p:blipFill>
          <a:blip r:embed="rId23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30CFF842-5827-44C8-8E4F-2F969F1ADF6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43" r:id="rId6"/>
    <p:sldLayoutId id="2147483842" r:id="rId7"/>
    <p:sldLayoutId id="2147483841" r:id="rId8"/>
    <p:sldLayoutId id="2147483840" r:id="rId9"/>
    <p:sldLayoutId id="2147483839" r:id="rId10"/>
    <p:sldLayoutId id="2147483838" r:id="rId11"/>
    <p:sldLayoutId id="2147483837" r:id="rId12"/>
    <p:sldLayoutId id="2147483836" r:id="rId13"/>
    <p:sldLayoutId id="2147483835" r:id="rId14"/>
    <p:sldLayoutId id="2147483834" r:id="rId15"/>
    <p:sldLayoutId id="2147483892" r:id="rId16"/>
    <p:sldLayoutId id="2147483893" r:id="rId17"/>
    <p:sldLayoutId id="2147483894" r:id="rId18"/>
    <p:sldLayoutId id="2147483897" r:id="rId19"/>
    <p:sldLayoutId id="2147483833" r:id="rId20"/>
    <p:sldLayoutId id="214748383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43011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4301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43013" name="Picture 3" descr="ABB2logo RGB"/>
          <p:cNvPicPr>
            <a:picLocks noChangeAspect="1" noChangeArrowheads="1"/>
          </p:cNvPicPr>
          <p:nvPr/>
        </p:nvPicPr>
        <p:blipFill>
          <a:blip r:embed="rId24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12339D76-1A13-4CEB-B951-342DE56945B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853" r:id="rId6"/>
    <p:sldLayoutId id="2147483852" r:id="rId7"/>
    <p:sldLayoutId id="2147483851" r:id="rId8"/>
    <p:sldLayoutId id="2147483850" r:id="rId9"/>
    <p:sldLayoutId id="2147483849" r:id="rId10"/>
    <p:sldLayoutId id="2147483848" r:id="rId11"/>
    <p:sldLayoutId id="2147483847" r:id="rId12"/>
    <p:sldLayoutId id="2147483846" r:id="rId13"/>
    <p:sldLayoutId id="2147483845" r:id="rId14"/>
    <p:sldLayoutId id="2147483844" r:id="rId15"/>
    <p:sldLayoutId id="2147483904" r:id="rId16"/>
    <p:sldLayoutId id="2147483905" r:id="rId17"/>
    <p:sldLayoutId id="2147483906" r:id="rId18"/>
    <p:sldLayoutId id="2147483907" r:id="rId19"/>
    <p:sldLayoutId id="2147483908" r:id="rId20"/>
    <p:sldLayoutId id="2147483909" r:id="rId21"/>
    <p:sldLayoutId id="2147483910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66563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656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66565" name="Picture 3" descr="ABB2logo RGB"/>
          <p:cNvPicPr>
            <a:picLocks noChangeAspect="1" noChangeArrowheads="1"/>
          </p:cNvPicPr>
          <p:nvPr/>
        </p:nvPicPr>
        <p:blipFill>
          <a:blip r:embed="rId22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F9A1BBC7-E1CA-4E92-BEAB-1CEE3320779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863" r:id="rId6"/>
    <p:sldLayoutId id="2147483862" r:id="rId7"/>
    <p:sldLayoutId id="2147483861" r:id="rId8"/>
    <p:sldLayoutId id="2147483860" r:id="rId9"/>
    <p:sldLayoutId id="2147483859" r:id="rId10"/>
    <p:sldLayoutId id="2147483858" r:id="rId11"/>
    <p:sldLayoutId id="2147483857" r:id="rId12"/>
    <p:sldLayoutId id="2147483856" r:id="rId13"/>
    <p:sldLayoutId id="2147483855" r:id="rId14"/>
    <p:sldLayoutId id="2147483854" r:id="rId15"/>
    <p:sldLayoutId id="2147483916" r:id="rId16"/>
    <p:sldLayoutId id="2147483917" r:id="rId17"/>
    <p:sldLayoutId id="2147483918" r:id="rId18"/>
    <p:sldLayoutId id="2147483919" r:id="rId19"/>
    <p:sldLayoutId id="2147483920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89091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8909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89093" name="Picture 3" descr="ABB2logo RGB"/>
          <p:cNvPicPr>
            <a:picLocks noChangeAspect="1" noChangeArrowheads="1"/>
          </p:cNvPicPr>
          <p:nvPr/>
        </p:nvPicPr>
        <p:blipFill>
          <a:blip r:embed="rId23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7A7AC324-F427-47C1-A187-000A3E89317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873" r:id="rId6"/>
    <p:sldLayoutId id="2147483872" r:id="rId7"/>
    <p:sldLayoutId id="2147483871" r:id="rId8"/>
    <p:sldLayoutId id="2147483870" r:id="rId9"/>
    <p:sldLayoutId id="2147483869" r:id="rId10"/>
    <p:sldLayoutId id="2147483868" r:id="rId11"/>
    <p:sldLayoutId id="2147483867" r:id="rId12"/>
    <p:sldLayoutId id="2147483866" r:id="rId13"/>
    <p:sldLayoutId id="2147483865" r:id="rId14"/>
    <p:sldLayoutId id="2147483864" r:id="rId15"/>
    <p:sldLayoutId id="2147483927" r:id="rId16"/>
    <p:sldLayoutId id="2147483928" r:id="rId17"/>
    <p:sldLayoutId id="2147483929" r:id="rId18"/>
    <p:sldLayoutId id="2147483930" r:id="rId19"/>
    <p:sldLayoutId id="2147483932" r:id="rId20"/>
    <p:sldLayoutId id="2147483933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15900" y="6200775"/>
            <a:ext cx="1260475" cy="657225"/>
          </a:xfrm>
          <a:prstGeom prst="rect">
            <a:avLst/>
          </a:prstGeom>
        </p:spPr>
        <p:txBody>
          <a:bodyPr vert="horz" lIns="0" tIns="0" rIns="0" bIns="198000" rtlCol="0" anchor="b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ABB September, 2012 | BOM-QLSRC-000x Laser Level Transmitter Gate 1 presentation</a:t>
            </a:r>
            <a:endParaRPr lang="en-US"/>
          </a:p>
        </p:txBody>
      </p:sp>
      <p:sp>
        <p:nvSpPr>
          <p:cNvPr id="112643" name="Titelplatzhalt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4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pic>
        <p:nvPicPr>
          <p:cNvPr id="112645" name="Picture 3" descr="ABB2logo RGB"/>
          <p:cNvPicPr>
            <a:picLocks noChangeAspect="1" noChangeArrowheads="1"/>
          </p:cNvPicPr>
          <p:nvPr/>
        </p:nvPicPr>
        <p:blipFill>
          <a:blip r:embed="rId24" cstate="print"/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umsplatzhalter 6"/>
          <p:cNvSpPr>
            <a:spLocks noGrp="1"/>
          </p:cNvSpPr>
          <p:nvPr>
            <p:ph type="dt" sz="half" idx="2"/>
          </p:nvPr>
        </p:nvSpPr>
        <p:spPr>
          <a:xfrm>
            <a:off x="207963" y="6567488"/>
            <a:ext cx="592137" cy="1095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917575" y="6569075"/>
            <a:ext cx="449263" cy="10953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600" kern="12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t>| Slide </a:t>
            </a:r>
            <a:fld id="{99FD58C0-DD0C-47FC-B766-8E5402FBA82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883" r:id="rId6"/>
    <p:sldLayoutId id="2147483882" r:id="rId7"/>
    <p:sldLayoutId id="2147483881" r:id="rId8"/>
    <p:sldLayoutId id="2147483880" r:id="rId9"/>
    <p:sldLayoutId id="2147483879" r:id="rId10"/>
    <p:sldLayoutId id="2147483878" r:id="rId11"/>
    <p:sldLayoutId id="2147483877" r:id="rId12"/>
    <p:sldLayoutId id="2147483876" r:id="rId13"/>
    <p:sldLayoutId id="2147483875" r:id="rId14"/>
    <p:sldLayoutId id="2147483874" r:id="rId15"/>
    <p:sldLayoutId id="2147483939" r:id="rId16"/>
    <p:sldLayoutId id="2147483940" r:id="rId17"/>
    <p:sldLayoutId id="2147483941" r:id="rId18"/>
    <p:sldLayoutId id="2147483942" r:id="rId19"/>
    <p:sldLayoutId id="2147483943" r:id="rId20"/>
    <p:sldLayoutId id="2147483944" r:id="rId21"/>
    <p:sldLayoutId id="2147483945" r:id="rId2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de-DE" sz="2800" kern="120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179388" indent="-17938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8650" indent="-17145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4738" indent="-160338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4000" indent="-152400" algn="l" rtl="0" eaLnBrk="0" fontAlgn="base" hangingPunct="0">
        <a:spcBef>
          <a:spcPts val="11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7000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sp>
        <p:nvSpPr>
          <p:cNvPr id="1310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200775"/>
            <a:ext cx="28082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>
              <a:cs typeface="+mn-cs"/>
            </a:endParaRPr>
          </a:p>
          <a:p>
            <a:pPr>
              <a:defRPr/>
            </a:pPr>
            <a:r>
              <a:rPr lang="en-US">
                <a:cs typeface="+mn-cs"/>
              </a:rPr>
              <a:t>© ABB Group </a:t>
            </a:r>
          </a:p>
          <a:p>
            <a:pPr>
              <a:defRPr/>
            </a:pPr>
            <a:fld id="{CD3E6AF4-990C-434A-8ED8-2547F1AFB6FA}" type="datetime4">
              <a:rPr lang="en-US">
                <a:cs typeface="+mn-cs"/>
              </a:rPr>
              <a:pPr>
                <a:defRPr/>
              </a:pPr>
              <a:t>October 1, 2013</a:t>
            </a:fld>
            <a:r>
              <a:rPr lang="en-US">
                <a:cs typeface="+mn-cs"/>
              </a:rPr>
              <a:t> | Slide </a:t>
            </a:r>
            <a:fld id="{E35F17C3-63F6-462D-97BC-11D5FA12BC40}" type="slidenum">
              <a:rPr lang="en-US">
                <a:cs typeface="+mn-cs"/>
              </a:rPr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  <p:pic>
        <p:nvPicPr>
          <p:cNvPr id="1030" name="Picture 289" descr="ABB2logo 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7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11" r:id="rId12"/>
    <p:sldLayoutId id="214748401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7200" tIns="313200" rIns="216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27" name="Rectangle 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592263"/>
            <a:ext cx="619125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grpSp>
        <p:nvGrpSpPr>
          <p:cNvPr id="1028" name="shpGridNormal" hidden="1"/>
          <p:cNvGrpSpPr>
            <a:grpSpLocks/>
          </p:cNvGrpSpPr>
          <p:nvPr/>
        </p:nvGrpSpPr>
        <p:grpSpPr bwMode="auto">
          <a:xfrm>
            <a:off x="325438" y="434975"/>
            <a:ext cx="8496300" cy="5983288"/>
            <a:chOff x="292" y="389"/>
            <a:chExt cx="7611" cy="5361"/>
          </a:xfrm>
        </p:grpSpPr>
        <p:sp>
          <p:nvSpPr>
            <p:cNvPr id="1031" name="Rectangle 235" hidden="1"/>
            <p:cNvSpPr>
              <a:spLocks noChangeArrowheads="1"/>
            </p:cNvSpPr>
            <p:nvPr userDrawn="1"/>
          </p:nvSpPr>
          <p:spPr bwMode="auto">
            <a:xfrm>
              <a:off x="292" y="389"/>
              <a:ext cx="7610" cy="5361"/>
            </a:xfrm>
            <a:prstGeom prst="rect">
              <a:avLst/>
            </a:prstGeom>
            <a:noFill/>
            <a:ln w="19050">
              <a:solidFill>
                <a:srgbClr val="8BA2B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defTabSz="642938"/>
              <a:endParaRPr lang="en-GB" sz="1700" smtClean="0">
                <a:solidFill>
                  <a:srgbClr val="000000"/>
                </a:solidFill>
              </a:endParaRPr>
            </a:p>
          </p:txBody>
        </p:sp>
        <p:sp>
          <p:nvSpPr>
            <p:cNvPr id="1032" name="Line 236" hidden="1"/>
            <p:cNvSpPr>
              <a:spLocks noChangeShapeType="1"/>
            </p:cNvSpPr>
            <p:nvPr userDrawn="1"/>
          </p:nvSpPr>
          <p:spPr bwMode="auto">
            <a:xfrm>
              <a:off x="310" y="927"/>
              <a:ext cx="756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3" name="Line 237" hidden="1"/>
            <p:cNvSpPr>
              <a:spLocks noChangeShapeType="1"/>
            </p:cNvSpPr>
            <p:nvPr userDrawn="1"/>
          </p:nvSpPr>
          <p:spPr bwMode="auto">
            <a:xfrm>
              <a:off x="310" y="1460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Line 238" hidden="1"/>
            <p:cNvSpPr>
              <a:spLocks noChangeShapeType="1"/>
            </p:cNvSpPr>
            <p:nvPr userDrawn="1"/>
          </p:nvSpPr>
          <p:spPr bwMode="auto">
            <a:xfrm>
              <a:off x="310" y="2002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Line 239" hidden="1"/>
            <p:cNvSpPr>
              <a:spLocks noChangeShapeType="1"/>
            </p:cNvSpPr>
            <p:nvPr userDrawn="1"/>
          </p:nvSpPr>
          <p:spPr bwMode="auto">
            <a:xfrm>
              <a:off x="310" y="2531"/>
              <a:ext cx="7584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Line 240" hidden="1"/>
            <p:cNvSpPr>
              <a:spLocks noChangeShapeType="1"/>
            </p:cNvSpPr>
            <p:nvPr userDrawn="1"/>
          </p:nvSpPr>
          <p:spPr bwMode="auto">
            <a:xfrm>
              <a:off x="310" y="3067"/>
              <a:ext cx="7587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Line 241" hidden="1"/>
            <p:cNvSpPr>
              <a:spLocks noChangeShapeType="1"/>
            </p:cNvSpPr>
            <p:nvPr userDrawn="1"/>
          </p:nvSpPr>
          <p:spPr bwMode="auto">
            <a:xfrm>
              <a:off x="310" y="3604"/>
              <a:ext cx="7593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Line 242" hidden="1"/>
            <p:cNvSpPr>
              <a:spLocks noChangeShapeType="1"/>
            </p:cNvSpPr>
            <p:nvPr userDrawn="1"/>
          </p:nvSpPr>
          <p:spPr bwMode="auto">
            <a:xfrm>
              <a:off x="310" y="4144"/>
              <a:ext cx="7587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Line 243" hidden="1"/>
            <p:cNvSpPr>
              <a:spLocks noChangeShapeType="1"/>
            </p:cNvSpPr>
            <p:nvPr userDrawn="1"/>
          </p:nvSpPr>
          <p:spPr bwMode="auto">
            <a:xfrm>
              <a:off x="293" y="4679"/>
              <a:ext cx="7601" cy="1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Line 244" hidden="1"/>
            <p:cNvSpPr>
              <a:spLocks noChangeShapeType="1"/>
            </p:cNvSpPr>
            <p:nvPr userDrawn="1"/>
          </p:nvSpPr>
          <p:spPr bwMode="auto">
            <a:xfrm>
              <a:off x="293" y="5217"/>
              <a:ext cx="7604" cy="0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Line 245" hidden="1"/>
            <p:cNvSpPr>
              <a:spLocks noChangeShapeType="1"/>
            </p:cNvSpPr>
            <p:nvPr userDrawn="1"/>
          </p:nvSpPr>
          <p:spPr bwMode="auto">
            <a:xfrm>
              <a:off x="1280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Line 246" hidden="1"/>
            <p:cNvSpPr>
              <a:spLocks noChangeShapeType="1"/>
            </p:cNvSpPr>
            <p:nvPr userDrawn="1"/>
          </p:nvSpPr>
          <p:spPr bwMode="auto">
            <a:xfrm>
              <a:off x="1391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Line 247" hidden="1"/>
            <p:cNvSpPr>
              <a:spLocks noChangeShapeType="1"/>
            </p:cNvSpPr>
            <p:nvPr userDrawn="1"/>
          </p:nvSpPr>
          <p:spPr bwMode="auto">
            <a:xfrm>
              <a:off x="2382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Line 248" hidden="1"/>
            <p:cNvSpPr>
              <a:spLocks noChangeShapeType="1"/>
            </p:cNvSpPr>
            <p:nvPr userDrawn="1"/>
          </p:nvSpPr>
          <p:spPr bwMode="auto">
            <a:xfrm>
              <a:off x="2498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1045" name="Group 249" hidden="1"/>
            <p:cNvGrpSpPr>
              <a:grpSpLocks/>
            </p:cNvGrpSpPr>
            <p:nvPr userDrawn="1"/>
          </p:nvGrpSpPr>
          <p:grpSpPr bwMode="auto">
            <a:xfrm>
              <a:off x="3485" y="390"/>
              <a:ext cx="112" cy="5354"/>
              <a:chOff x="3485" y="390"/>
              <a:chExt cx="112" cy="5354"/>
            </a:xfrm>
          </p:grpSpPr>
          <p:sp>
            <p:nvSpPr>
              <p:cNvPr id="1057" name="Line 250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8" name="Line 251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46" name="Line 252" hidden="1"/>
            <p:cNvSpPr>
              <a:spLocks noChangeShapeType="1"/>
            </p:cNvSpPr>
            <p:nvPr userDrawn="1"/>
          </p:nvSpPr>
          <p:spPr bwMode="auto">
            <a:xfrm>
              <a:off x="409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1047" name="Group 253" hidden="1"/>
            <p:cNvGrpSpPr>
              <a:grpSpLocks/>
            </p:cNvGrpSpPr>
            <p:nvPr userDrawn="1"/>
          </p:nvGrpSpPr>
          <p:grpSpPr bwMode="auto">
            <a:xfrm>
              <a:off x="4592" y="390"/>
              <a:ext cx="114" cy="5354"/>
              <a:chOff x="4592" y="390"/>
              <a:chExt cx="114" cy="5354"/>
            </a:xfrm>
          </p:grpSpPr>
          <p:sp>
            <p:nvSpPr>
              <p:cNvPr id="1055" name="Line 254" hidden="1"/>
              <p:cNvSpPr>
                <a:spLocks noChangeShapeType="1"/>
              </p:cNvSpPr>
              <p:nvPr userDrawn="1"/>
            </p:nvSpPr>
            <p:spPr bwMode="auto">
              <a:xfrm>
                <a:off x="4592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6" name="Line 255" hidden="1"/>
              <p:cNvSpPr>
                <a:spLocks noChangeShapeType="1"/>
              </p:cNvSpPr>
              <p:nvPr userDrawn="1"/>
            </p:nvSpPr>
            <p:spPr bwMode="auto">
              <a:xfrm>
                <a:off x="4706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048" name="Line 256" hidden="1"/>
            <p:cNvSpPr>
              <a:spLocks noChangeShapeType="1"/>
            </p:cNvSpPr>
            <p:nvPr userDrawn="1"/>
          </p:nvSpPr>
          <p:spPr bwMode="auto">
            <a:xfrm>
              <a:off x="5696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Line 257" hidden="1"/>
            <p:cNvSpPr>
              <a:spLocks noChangeShapeType="1"/>
            </p:cNvSpPr>
            <p:nvPr userDrawn="1"/>
          </p:nvSpPr>
          <p:spPr bwMode="auto">
            <a:xfrm>
              <a:off x="5810" y="390"/>
              <a:ext cx="1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Line 258" hidden="1"/>
            <p:cNvSpPr>
              <a:spLocks noChangeShapeType="1"/>
            </p:cNvSpPr>
            <p:nvPr userDrawn="1"/>
          </p:nvSpPr>
          <p:spPr bwMode="auto">
            <a:xfrm>
              <a:off x="6799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Line 259" hidden="1"/>
            <p:cNvSpPr>
              <a:spLocks noChangeShapeType="1"/>
            </p:cNvSpPr>
            <p:nvPr userDrawn="1"/>
          </p:nvSpPr>
          <p:spPr bwMode="auto">
            <a:xfrm>
              <a:off x="6915" y="390"/>
              <a:ext cx="0" cy="5354"/>
            </a:xfrm>
            <a:prstGeom prst="line">
              <a:avLst/>
            </a:prstGeom>
            <a:noFill/>
            <a:ln w="12700">
              <a:solidFill>
                <a:srgbClr val="8BA2B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pPr>
                <a:spcBef>
                  <a:spcPct val="50000"/>
                </a:spcBef>
                <a:buClr>
                  <a:srgbClr val="002897"/>
                </a:buClr>
                <a:buSzPct val="70000"/>
                <a:buFont typeface="Wingdings" pitchFamily="2" charset="2"/>
                <a:buChar char="§"/>
              </a:pPr>
              <a:endParaRPr lang="en-US" sz="1800" smtClean="0">
                <a:solidFill>
                  <a:srgbClr val="000000"/>
                </a:solidFill>
              </a:endParaRPr>
            </a:p>
          </p:txBody>
        </p:sp>
        <p:grpSp>
          <p:nvGrpSpPr>
            <p:cNvPr id="1052" name="Group 260" hidden="1"/>
            <p:cNvGrpSpPr>
              <a:grpSpLocks/>
            </p:cNvGrpSpPr>
            <p:nvPr userDrawn="1"/>
          </p:nvGrpSpPr>
          <p:grpSpPr bwMode="auto">
            <a:xfrm>
              <a:off x="4038" y="390"/>
              <a:ext cx="112" cy="5354"/>
              <a:chOff x="3485" y="390"/>
              <a:chExt cx="112" cy="5354"/>
            </a:xfrm>
          </p:grpSpPr>
          <p:sp>
            <p:nvSpPr>
              <p:cNvPr id="1053" name="Line 261" hidden="1"/>
              <p:cNvSpPr>
                <a:spLocks noChangeShapeType="1"/>
              </p:cNvSpPr>
              <p:nvPr userDrawn="1"/>
            </p:nvSpPr>
            <p:spPr bwMode="auto">
              <a:xfrm>
                <a:off x="3485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4" name="Line 262" hidden="1"/>
              <p:cNvSpPr>
                <a:spLocks noChangeShapeType="1"/>
              </p:cNvSpPr>
              <p:nvPr userDrawn="1"/>
            </p:nvSpPr>
            <p:spPr bwMode="auto">
              <a:xfrm>
                <a:off x="3597" y="390"/>
                <a:ext cx="0" cy="5354"/>
              </a:xfrm>
              <a:prstGeom prst="line">
                <a:avLst/>
              </a:prstGeom>
              <a:noFill/>
              <a:ln w="12700">
                <a:solidFill>
                  <a:srgbClr val="8BA2B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 anchor="ctr"/>
              <a:lstStyle/>
              <a:p>
                <a:pPr>
                  <a:spcBef>
                    <a:spcPct val="50000"/>
                  </a:spcBef>
                  <a:buClr>
                    <a:srgbClr val="002897"/>
                  </a:buClr>
                  <a:buSzPct val="70000"/>
                  <a:buFont typeface="Wingdings" pitchFamily="2" charset="2"/>
                  <a:buChar char="§"/>
                </a:pPr>
                <a:endParaRPr lang="en-US" sz="18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310" name="shpContentSlide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900" y="6200775"/>
            <a:ext cx="28082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9800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 sz="600">
                <a:solidFill>
                  <a:srgbClr val="6666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ABB Group </a:t>
            </a:r>
          </a:p>
          <a:p>
            <a:pPr>
              <a:defRPr/>
            </a:pPr>
            <a:fld id="{CD3E6AF4-990C-434A-8ED8-2547F1AFB6FA}" type="datetime4">
              <a:rPr lang="en-US"/>
              <a:pPr>
                <a:defRPr/>
              </a:pPr>
              <a:t>October 1, 2013</a:t>
            </a:fld>
            <a:r>
              <a:rPr lang="en-US"/>
              <a:t> | Slide </a:t>
            </a:r>
            <a:fld id="{C7E8717E-057E-4E04-8EF2-BD78FF4B6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289" descr="ABB2logo 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1"/>
          <a:stretch>
            <a:fillRect/>
          </a:stretch>
        </p:blipFill>
        <p:spPr bwMode="auto">
          <a:xfrm>
            <a:off x="8243888" y="6392863"/>
            <a:ext cx="6731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24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539750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2pPr>
      <a:lvl3pPr marL="896938" indent="-1778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3pPr>
      <a:lvl4pPr marL="1254125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4pPr>
      <a:lvl5pPr marL="1611313" indent="-174625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0685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5257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29829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440113" indent="-174625" algn="l" rtl="0" fontAlgn="base">
        <a:spcBef>
          <a:spcPct val="5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3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arketer.com/Article/With-More-Models-on-Market-How-Tablets-Stacking-Up/1009982" TargetMode="External"/><Relationship Id="rId2" Type="http://schemas.openxmlformats.org/officeDocument/2006/relationships/hyperlink" Target="http://www.statisticbrain.com/android-phone-statistics/" TargetMode="External"/><Relationship Id="rId1" Type="http://schemas.openxmlformats.org/officeDocument/2006/relationships/slideLayout" Target="../slideLayouts/slideLayout1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pContentSlideFooter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cs typeface="Arial" charset="0"/>
              </a:rPr>
              <a:t>© ABB </a:t>
            </a:r>
            <a:r>
              <a:rPr lang="en-US" dirty="0" err="1" smtClean="0">
                <a:solidFill>
                  <a:schemeClr val="tx1"/>
                </a:solidFill>
                <a:cs typeface="Arial" charset="0"/>
              </a:rPr>
              <a:t>Jaune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, 2013 | ABBCABOM-00119 Bluetooth Android Intern Project Gate 1 Presentation</a:t>
            </a:r>
          </a:p>
        </p:txBody>
      </p:sp>
      <p:sp>
        <p:nvSpPr>
          <p:cNvPr id="17410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60363" y="4210050"/>
            <a:ext cx="8402637" cy="2215991"/>
          </a:xfrm>
        </p:spPr>
        <p:txBody>
          <a:bodyPr/>
          <a:lstStyle/>
          <a:p>
            <a:pPr eaLnBrk="1" hangingPunct="1"/>
            <a:r>
              <a:rPr lang="en-US" b="1" dirty="0" smtClean="0"/>
              <a:t>Bluetooth Android Intern Project</a:t>
            </a:r>
            <a:br>
              <a:rPr lang="en-US" b="1" dirty="0" smtClean="0"/>
            </a:br>
            <a:r>
              <a:rPr lang="en-US" b="1" dirty="0" smtClean="0"/>
              <a:t>-Semester Extension-</a:t>
            </a:r>
            <a:r>
              <a:rPr lang="en-US" dirty="0" smtClean="0">
                <a:solidFill>
                  <a:schemeClr val="hlink"/>
                </a:solidFill>
              </a:rPr>
              <a:t/>
            </a:r>
            <a:br>
              <a:rPr lang="en-US" dirty="0" smtClean="0">
                <a:solidFill>
                  <a:schemeClr val="hlink"/>
                </a:solidFill>
              </a:rPr>
            </a:br>
            <a:r>
              <a:rPr lang="en-US" dirty="0" smtClean="0">
                <a:solidFill>
                  <a:schemeClr val="hlink"/>
                </a:solidFill>
              </a:rPr>
              <a:t>Gate 1</a:t>
            </a:r>
            <a:br>
              <a:rPr lang="en-US" dirty="0" smtClean="0">
                <a:solidFill>
                  <a:schemeClr val="hlink"/>
                </a:solidFill>
              </a:rPr>
            </a:br>
            <a:endParaRPr lang="de-DE" dirty="0" smtClean="0">
              <a:solidFill>
                <a:schemeClr val="hlink"/>
              </a:solidFill>
            </a:endParaRPr>
          </a:p>
        </p:txBody>
      </p:sp>
      <p:sp>
        <p:nvSpPr>
          <p:cNvPr id="17411" name="Rectangle 1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dirty="0" smtClean="0">
                <a:solidFill>
                  <a:srgbClr val="FFFFFF"/>
                </a:solidFill>
              </a:rPr>
              <a:t>Blaine Tiernan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7" y="235527"/>
            <a:ext cx="4482441" cy="37833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shot_2013-10-01-09-40-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3063240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124200" y="304800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Bluetooth Connection – Page 1B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8" name="Picture 7" descr="Screenshot_2013-10-01-09-41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66800"/>
            <a:ext cx="3154680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3048000" y="3505200"/>
            <a:ext cx="2209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1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463674" y="2087563"/>
            <a:ext cx="6191251" cy="460851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Gate 1 Deliverables / Milestones</a:t>
            </a:r>
          </a:p>
          <a:p>
            <a:pPr lvl="1"/>
            <a:r>
              <a:rPr lang="en-US" sz="2400" dirty="0" smtClean="0"/>
              <a:t>Work Breakdown Structure (WBS)</a:t>
            </a:r>
          </a:p>
          <a:p>
            <a:pPr lvl="1"/>
            <a:r>
              <a:rPr lang="en-US" sz="2400" dirty="0" smtClean="0"/>
              <a:t>Effort Estimate</a:t>
            </a:r>
          </a:p>
          <a:p>
            <a:pPr lvl="1"/>
            <a:r>
              <a:rPr lang="en-US" sz="2400" dirty="0" smtClean="0"/>
              <a:t>Project Charter (MRS)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6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2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33474" y="1173163"/>
            <a:ext cx="6191251" cy="460851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Gate </a:t>
            </a:r>
            <a:r>
              <a:rPr lang="en-US" b="1" dirty="0" smtClean="0"/>
              <a:t>2 Deliverables/Milestones : </a:t>
            </a:r>
            <a:endParaRPr lang="en-US" sz="1600" b="1" dirty="0"/>
          </a:p>
          <a:p>
            <a:pPr lvl="1"/>
            <a:r>
              <a:rPr lang="en-US" dirty="0"/>
              <a:t>Technical Requirements Document</a:t>
            </a:r>
            <a:endParaRPr lang="en-US" sz="1600" dirty="0"/>
          </a:p>
          <a:p>
            <a:pPr lvl="2"/>
            <a:r>
              <a:rPr lang="en-US" dirty="0"/>
              <a:t>Detailed product requirements based on Marketing Requirements Specification</a:t>
            </a:r>
            <a:endParaRPr lang="en-US" sz="1600" dirty="0"/>
          </a:p>
          <a:p>
            <a:pPr lvl="2"/>
            <a:r>
              <a:rPr lang="en-US" dirty="0"/>
              <a:t>High level </a:t>
            </a:r>
            <a:r>
              <a:rPr lang="en-US" dirty="0" smtClean="0"/>
              <a:t>software architectural </a:t>
            </a:r>
            <a:r>
              <a:rPr lang="en-US" dirty="0"/>
              <a:t>solution </a:t>
            </a:r>
            <a:endParaRPr lang="en-US" dirty="0" smtClean="0"/>
          </a:p>
          <a:p>
            <a:pPr lvl="2"/>
            <a:r>
              <a:rPr lang="en-US" dirty="0" smtClean="0"/>
              <a:t>Traceability </a:t>
            </a:r>
            <a:r>
              <a:rPr lang="en-US" dirty="0"/>
              <a:t>back to Marketing Requirements Specification</a:t>
            </a:r>
            <a:endParaRPr lang="en-US" sz="1600" dirty="0"/>
          </a:p>
          <a:p>
            <a:pPr lvl="1"/>
            <a:r>
              <a:rPr lang="en-US" dirty="0"/>
              <a:t>Product Development Plan</a:t>
            </a:r>
            <a:endParaRPr lang="en-US" sz="1600" dirty="0"/>
          </a:p>
          <a:p>
            <a:pPr lvl="2"/>
            <a:r>
              <a:rPr lang="en-US" dirty="0"/>
              <a:t>Development strategy</a:t>
            </a:r>
            <a:endParaRPr lang="en-US" sz="1600" dirty="0"/>
          </a:p>
          <a:p>
            <a:pPr lvl="2"/>
            <a:r>
              <a:rPr lang="en-US" dirty="0"/>
              <a:t>Resource requirements</a:t>
            </a:r>
            <a:endParaRPr lang="en-US" sz="1600" dirty="0"/>
          </a:p>
          <a:p>
            <a:pPr lvl="2"/>
            <a:r>
              <a:rPr lang="en-US" dirty="0"/>
              <a:t>Detailed schedule</a:t>
            </a:r>
            <a:endParaRPr lang="en-US" sz="1600" dirty="0"/>
          </a:p>
          <a:p>
            <a:pPr lvl="2"/>
            <a:r>
              <a:rPr lang="en-US" dirty="0"/>
              <a:t>Development costs</a:t>
            </a:r>
            <a:endParaRPr lang="en-US" sz="1600" dirty="0"/>
          </a:p>
          <a:p>
            <a:pPr lvl="2"/>
            <a:r>
              <a:rPr lang="en-US" dirty="0"/>
              <a:t>Project risks &amp; mitigation plan</a:t>
            </a:r>
            <a:endParaRPr lang="en-US" sz="1600" dirty="0"/>
          </a:p>
          <a:p>
            <a:pPr lvl="2"/>
            <a:r>
              <a:rPr lang="en-US" dirty="0"/>
              <a:t>Gate model deviation requests/approval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5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</a:t>
            </a:r>
            <a:r>
              <a:rPr lang="en-US" dirty="0"/>
              <a:t>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3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33474" y="1973263"/>
            <a:ext cx="6191251" cy="460851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Gate </a:t>
            </a:r>
            <a:r>
              <a:rPr lang="en-US" b="1" dirty="0" smtClean="0"/>
              <a:t>3 Deliverable/Milestone</a:t>
            </a:r>
            <a:r>
              <a:rPr lang="en-US" dirty="0" smtClean="0"/>
              <a:t>:</a:t>
            </a:r>
            <a:r>
              <a:rPr lang="en-US" sz="2800" dirty="0" smtClean="0"/>
              <a:t> </a:t>
            </a:r>
            <a:endParaRPr lang="en-US" sz="1600" dirty="0"/>
          </a:p>
          <a:p>
            <a:pPr lvl="1"/>
            <a:r>
              <a:rPr lang="en-US" dirty="0"/>
              <a:t>Software/Physical Design Specification</a:t>
            </a:r>
            <a:endParaRPr lang="en-US" sz="1600" dirty="0"/>
          </a:p>
          <a:p>
            <a:pPr lvl="2"/>
            <a:r>
              <a:rPr lang="en-US" dirty="0" smtClean="0"/>
              <a:t>Software </a:t>
            </a:r>
            <a:r>
              <a:rPr lang="en-US" dirty="0"/>
              <a:t>Component Definition</a:t>
            </a:r>
            <a:endParaRPr lang="en-US" sz="1600" dirty="0"/>
          </a:p>
          <a:p>
            <a:pPr lvl="2"/>
            <a:r>
              <a:rPr lang="en-US" dirty="0"/>
              <a:t>Detailed Design Document</a:t>
            </a:r>
            <a:endParaRPr lang="en-US" sz="1600" dirty="0"/>
          </a:p>
          <a:p>
            <a:pPr lvl="2"/>
            <a:r>
              <a:rPr lang="en-US" dirty="0"/>
              <a:t>Traceability to Technical Requirements Document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24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4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08074" y="1109662"/>
            <a:ext cx="6191251" cy="5418137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Gate 4</a:t>
            </a:r>
            <a:r>
              <a:rPr lang="en-US" b="1" dirty="0" smtClean="0"/>
              <a:t> Deliverable/Milestone</a:t>
            </a:r>
            <a:r>
              <a:rPr lang="en-US" dirty="0" smtClean="0"/>
              <a:t>:</a:t>
            </a:r>
            <a:r>
              <a:rPr lang="en-US" sz="2800" dirty="0" smtClean="0"/>
              <a:t> </a:t>
            </a:r>
            <a:endParaRPr lang="en-US" sz="1600" dirty="0"/>
          </a:p>
          <a:p>
            <a:pPr lvl="1"/>
            <a:r>
              <a:rPr lang="en-US" dirty="0"/>
              <a:t>Software</a:t>
            </a:r>
            <a:endParaRPr lang="en-US" sz="1600" dirty="0"/>
          </a:p>
          <a:p>
            <a:pPr lvl="2"/>
            <a:r>
              <a:rPr lang="en-US" dirty="0"/>
              <a:t>Code and unit testing</a:t>
            </a:r>
            <a:endParaRPr lang="en-US" sz="1600" dirty="0"/>
          </a:p>
          <a:p>
            <a:pPr lvl="2"/>
            <a:r>
              <a:rPr lang="en-US" dirty="0"/>
              <a:t>Integration testing (white box)</a:t>
            </a:r>
            <a:endParaRPr lang="en-US" sz="1600" dirty="0"/>
          </a:p>
          <a:p>
            <a:pPr lvl="2"/>
            <a:r>
              <a:rPr lang="en-US" dirty="0"/>
              <a:t>Software design verification testing (white &amp; black box testing)</a:t>
            </a:r>
            <a:endParaRPr lang="en-US" sz="1600" dirty="0"/>
          </a:p>
          <a:p>
            <a:pPr lvl="1"/>
            <a:r>
              <a:rPr lang="en-US" dirty="0" smtClean="0"/>
              <a:t>System/Quality </a:t>
            </a:r>
            <a:r>
              <a:rPr lang="en-US" dirty="0"/>
              <a:t>Testing</a:t>
            </a:r>
            <a:endParaRPr lang="en-US" sz="1600" dirty="0"/>
          </a:p>
          <a:p>
            <a:pPr lvl="2"/>
            <a:r>
              <a:rPr lang="en-US" dirty="0"/>
              <a:t>System Test Plan/Procedures (Black box testing – requirements)</a:t>
            </a:r>
            <a:endParaRPr lang="en-US" sz="1600" dirty="0"/>
          </a:p>
          <a:p>
            <a:pPr lvl="2"/>
            <a:r>
              <a:rPr lang="en-US" dirty="0"/>
              <a:t>System Automation Test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Alpha Unit Build</a:t>
            </a:r>
            <a:endParaRPr lang="en-US" sz="1600" dirty="0"/>
          </a:p>
          <a:p>
            <a:pPr lvl="2"/>
            <a:r>
              <a:rPr lang="en-US" dirty="0"/>
              <a:t>Alpha testing is scheduled to start after the 9</a:t>
            </a:r>
            <a:r>
              <a:rPr lang="en-US" baseline="30000" dirty="0"/>
              <a:t>th</a:t>
            </a:r>
            <a:r>
              <a:rPr lang="en-US" dirty="0"/>
              <a:t> of July. Testing will be coordinated by the project manager and the testing customers will be interns Kevin Bright, Nathan Lea, and Trevor Hermosillo.</a:t>
            </a:r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46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5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33474" y="1973263"/>
            <a:ext cx="6191251" cy="4608512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Gate 5</a:t>
            </a:r>
            <a:r>
              <a:rPr lang="en-US" b="1" dirty="0" smtClean="0"/>
              <a:t> Deliverable/Milestone</a:t>
            </a:r>
            <a:r>
              <a:rPr lang="en-US" dirty="0" smtClean="0"/>
              <a:t>:</a:t>
            </a:r>
            <a:r>
              <a:rPr lang="en-US" sz="2800" dirty="0" smtClean="0"/>
              <a:t> </a:t>
            </a:r>
            <a:endParaRPr lang="en-US" sz="1600" dirty="0"/>
          </a:p>
          <a:p>
            <a:pPr lvl="1"/>
            <a:r>
              <a:rPr lang="en-US" dirty="0" smtClean="0"/>
              <a:t>Software Release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93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Timeline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" y="2743104"/>
            <a:ext cx="9116059" cy="137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4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</a:b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Gate 1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463674" y="2087563"/>
            <a:ext cx="6191251" cy="460851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Gate 1 Deliverables / Milestones</a:t>
            </a:r>
          </a:p>
          <a:p>
            <a:pPr lvl="1"/>
            <a:r>
              <a:rPr lang="en-US" sz="2400" dirty="0" smtClean="0"/>
              <a:t>Work Breakdown Structure (WBS)</a:t>
            </a:r>
          </a:p>
          <a:p>
            <a:pPr lvl="1"/>
            <a:r>
              <a:rPr lang="en-US" sz="2400" dirty="0" smtClean="0"/>
              <a:t>Effort Estimate</a:t>
            </a:r>
          </a:p>
          <a:p>
            <a:pPr lvl="1"/>
            <a:r>
              <a:rPr lang="en-US" sz="2400" dirty="0" smtClean="0"/>
              <a:t>Project Charter (MRS)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9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9066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31975" y="1490663"/>
            <a:ext cx="4746626" cy="46085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Market Overview</a:t>
            </a:r>
          </a:p>
          <a:p>
            <a:pPr>
              <a:lnSpc>
                <a:spcPct val="80000"/>
              </a:lnSpc>
              <a:defRPr/>
            </a:pPr>
            <a:endParaRPr lang="en-US" sz="35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Business Estimates</a:t>
            </a:r>
          </a:p>
          <a:p>
            <a:pPr>
              <a:lnSpc>
                <a:spcPct val="80000"/>
              </a:lnSpc>
              <a:defRPr/>
            </a:pPr>
            <a:endParaRPr lang="en-US" sz="35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Risk</a:t>
            </a:r>
          </a:p>
          <a:p>
            <a:pPr>
              <a:lnSpc>
                <a:spcPct val="80000"/>
              </a:lnSpc>
              <a:defRPr/>
            </a:pPr>
            <a:endParaRPr lang="en-US" sz="35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Gate 1 Deliverables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WBS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35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MRS</a:t>
            </a:r>
            <a:endParaRPr lang="en-US" sz="35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Gate 1 – Bluetooth Android Intern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89000" y="1944688"/>
            <a:ext cx="7086600" cy="3541712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Market drivers for Android Application w/ Bluetooth</a:t>
            </a:r>
          </a:p>
          <a:p>
            <a:pPr lvl="1"/>
            <a:r>
              <a:rPr lang="en-US" sz="2400" dirty="0" smtClean="0"/>
              <a:t>Estimated 36.7 % of US smartphones are </a:t>
            </a:r>
            <a:r>
              <a:rPr lang="en-US" sz="2400" dirty="0" err="1" smtClean="0"/>
              <a:t>Androids.</a:t>
            </a:r>
            <a:r>
              <a:rPr lang="en-US" sz="1100" dirty="0" err="1" smtClean="0">
                <a:hlinkClick r:id="rId2"/>
              </a:rPr>
              <a:t>http</a:t>
            </a:r>
            <a:r>
              <a:rPr lang="en-US" sz="1100" dirty="0">
                <a:hlinkClick r:id="rId2"/>
              </a:rPr>
              <a:t>://www.statisticbrain.com/android-phone-statistics</a:t>
            </a:r>
            <a:r>
              <a:rPr lang="en-US" sz="1100" dirty="0" smtClean="0">
                <a:hlinkClick r:id="rId2"/>
              </a:rPr>
              <a:t>/</a:t>
            </a:r>
            <a:endParaRPr lang="en-US" sz="1100" dirty="0" smtClean="0"/>
          </a:p>
          <a:p>
            <a:pPr lvl="1"/>
            <a:r>
              <a:rPr lang="en-US" sz="2400" dirty="0" smtClean="0"/>
              <a:t>59% of US tablet owners have Android Tablets.</a:t>
            </a:r>
            <a:r>
              <a:rPr lang="en-US" sz="1100" dirty="0">
                <a:hlinkClick r:id="rId3"/>
              </a:rPr>
              <a:t> http://www.emarketer.com/Article/With-More-Models-on-Market-How-Tablets-Stacking-Up/1009982</a:t>
            </a:r>
            <a:endParaRPr lang="en-US" sz="1100" dirty="0" smtClean="0"/>
          </a:p>
          <a:p>
            <a:pPr lvl="1"/>
            <a:r>
              <a:rPr lang="en-US" sz="2400" dirty="0" smtClean="0"/>
              <a:t>Android App would keep Technicians from having to carry around a laptop.</a:t>
            </a:r>
          </a:p>
          <a:p>
            <a:pPr lvl="1"/>
            <a:r>
              <a:rPr lang="en-US" sz="2400" dirty="0" smtClean="0"/>
              <a:t>Helps sell Flow Computers.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</a:p>
        </p:txBody>
      </p:sp>
    </p:spTree>
    <p:extLst>
      <p:ext uri="{BB962C8B-B14F-4D97-AF65-F5344CB8AC3E}">
        <p14:creationId xmlns:p14="http://schemas.microsoft.com/office/powerpoint/2010/main" val="20744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50974" y="2062163"/>
            <a:ext cx="6324601" cy="336073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Competition</a:t>
            </a:r>
          </a:p>
          <a:p>
            <a:pPr lvl="1"/>
            <a:r>
              <a:rPr lang="en-US" sz="2400" dirty="0" smtClean="0"/>
              <a:t>Seeing as that this project was designed as a bonus for the consumer to make communicating and pulling readings from G4 flow computers easier, there is no real competition.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Bluetooth Android Intern Project</a:t>
            </a:r>
          </a:p>
        </p:txBody>
      </p:sp>
    </p:spTree>
    <p:extLst>
      <p:ext uri="{BB962C8B-B14F-4D97-AF65-F5344CB8AC3E}">
        <p14:creationId xmlns:p14="http://schemas.microsoft.com/office/powerpoint/2010/main" val="33542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bltie\Downloads\hero_bluetoo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2955925"/>
            <a:ext cx="3092450" cy="309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76374" y="1592263"/>
            <a:ext cx="6324601" cy="4608512"/>
          </a:xfrm>
        </p:spPr>
        <p:txBody>
          <a:bodyPr>
            <a:normAutofit/>
          </a:bodyPr>
          <a:lstStyle/>
          <a:p>
            <a:r>
              <a:rPr lang="en-US" b="1" dirty="0" smtClean="0"/>
              <a:t>How it works</a:t>
            </a:r>
          </a:p>
          <a:p>
            <a:pPr lvl="1"/>
            <a:r>
              <a:rPr lang="en-US" dirty="0" smtClean="0"/>
              <a:t>User will connect to G4 device through Bluetooth or </a:t>
            </a:r>
            <a:r>
              <a:rPr lang="en-US" dirty="0" err="1" smtClean="0"/>
              <a:t>Wifi</a:t>
            </a:r>
            <a:r>
              <a:rPr lang="en-US" dirty="0" smtClean="0"/>
              <a:t> to the Android </a:t>
            </a:r>
            <a:r>
              <a:rPr lang="en-US" dirty="0" err="1" smtClean="0"/>
              <a:t>Totalflow</a:t>
            </a:r>
            <a:r>
              <a:rPr lang="en-US" dirty="0" smtClean="0"/>
              <a:t> Application to gather trending data from G4 device.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Bluetooth Advantages over PCCU </a:t>
            </a:r>
          </a:p>
          <a:p>
            <a:pPr marL="0" indent="0">
              <a:buNone/>
            </a:pPr>
            <a:r>
              <a:rPr lang="en-US" b="1" dirty="0" smtClean="0"/>
              <a:t>	Serial Linkup</a:t>
            </a:r>
          </a:p>
          <a:p>
            <a:pPr lvl="1"/>
            <a:r>
              <a:rPr lang="en-US" dirty="0" smtClean="0"/>
              <a:t>Allows Wireless communication</a:t>
            </a:r>
          </a:p>
          <a:p>
            <a:pPr lvl="1"/>
            <a:r>
              <a:rPr lang="en-US" dirty="0" smtClean="0"/>
              <a:t>Allows phone only communication, 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aptop no longer necessary</a:t>
            </a:r>
          </a:p>
          <a:p>
            <a:pPr lvl="1"/>
            <a:r>
              <a:rPr lang="en-US" dirty="0" smtClean="0"/>
              <a:t>Can be operated from within the comfort of vehicle</a:t>
            </a:r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Android Intern </a:t>
            </a:r>
            <a:r>
              <a:rPr lang="en-US" dirty="0" smtClean="0"/>
              <a:t>Project Technology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20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Financial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0" y="695325"/>
            <a:ext cx="9144000" cy="466725"/>
          </a:xfrm>
        </p:spPr>
        <p:txBody>
          <a:bodyPr/>
          <a:lstStyle/>
          <a:p>
            <a:pPr>
              <a:defRPr/>
            </a:pPr>
            <a:r>
              <a:rPr lang="en-US" smtClean="0"/>
              <a:t>Business Case Summary</a:t>
            </a:r>
            <a:endParaRPr lang="en-US"/>
          </a:p>
        </p:txBody>
      </p:sp>
      <p:sp>
        <p:nvSpPr>
          <p:cNvPr id="16410" name="Footer Placeholder 5"/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dirty="0" smtClean="0">
              <a:solidFill>
                <a:srgbClr val="666666"/>
              </a:solidFill>
            </a:endParaRPr>
          </a:p>
          <a:p>
            <a:r>
              <a:rPr lang="en-US" dirty="0" smtClean="0">
                <a:solidFill>
                  <a:srgbClr val="666666"/>
                </a:solidFill>
              </a:rPr>
              <a:t>© ABB Group </a:t>
            </a:r>
          </a:p>
          <a:p>
            <a:fld id="{B6E9EC34-95F5-43DB-B65F-D047BAA4D06E}" type="datetime4">
              <a:rPr lang="en-US" smtClean="0">
                <a:solidFill>
                  <a:srgbClr val="666666"/>
                </a:solidFill>
              </a:rPr>
              <a:pPr/>
              <a:t>October 1, 2013</a:t>
            </a:fld>
            <a:r>
              <a:rPr lang="en-US" dirty="0" smtClean="0">
                <a:solidFill>
                  <a:srgbClr val="666666"/>
                </a:solidFill>
              </a:rPr>
              <a:t> | Slide </a:t>
            </a:r>
            <a:fld id="{E1AF12F0-6532-47B1-B1C2-B50B559144A1}" type="slidenum">
              <a:rPr lang="en-US" smtClean="0">
                <a:solidFill>
                  <a:srgbClr val="666666"/>
                </a:solidFill>
              </a:rPr>
              <a:pPr/>
              <a:t>6</a:t>
            </a:fld>
            <a:endParaRPr lang="en-US" dirty="0" smtClean="0">
              <a:solidFill>
                <a:srgbClr val="666666"/>
              </a:solidFill>
            </a:endParaRPr>
          </a:p>
        </p:txBody>
      </p:sp>
      <p:graphicFrame>
        <p:nvGraphicFramePr>
          <p:cNvPr id="8" name="Content Placeholder 12"/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1164547762"/>
              </p:ext>
            </p:extLst>
          </p:nvPr>
        </p:nvGraphicFramePr>
        <p:xfrm>
          <a:off x="558801" y="1511300"/>
          <a:ext cx="7874000" cy="2832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93"/>
                <a:gridCol w="1739807"/>
                <a:gridCol w="1968500"/>
                <a:gridCol w="1968500"/>
              </a:tblGrid>
              <a:tr h="88793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Most Likely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Optimistic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Pessimistic</a:t>
                      </a:r>
                      <a:endParaRPr lang="en-US" sz="1200" dirty="0"/>
                    </a:p>
                  </a:txBody>
                  <a:tcPr/>
                </a:tc>
              </a:tr>
              <a:tr h="105622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 (</a:t>
                      </a:r>
                      <a:r>
                        <a:rPr lang="en-US" sz="1200" baseline="0" dirty="0" smtClean="0"/>
                        <a:t>in Weeks)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/>
                </a:tc>
              </a:tr>
              <a:tr h="88793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 of Labor (in US Dollars)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15,859.20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13,876.80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17,841.60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20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Financial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0" y="695325"/>
            <a:ext cx="9144000" cy="466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Risk Summary</a:t>
            </a:r>
            <a:endParaRPr lang="en-US" dirty="0"/>
          </a:p>
        </p:txBody>
      </p:sp>
      <p:sp>
        <p:nvSpPr>
          <p:cNvPr id="16410" name="Footer Placeholder 5"/>
          <p:cNvSpPr>
            <a:spLocks noGrp="1"/>
          </p:cNvSpPr>
          <p:nvPr>
            <p:ph type="ftr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dirty="0" smtClean="0">
              <a:solidFill>
                <a:srgbClr val="666666"/>
              </a:solidFill>
            </a:endParaRPr>
          </a:p>
          <a:p>
            <a:r>
              <a:rPr lang="en-US" dirty="0" smtClean="0">
                <a:solidFill>
                  <a:srgbClr val="666666"/>
                </a:solidFill>
              </a:rPr>
              <a:t>© ABB Group </a:t>
            </a:r>
          </a:p>
          <a:p>
            <a:fld id="{B6E9EC34-95F5-43DB-B65F-D047BAA4D06E}" type="datetime4">
              <a:rPr lang="en-US" smtClean="0">
                <a:solidFill>
                  <a:srgbClr val="666666"/>
                </a:solidFill>
              </a:rPr>
              <a:pPr/>
              <a:t>October 1, 2013</a:t>
            </a:fld>
            <a:r>
              <a:rPr lang="en-US" dirty="0" smtClean="0">
                <a:solidFill>
                  <a:srgbClr val="666666"/>
                </a:solidFill>
              </a:rPr>
              <a:t> | Slide </a:t>
            </a:r>
            <a:fld id="{E1AF12F0-6532-47B1-B1C2-B50B559144A1}" type="slidenum">
              <a:rPr lang="en-US" smtClean="0">
                <a:solidFill>
                  <a:srgbClr val="666666"/>
                </a:solidFill>
              </a:rPr>
              <a:pPr/>
              <a:t>7</a:t>
            </a:fld>
            <a:endParaRPr lang="en-US" dirty="0" smtClean="0">
              <a:solidFill>
                <a:srgbClr val="66666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93663"/>
              </p:ext>
            </p:extLst>
          </p:nvPr>
        </p:nvGraphicFramePr>
        <p:xfrm>
          <a:off x="1095375" y="1762126"/>
          <a:ext cx="6572249" cy="3717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4079"/>
                <a:gridCol w="507738"/>
                <a:gridCol w="420175"/>
                <a:gridCol w="474558"/>
                <a:gridCol w="419100"/>
                <a:gridCol w="571500"/>
                <a:gridCol w="657225"/>
                <a:gridCol w="498201"/>
                <a:gridCol w="1549673"/>
              </a:tblGrid>
              <a:tr h="765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Risk Description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Schedule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Scope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Budget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Total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 Impact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Likelihood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Mutliplier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Quantitative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Risk </a:t>
                      </a:r>
                      <a:r>
                        <a:rPr lang="en-US" sz="700" dirty="0" smtClean="0">
                          <a:effectLst/>
                        </a:rPr>
                        <a:t>Value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(1-15)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Mitigation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ctr"/>
                </a:tc>
              </a:tr>
              <a:tr h="348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Device Remember' Function Non-Functional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6.3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 9/26/13 – Function Fixed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497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Inexperience w/ Objective C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and its Translation from Java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Closed 9/26/13 – Accepted as Stretch scope and will be undertaken only if time permits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455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G4 Device Unexpectedly Switching from Local to Remote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10.4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 Progress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Scheduled Research – attempt to never disconnect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4554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Write Register Incompatibility with Past Design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Suggestion: Ground up Software 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Rewrite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348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Bluetooth Successful Connection Inconsistency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Suggestion: Ground up Software </a:t>
                      </a:r>
                      <a:br>
                        <a:rPr lang="en-US" sz="700">
                          <a:effectLst/>
                        </a:rPr>
                      </a:br>
                      <a:r>
                        <a:rPr lang="en-US" sz="700">
                          <a:effectLst/>
                        </a:rPr>
                        <a:t>Rewrite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348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Register Display Facelift Requires Surplus </a:t>
                      </a:r>
                      <a:r>
                        <a:rPr lang="en-US" sz="700" dirty="0" err="1">
                          <a:effectLst/>
                        </a:rPr>
                        <a:t>Manhours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5.6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Suggestion: Ground up Software Rewrite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  <a:tr h="497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Android Firmware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Incompatibility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30.00%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0.9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Testing Application for </a:t>
                      </a:r>
                      <a:br>
                        <a:rPr lang="en-US" sz="700" dirty="0">
                          <a:effectLst/>
                        </a:rPr>
                      </a:br>
                      <a:r>
                        <a:rPr lang="en-US" sz="700" dirty="0">
                          <a:effectLst/>
                        </a:rPr>
                        <a:t>the Most Popular Firmware Releases: 2.3.3 and 4.3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90" marR="6409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creenshot_2013-10-01-09-40-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38200"/>
            <a:ext cx="3246120" cy="541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3429000" y="304800"/>
            <a:ext cx="23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FBFBF"/>
                </a:solidFill>
                <a:latin typeface="Arial Rounded MT Bold"/>
                <a:cs typeface="Arial Rounded MT Bold"/>
              </a:rPr>
              <a:t>Main Menu – Page 1</a:t>
            </a:r>
            <a:endParaRPr lang="en-US" dirty="0">
              <a:solidFill>
                <a:srgbClr val="BFBFBF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360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jeszc\Desktop\Blue Tooth Project Files\Pics\ABBLogo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627"/>
            <a:ext cx="914400" cy="3585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Screenshot_2013-10-01-09-40-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3002280" cy="500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276600" y="304800"/>
            <a:ext cx="323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Arial Rounded MT Bold"/>
                <a:cs typeface="Arial Rounded MT Bold"/>
              </a:rPr>
              <a:t>Wi-Fi Connection – Page 1A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Rounded MT Bold"/>
              <a:cs typeface="Arial Rounded MT Bold"/>
            </a:endParaRPr>
          </a:p>
        </p:txBody>
      </p:sp>
      <p:pic>
        <p:nvPicPr>
          <p:cNvPr id="9" name="Picture 8" descr="Screenshot_2013-10-01-09-40-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143000"/>
            <a:ext cx="29718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3048000" y="3505200"/>
            <a:ext cx="2209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COLOR" val="SPREcolor_red"/>
  <p:tag name="VARPPTTYPE" val="SPREpotSPRE"/>
  <p:tag name="VARPPTLANGSEL" val="SPREEnglish"/>
  <p:tag name="VARGRIDMODE" val="SPREgrid_none_value"/>
  <p:tag name="VARPOTVERSION" val="SPRE1.53"/>
  <p:tag name="VARLOGOSCHINDLER" val="SPRE-1"/>
  <p:tag name="VARLOGOATLAS" val="SPRE0"/>
  <p:tag name="VARLOGOASIA" val="SPRE"/>
  <p:tag name="VARPPTLANG" val="SPREEnglish"/>
  <p:tag name="VARPPTEDITORS_NAME" val="SPREStephanie Graf"/>
  <p:tag name="VARPPTKG" val="SPREMAN"/>
  <p:tag name="VARPPTDIVISION" val="SPRECorporate Communications"/>
  <p:tag name="VARPPTPLACE" val="SPREEbikon"/>
  <p:tag name="VARPPTDATE_CREATION" val="SPREMarch 11, 2008"/>
  <p:tag name="VARPPTPRESENTATION_ID" val="SPRE"/>
  <p:tag name="VARPPTSHOWPAGE_NUMBER" val="SPRE-1"/>
  <p:tag name="VARPPTCLOSING_TEXT" val="SPREThank you for your attention."/>
  <p:tag name="VARPPTSETUPPERFORMED" val="SPRE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TITLEIMAGE" val="SPREhorizontal"/>
  <p:tag name="VARSLIDECATEGORYID" val="SPREtitle"/>
  <p:tag name="VARSLIDEID" val="SPREtitle_slide_horizontal_pictu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79d97dc-a850-472f-9400-9feee2b4c3c7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96EA"/>
        </a:dk2>
        <a:lt2>
          <a:srgbClr val="666666"/>
        </a:lt2>
        <a:accent1>
          <a:srgbClr val="5BD8FF"/>
        </a:accent1>
        <a:accent2>
          <a:srgbClr val="002897"/>
        </a:accent2>
        <a:accent3>
          <a:srgbClr val="FFFFFF"/>
        </a:accent3>
        <a:accent4>
          <a:srgbClr val="000000"/>
        </a:accent4>
        <a:accent5>
          <a:srgbClr val="B5E9FF"/>
        </a:accent5>
        <a:accent6>
          <a:srgbClr val="002388"/>
        </a:accent6>
        <a:hlink>
          <a:srgbClr val="005ADE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3AB200"/>
        </a:dk2>
        <a:lt2>
          <a:srgbClr val="666666"/>
        </a:lt2>
        <a:accent1>
          <a:srgbClr val="98DB38"/>
        </a:accent1>
        <a:accent2>
          <a:srgbClr val="084C07"/>
        </a:accent2>
        <a:accent3>
          <a:srgbClr val="FFFFFF"/>
        </a:accent3>
        <a:accent4>
          <a:srgbClr val="000000"/>
        </a:accent4>
        <a:accent5>
          <a:srgbClr val="CAEAAE"/>
        </a:accent5>
        <a:accent6>
          <a:srgbClr val="064406"/>
        </a:accent6>
        <a:hlink>
          <a:srgbClr val="02820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9868EF"/>
        </a:dk2>
        <a:lt2>
          <a:srgbClr val="666666"/>
        </a:lt2>
        <a:accent1>
          <a:srgbClr val="B4A0E8"/>
        </a:accent1>
        <a:accent2>
          <a:srgbClr val="601F69"/>
        </a:accent2>
        <a:accent3>
          <a:srgbClr val="FFFFFF"/>
        </a:accent3>
        <a:accent4>
          <a:srgbClr val="000000"/>
        </a:accent4>
        <a:accent5>
          <a:srgbClr val="D6CDF2"/>
        </a:accent5>
        <a:accent6>
          <a:srgbClr val="561B5E"/>
        </a:accent6>
        <a:hlink>
          <a:srgbClr val="904AB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FF6C00"/>
        </a:dk2>
        <a:lt2>
          <a:srgbClr val="666666"/>
        </a:lt2>
        <a:accent1>
          <a:srgbClr val="FDAC25"/>
        </a:accent1>
        <a:accent2>
          <a:srgbClr val="9A2801"/>
        </a:accent2>
        <a:accent3>
          <a:srgbClr val="FFFFFF"/>
        </a:accent3>
        <a:accent4>
          <a:srgbClr val="000000"/>
        </a:accent4>
        <a:accent5>
          <a:srgbClr val="FED2AC"/>
        </a:accent5>
        <a:accent6>
          <a:srgbClr val="8B2301"/>
        </a:accent6>
        <a:hlink>
          <a:srgbClr val="BF45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5BD8FF"/>
        </a:accent1>
        <a:accent2>
          <a:srgbClr val="002897"/>
        </a:accent2>
        <a:accent3>
          <a:srgbClr val="FFFFFF"/>
        </a:accent3>
        <a:accent4>
          <a:srgbClr val="000000"/>
        </a:accent4>
        <a:accent5>
          <a:srgbClr val="B5E9FF"/>
        </a:accent5>
        <a:accent6>
          <a:srgbClr val="002388"/>
        </a:accent6>
        <a:hlink>
          <a:srgbClr val="005ADE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4_default">
  <a:themeElements>
    <a:clrScheme name="ABB Blau 2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5BD8FF"/>
      </a:accent3>
      <a:accent4>
        <a:srgbClr val="999999"/>
      </a:accent4>
      <a:accent5>
        <a:srgbClr val="666666"/>
      </a:accent5>
      <a:accent6>
        <a:srgbClr val="666666"/>
      </a:accent6>
      <a:hlink>
        <a:srgbClr val="5BD8FF"/>
      </a:hlink>
      <a:folHlink>
        <a:srgbClr val="999999"/>
      </a:folHlink>
    </a:clrScheme>
    <a:fontScheme name="AB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rtlCol="0" anchor="ctr"/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rmAutofit/>
      </a:bodyPr>
      <a:lstStyle>
        <a:defPPr marL="179388" indent="-179388">
          <a:spcBef>
            <a:spcPts val="1100"/>
          </a:spcBef>
          <a:buClr>
            <a:schemeClr val="tx2"/>
          </a:buClr>
          <a:buSzPct val="70000"/>
          <a:buFont typeface="Wingdings" pitchFamily="2" charset="2"/>
          <a:buChar char="§"/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2897"/>
      </a:dk2>
      <a:lt2>
        <a:srgbClr val="666666"/>
      </a:lt2>
      <a:accent1>
        <a:srgbClr val="005ADE"/>
      </a:accent1>
      <a:accent2>
        <a:srgbClr val="0096EA"/>
      </a:accent2>
      <a:accent3>
        <a:srgbClr val="FFFFFF"/>
      </a:accent3>
      <a:accent4>
        <a:srgbClr val="000000"/>
      </a:accent4>
      <a:accent5>
        <a:srgbClr val="AAB5EC"/>
      </a:accent5>
      <a:accent6>
        <a:srgbClr val="0087D4"/>
      </a:accent6>
      <a:hlink>
        <a:srgbClr val="5BD8FF"/>
      </a:hlink>
      <a:folHlink>
        <a:srgbClr val="99999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0000"/>
          <a:buFont typeface="Wingdings" pitchFamily="2" charset="2"/>
          <a:buChar char="§"/>
          <a:tabLst/>
          <a:defRPr kumimoji="0" lang="de-CH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2897"/>
        </a:dk2>
        <a:lt2>
          <a:srgbClr val="666666"/>
        </a:lt2>
        <a:accent1>
          <a:srgbClr val="005ADE"/>
        </a:accent1>
        <a:accent2>
          <a:srgbClr val="0096EA"/>
        </a:accent2>
        <a:accent3>
          <a:srgbClr val="FFFFFF"/>
        </a:accent3>
        <a:accent4>
          <a:srgbClr val="000000"/>
        </a:accent4>
        <a:accent5>
          <a:srgbClr val="AAB5EC"/>
        </a:accent5>
        <a:accent6>
          <a:srgbClr val="0087D4"/>
        </a:accent6>
        <a:hlink>
          <a:srgbClr val="5BD8FF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84C07"/>
        </a:dk2>
        <a:lt2>
          <a:srgbClr val="666666"/>
        </a:lt2>
        <a:accent1>
          <a:srgbClr val="028208"/>
        </a:accent1>
        <a:accent2>
          <a:srgbClr val="3AB2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34A100"/>
        </a:accent6>
        <a:hlink>
          <a:srgbClr val="98DB3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601F69"/>
        </a:dk2>
        <a:lt2>
          <a:srgbClr val="666666"/>
        </a:lt2>
        <a:accent1>
          <a:srgbClr val="904AB0"/>
        </a:accent1>
        <a:accent2>
          <a:srgbClr val="9868EF"/>
        </a:accent2>
        <a:accent3>
          <a:srgbClr val="FFFFFF"/>
        </a:accent3>
        <a:accent4>
          <a:srgbClr val="000000"/>
        </a:accent4>
        <a:accent5>
          <a:srgbClr val="C6B1D4"/>
        </a:accent5>
        <a:accent6>
          <a:srgbClr val="895ED9"/>
        </a:accent6>
        <a:hlink>
          <a:srgbClr val="B4A0E8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9A2801"/>
        </a:dk2>
        <a:lt2>
          <a:srgbClr val="666666"/>
        </a:lt2>
        <a:accent1>
          <a:srgbClr val="BF4500"/>
        </a:accent1>
        <a:accent2>
          <a:srgbClr val="FF6C00"/>
        </a:accent2>
        <a:accent3>
          <a:srgbClr val="FFFFFF"/>
        </a:accent3>
        <a:accent4>
          <a:srgbClr val="000000"/>
        </a:accent4>
        <a:accent5>
          <a:srgbClr val="DCB0AA"/>
        </a:accent5>
        <a:accent6>
          <a:srgbClr val="E76100"/>
        </a:accent6>
        <a:hlink>
          <a:srgbClr val="FDAC25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21816</TotalTime>
  <Words>739</Words>
  <Application>Microsoft Office PowerPoint</Application>
  <PresentationFormat>On-screen Show (4:3)</PresentationFormat>
  <Paragraphs>198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Rounded MT Bold</vt:lpstr>
      <vt:lpstr>Calibri</vt:lpstr>
      <vt:lpstr>Times New Roman</vt:lpstr>
      <vt:lpstr>Wingdings</vt:lpstr>
      <vt:lpstr>Default Design</vt:lpstr>
      <vt:lpstr>default</vt:lpstr>
      <vt:lpstr>1_default</vt:lpstr>
      <vt:lpstr>2_default</vt:lpstr>
      <vt:lpstr>3_default</vt:lpstr>
      <vt:lpstr>4_default</vt:lpstr>
      <vt:lpstr>1_blank</vt:lpstr>
      <vt:lpstr>blank</vt:lpstr>
      <vt:lpstr>Bluetooth Android Intern Project -Semester Extension- Gate 1 </vt:lpstr>
      <vt:lpstr>Meeting Agenda</vt:lpstr>
      <vt:lpstr>Market Overview</vt:lpstr>
      <vt:lpstr>Market Overview</vt:lpstr>
      <vt:lpstr>Market Overview</vt:lpstr>
      <vt:lpstr>Financial Analysis</vt:lpstr>
      <vt:lpstr>Financial Analysis</vt:lpstr>
      <vt:lpstr>PowerPoint Presentation</vt:lpstr>
      <vt:lpstr>PowerPoint Presentation</vt:lpstr>
      <vt:lpstr>PowerPoint Presentation</vt:lpstr>
      <vt:lpstr>Bluetooth Android Intern Project Gate 1</vt:lpstr>
      <vt:lpstr>Bluetooth Android Intern Project Gate 2</vt:lpstr>
      <vt:lpstr>Bluetooth Android Intern Project Gate 3</vt:lpstr>
      <vt:lpstr>Bluetooth Android Intern Project Gate 4</vt:lpstr>
      <vt:lpstr>Bluetooth Android Intern Project Gate 5</vt:lpstr>
      <vt:lpstr>Bluetooth Android Intern Project Timeline</vt:lpstr>
      <vt:lpstr>Bluetooth Android Intern Project Gate 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Buijs, Thomas, L.</dc:creator>
  <cp:lastModifiedBy>Nicholas White</cp:lastModifiedBy>
  <cp:revision>2194</cp:revision>
  <cp:lastPrinted>2013-05-31T14:38:05Z</cp:lastPrinted>
  <dcterms:created xsi:type="dcterms:W3CDTF">2006-01-16T13:05:46Z</dcterms:created>
  <dcterms:modified xsi:type="dcterms:W3CDTF">2013-10-01T22:24:55Z</dcterms:modified>
</cp:coreProperties>
</file>