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85E4B1-1FE5-4C9A-B432-EFD62FA0D100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A096FD5-68C7-495C-B32E-620B0814EA49}">
      <dgm:prSet/>
      <dgm:spPr/>
      <dgm:t>
        <a:bodyPr/>
        <a:lstStyle/>
        <a:p>
          <a:pPr>
            <a:defRPr b="1"/>
          </a:pPr>
          <a:r>
            <a:rPr lang="en-US" b="1"/>
            <a:t>Who am I?</a:t>
          </a:r>
          <a:endParaRPr lang="en-US"/>
        </a:p>
      </dgm:t>
    </dgm:pt>
    <dgm:pt modelId="{A85CF39C-F0B6-469C-90A1-227E0897DCA8}" type="parTrans" cxnId="{9AA88920-2C29-478D-826D-650C54A5DEA2}">
      <dgm:prSet/>
      <dgm:spPr/>
      <dgm:t>
        <a:bodyPr/>
        <a:lstStyle/>
        <a:p>
          <a:endParaRPr lang="en-US"/>
        </a:p>
      </dgm:t>
    </dgm:pt>
    <dgm:pt modelId="{DC4C3B01-4F5E-4325-9ADD-72670CA572CC}" type="sibTrans" cxnId="{9AA88920-2C29-478D-826D-650C54A5DEA2}">
      <dgm:prSet/>
      <dgm:spPr/>
      <dgm:t>
        <a:bodyPr/>
        <a:lstStyle/>
        <a:p>
          <a:endParaRPr lang="en-US"/>
        </a:p>
      </dgm:t>
    </dgm:pt>
    <dgm:pt modelId="{50CD2DD0-ECE6-409D-AED3-11DFB13B92B8}">
      <dgm:prSet/>
      <dgm:spPr/>
      <dgm:t>
        <a:bodyPr/>
        <a:lstStyle/>
        <a:p>
          <a:r>
            <a:rPr lang="en-US" dirty="0"/>
            <a:t>Chief Data Officer at a sports betting tech startup</a:t>
          </a:r>
        </a:p>
      </dgm:t>
    </dgm:pt>
    <dgm:pt modelId="{8FB94934-FDC9-42BA-B6A3-A5C0E3C75FC0}" type="parTrans" cxnId="{4D277605-AD3D-4183-B7EB-8A4E98E1F976}">
      <dgm:prSet/>
      <dgm:spPr/>
      <dgm:t>
        <a:bodyPr/>
        <a:lstStyle/>
        <a:p>
          <a:endParaRPr lang="en-US"/>
        </a:p>
      </dgm:t>
    </dgm:pt>
    <dgm:pt modelId="{0BDB9A42-76B0-4426-A8B6-B02BFA1196F5}" type="sibTrans" cxnId="{4D277605-AD3D-4183-B7EB-8A4E98E1F976}">
      <dgm:prSet/>
      <dgm:spPr/>
      <dgm:t>
        <a:bodyPr/>
        <a:lstStyle/>
        <a:p>
          <a:endParaRPr lang="en-US"/>
        </a:p>
      </dgm:t>
    </dgm:pt>
    <dgm:pt modelId="{F98C7C49-884E-433C-83F8-7E7C50BD6894}">
      <dgm:prSet/>
      <dgm:spPr/>
      <dgm:t>
        <a:bodyPr/>
        <a:lstStyle/>
        <a:p>
          <a:r>
            <a:rPr lang="en-US"/>
            <a:t>Responsible for data governance, personalization, and compliance</a:t>
          </a:r>
        </a:p>
      </dgm:t>
    </dgm:pt>
    <dgm:pt modelId="{0DF22C17-6AAB-4FD1-A8BB-73CAB80041F0}" type="parTrans" cxnId="{7D294058-FA75-4F56-B464-08563CC1044F}">
      <dgm:prSet/>
      <dgm:spPr/>
      <dgm:t>
        <a:bodyPr/>
        <a:lstStyle/>
        <a:p>
          <a:endParaRPr lang="en-US"/>
        </a:p>
      </dgm:t>
    </dgm:pt>
    <dgm:pt modelId="{7FCF243B-A531-4B7A-9BF4-DE38E0791A61}" type="sibTrans" cxnId="{7D294058-FA75-4F56-B464-08563CC1044F}">
      <dgm:prSet/>
      <dgm:spPr/>
      <dgm:t>
        <a:bodyPr/>
        <a:lstStyle/>
        <a:p>
          <a:endParaRPr lang="en-US"/>
        </a:p>
      </dgm:t>
    </dgm:pt>
    <dgm:pt modelId="{7FB5890A-0D1B-424B-AC1F-5CE994E0C6F6}">
      <dgm:prSet/>
      <dgm:spPr/>
      <dgm:t>
        <a:bodyPr/>
        <a:lstStyle/>
        <a:p>
          <a:pPr>
            <a:defRPr b="1"/>
          </a:pPr>
          <a:r>
            <a:rPr lang="en-US" b="1"/>
            <a:t>Industry Snapshot:</a:t>
          </a:r>
          <a:endParaRPr lang="en-US"/>
        </a:p>
      </dgm:t>
    </dgm:pt>
    <dgm:pt modelId="{C2244401-9C24-47BB-B948-33F6CE294251}" type="parTrans" cxnId="{5578CAA1-6B2F-4D1F-8799-0419694042AF}">
      <dgm:prSet/>
      <dgm:spPr/>
      <dgm:t>
        <a:bodyPr/>
        <a:lstStyle/>
        <a:p>
          <a:endParaRPr lang="en-US"/>
        </a:p>
      </dgm:t>
    </dgm:pt>
    <dgm:pt modelId="{49EC7B03-B015-48AE-A638-7584066E0E96}" type="sibTrans" cxnId="{5578CAA1-6B2F-4D1F-8799-0419694042AF}">
      <dgm:prSet/>
      <dgm:spPr/>
      <dgm:t>
        <a:bodyPr/>
        <a:lstStyle/>
        <a:p>
          <a:endParaRPr lang="en-US"/>
        </a:p>
      </dgm:t>
    </dgm:pt>
    <dgm:pt modelId="{D226674B-80F6-4C21-B002-8B63FDEEC78B}">
      <dgm:prSet/>
      <dgm:spPr/>
      <dgm:t>
        <a:bodyPr/>
        <a:lstStyle/>
        <a:p>
          <a:r>
            <a:rPr lang="en-US" dirty="0"/>
            <a:t>Sports betting = ~$100B market</a:t>
          </a:r>
        </a:p>
      </dgm:t>
    </dgm:pt>
    <dgm:pt modelId="{11695979-E512-43A4-BC8C-395680C4EE6B}" type="parTrans" cxnId="{017DE5DA-1DAD-4EF7-A6F1-2CCA802B5D7A}">
      <dgm:prSet/>
      <dgm:spPr/>
      <dgm:t>
        <a:bodyPr/>
        <a:lstStyle/>
        <a:p>
          <a:endParaRPr lang="en-US"/>
        </a:p>
      </dgm:t>
    </dgm:pt>
    <dgm:pt modelId="{927FFF3B-9EA1-4B5D-B2B0-6441E3223F99}" type="sibTrans" cxnId="{017DE5DA-1DAD-4EF7-A6F1-2CCA802B5D7A}">
      <dgm:prSet/>
      <dgm:spPr/>
      <dgm:t>
        <a:bodyPr/>
        <a:lstStyle/>
        <a:p>
          <a:endParaRPr lang="en-US"/>
        </a:p>
      </dgm:t>
    </dgm:pt>
    <dgm:pt modelId="{47022B19-E41F-4F0A-AAC7-1AD0D15DDF0E}">
      <dgm:prSet/>
      <dgm:spPr/>
      <dgm:t>
        <a:bodyPr/>
        <a:lstStyle/>
        <a:p>
          <a:r>
            <a:rPr lang="en-US"/>
            <a:t>Heavy use of </a:t>
          </a:r>
          <a:r>
            <a:rPr lang="en-US" b="1"/>
            <a:t>behavioral data + AI models</a:t>
          </a:r>
          <a:r>
            <a:rPr lang="en-US"/>
            <a:t> for personalization</a:t>
          </a:r>
        </a:p>
      </dgm:t>
    </dgm:pt>
    <dgm:pt modelId="{9A35DB79-5B3C-4A46-8D4C-28EAE6D50B7C}" type="parTrans" cxnId="{477D716B-F7A1-40E2-AB3C-FD7A3174A9C1}">
      <dgm:prSet/>
      <dgm:spPr/>
      <dgm:t>
        <a:bodyPr/>
        <a:lstStyle/>
        <a:p>
          <a:endParaRPr lang="en-US"/>
        </a:p>
      </dgm:t>
    </dgm:pt>
    <dgm:pt modelId="{03A82677-9312-441D-9C28-4F9AA02AE4D2}" type="sibTrans" cxnId="{477D716B-F7A1-40E2-AB3C-FD7A3174A9C1}">
      <dgm:prSet/>
      <dgm:spPr/>
      <dgm:t>
        <a:bodyPr/>
        <a:lstStyle/>
        <a:p>
          <a:endParaRPr lang="en-US"/>
        </a:p>
      </dgm:t>
    </dgm:pt>
    <dgm:pt modelId="{F8F03213-4435-471A-AD55-28A2380588C6}" type="pres">
      <dgm:prSet presAssocID="{7885E4B1-1FE5-4C9A-B432-EFD62FA0D100}" presName="Name0" presStyleCnt="0">
        <dgm:presLayoutVars>
          <dgm:dir/>
          <dgm:animLvl val="lvl"/>
          <dgm:resizeHandles val="exact"/>
        </dgm:presLayoutVars>
      </dgm:prSet>
      <dgm:spPr/>
    </dgm:pt>
    <dgm:pt modelId="{8F502278-015D-4891-BA91-436E272B3253}" type="pres">
      <dgm:prSet presAssocID="{7A096FD5-68C7-495C-B32E-620B0814EA49}" presName="linNode" presStyleCnt="0"/>
      <dgm:spPr/>
    </dgm:pt>
    <dgm:pt modelId="{27C7CF55-48D7-4EA6-929C-3061C4D883EA}" type="pres">
      <dgm:prSet presAssocID="{7A096FD5-68C7-495C-B32E-620B0814EA49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33F4126D-0925-40F5-83A8-F0C98AB4CFBA}" type="pres">
      <dgm:prSet presAssocID="{7A096FD5-68C7-495C-B32E-620B0814EA49}" presName="descendantText" presStyleLbl="alignAccFollowNode1" presStyleIdx="0" presStyleCnt="2">
        <dgm:presLayoutVars>
          <dgm:bulletEnabled val="1"/>
        </dgm:presLayoutVars>
      </dgm:prSet>
      <dgm:spPr/>
    </dgm:pt>
    <dgm:pt modelId="{58AFC47F-0A74-4D36-A473-02A281813527}" type="pres">
      <dgm:prSet presAssocID="{DC4C3B01-4F5E-4325-9ADD-72670CA572CC}" presName="sp" presStyleCnt="0"/>
      <dgm:spPr/>
    </dgm:pt>
    <dgm:pt modelId="{723866EA-861D-45AA-A84D-0B25417EFE23}" type="pres">
      <dgm:prSet presAssocID="{7FB5890A-0D1B-424B-AC1F-5CE994E0C6F6}" presName="linNode" presStyleCnt="0"/>
      <dgm:spPr/>
    </dgm:pt>
    <dgm:pt modelId="{0D0EB9AB-3F6B-4C29-8E06-1A35BC1B50F9}" type="pres">
      <dgm:prSet presAssocID="{7FB5890A-0D1B-424B-AC1F-5CE994E0C6F6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4FB96E4-C511-4329-ADB4-C76DE59FA03B}" type="pres">
      <dgm:prSet presAssocID="{7FB5890A-0D1B-424B-AC1F-5CE994E0C6F6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3C37103-7E23-4E0F-BF53-5D1E477DC950}" type="presOf" srcId="{D226674B-80F6-4C21-B002-8B63FDEEC78B}" destId="{C4FB96E4-C511-4329-ADB4-C76DE59FA03B}" srcOrd="0" destOrd="0" presId="urn:microsoft.com/office/officeart/2005/8/layout/vList5"/>
    <dgm:cxn modelId="{4D277605-AD3D-4183-B7EB-8A4E98E1F976}" srcId="{7A096FD5-68C7-495C-B32E-620B0814EA49}" destId="{50CD2DD0-ECE6-409D-AED3-11DFB13B92B8}" srcOrd="0" destOrd="0" parTransId="{8FB94934-FDC9-42BA-B6A3-A5C0E3C75FC0}" sibTransId="{0BDB9A42-76B0-4426-A8B6-B02BFA1196F5}"/>
    <dgm:cxn modelId="{40B2141F-0ABE-4F0A-9DBE-3098BD3B5044}" type="presOf" srcId="{7FB5890A-0D1B-424B-AC1F-5CE994E0C6F6}" destId="{0D0EB9AB-3F6B-4C29-8E06-1A35BC1B50F9}" srcOrd="0" destOrd="0" presId="urn:microsoft.com/office/officeart/2005/8/layout/vList5"/>
    <dgm:cxn modelId="{9AA88920-2C29-478D-826D-650C54A5DEA2}" srcId="{7885E4B1-1FE5-4C9A-B432-EFD62FA0D100}" destId="{7A096FD5-68C7-495C-B32E-620B0814EA49}" srcOrd="0" destOrd="0" parTransId="{A85CF39C-F0B6-469C-90A1-227E0897DCA8}" sibTransId="{DC4C3B01-4F5E-4325-9ADD-72670CA572CC}"/>
    <dgm:cxn modelId="{AA8C2C36-6AF8-4443-9C17-BC7D81E75D50}" type="presOf" srcId="{7885E4B1-1FE5-4C9A-B432-EFD62FA0D100}" destId="{F8F03213-4435-471A-AD55-28A2380588C6}" srcOrd="0" destOrd="0" presId="urn:microsoft.com/office/officeart/2005/8/layout/vList5"/>
    <dgm:cxn modelId="{A035BD37-C6CF-4E3C-8350-311CE5E9ED13}" type="presOf" srcId="{F98C7C49-884E-433C-83F8-7E7C50BD6894}" destId="{33F4126D-0925-40F5-83A8-F0C98AB4CFBA}" srcOrd="0" destOrd="1" presId="urn:microsoft.com/office/officeart/2005/8/layout/vList5"/>
    <dgm:cxn modelId="{ED635845-E529-46A4-8E7F-5DBC2926516C}" type="presOf" srcId="{7A096FD5-68C7-495C-B32E-620B0814EA49}" destId="{27C7CF55-48D7-4EA6-929C-3061C4D883EA}" srcOrd="0" destOrd="0" presId="urn:microsoft.com/office/officeart/2005/8/layout/vList5"/>
    <dgm:cxn modelId="{45C07649-03BF-4096-875F-9FF463D24206}" type="presOf" srcId="{50CD2DD0-ECE6-409D-AED3-11DFB13B92B8}" destId="{33F4126D-0925-40F5-83A8-F0C98AB4CFBA}" srcOrd="0" destOrd="0" presId="urn:microsoft.com/office/officeart/2005/8/layout/vList5"/>
    <dgm:cxn modelId="{477D716B-F7A1-40E2-AB3C-FD7A3174A9C1}" srcId="{7FB5890A-0D1B-424B-AC1F-5CE994E0C6F6}" destId="{47022B19-E41F-4F0A-AAC7-1AD0D15DDF0E}" srcOrd="1" destOrd="0" parTransId="{9A35DB79-5B3C-4A46-8D4C-28EAE6D50B7C}" sibTransId="{03A82677-9312-441D-9C28-4F9AA02AE4D2}"/>
    <dgm:cxn modelId="{7D294058-FA75-4F56-B464-08563CC1044F}" srcId="{7A096FD5-68C7-495C-B32E-620B0814EA49}" destId="{F98C7C49-884E-433C-83F8-7E7C50BD6894}" srcOrd="1" destOrd="0" parTransId="{0DF22C17-6AAB-4FD1-A8BB-73CAB80041F0}" sibTransId="{7FCF243B-A531-4B7A-9BF4-DE38E0791A61}"/>
    <dgm:cxn modelId="{AC181988-D003-46C2-853F-6E88FAD61905}" type="presOf" srcId="{47022B19-E41F-4F0A-AAC7-1AD0D15DDF0E}" destId="{C4FB96E4-C511-4329-ADB4-C76DE59FA03B}" srcOrd="0" destOrd="1" presId="urn:microsoft.com/office/officeart/2005/8/layout/vList5"/>
    <dgm:cxn modelId="{5578CAA1-6B2F-4D1F-8799-0419694042AF}" srcId="{7885E4B1-1FE5-4C9A-B432-EFD62FA0D100}" destId="{7FB5890A-0D1B-424B-AC1F-5CE994E0C6F6}" srcOrd="1" destOrd="0" parTransId="{C2244401-9C24-47BB-B948-33F6CE294251}" sibTransId="{49EC7B03-B015-48AE-A638-7584066E0E96}"/>
    <dgm:cxn modelId="{017DE5DA-1DAD-4EF7-A6F1-2CCA802B5D7A}" srcId="{7FB5890A-0D1B-424B-AC1F-5CE994E0C6F6}" destId="{D226674B-80F6-4C21-B002-8B63FDEEC78B}" srcOrd="0" destOrd="0" parTransId="{11695979-E512-43A4-BC8C-395680C4EE6B}" sibTransId="{927FFF3B-9EA1-4B5D-B2B0-6441E3223F99}"/>
    <dgm:cxn modelId="{FA70C1DC-542F-489B-B500-AEC6AADE7427}" type="presParOf" srcId="{F8F03213-4435-471A-AD55-28A2380588C6}" destId="{8F502278-015D-4891-BA91-436E272B3253}" srcOrd="0" destOrd="0" presId="urn:microsoft.com/office/officeart/2005/8/layout/vList5"/>
    <dgm:cxn modelId="{6F29C8A4-13F1-4CE4-8D88-8A9C041BCAB9}" type="presParOf" srcId="{8F502278-015D-4891-BA91-436E272B3253}" destId="{27C7CF55-48D7-4EA6-929C-3061C4D883EA}" srcOrd="0" destOrd="0" presId="urn:microsoft.com/office/officeart/2005/8/layout/vList5"/>
    <dgm:cxn modelId="{502DD279-F0EC-492F-A8AF-2F14627D4031}" type="presParOf" srcId="{8F502278-015D-4891-BA91-436E272B3253}" destId="{33F4126D-0925-40F5-83A8-F0C98AB4CFBA}" srcOrd="1" destOrd="0" presId="urn:microsoft.com/office/officeart/2005/8/layout/vList5"/>
    <dgm:cxn modelId="{C5972122-9195-4587-BB35-B2FED3D53843}" type="presParOf" srcId="{F8F03213-4435-471A-AD55-28A2380588C6}" destId="{58AFC47F-0A74-4D36-A473-02A281813527}" srcOrd="1" destOrd="0" presId="urn:microsoft.com/office/officeart/2005/8/layout/vList5"/>
    <dgm:cxn modelId="{CD10EBFF-C8F5-44CA-A9A2-F0AABAC205EA}" type="presParOf" srcId="{F8F03213-4435-471A-AD55-28A2380588C6}" destId="{723866EA-861D-45AA-A84D-0B25417EFE23}" srcOrd="2" destOrd="0" presId="urn:microsoft.com/office/officeart/2005/8/layout/vList5"/>
    <dgm:cxn modelId="{5F7A543E-EB5C-4CBE-8837-73CB1AF07CD7}" type="presParOf" srcId="{723866EA-861D-45AA-A84D-0B25417EFE23}" destId="{0D0EB9AB-3F6B-4C29-8E06-1A35BC1B50F9}" srcOrd="0" destOrd="0" presId="urn:microsoft.com/office/officeart/2005/8/layout/vList5"/>
    <dgm:cxn modelId="{D850700A-4E4E-4A93-BD49-7A78785E45FB}" type="presParOf" srcId="{723866EA-861D-45AA-A84D-0B25417EFE23}" destId="{C4FB96E4-C511-4329-ADB4-C76DE59FA03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4126D-0925-40F5-83A8-F0C98AB4CFBA}">
      <dsp:nvSpPr>
        <dsp:cNvPr id="0" name=""/>
        <dsp:cNvSpPr/>
      </dsp:nvSpPr>
      <dsp:spPr>
        <a:xfrm rot="5400000">
          <a:off x="6187281" y="-2700978"/>
          <a:ext cx="540578" cy="6077713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Chief Data Officer at a sports betting tech startup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Responsible for data governance, personalization, and compliance</a:t>
          </a:r>
        </a:p>
      </dsp:txBody>
      <dsp:txXfrm rot="-5400000">
        <a:off x="3418714" y="93978"/>
        <a:ext cx="6051324" cy="487800"/>
      </dsp:txXfrm>
    </dsp:sp>
    <dsp:sp modelId="{27C7CF55-48D7-4EA6-929C-3061C4D883EA}">
      <dsp:nvSpPr>
        <dsp:cNvPr id="0" name=""/>
        <dsp:cNvSpPr/>
      </dsp:nvSpPr>
      <dsp:spPr>
        <a:xfrm>
          <a:off x="0" y="16"/>
          <a:ext cx="3418713" cy="6757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/>
            <a:t>Who am I?</a:t>
          </a:r>
          <a:endParaRPr lang="en-US" sz="2800" kern="1200"/>
        </a:p>
      </dsp:txBody>
      <dsp:txXfrm>
        <a:off x="32986" y="33002"/>
        <a:ext cx="3352741" cy="609751"/>
      </dsp:txXfrm>
    </dsp:sp>
    <dsp:sp modelId="{C4FB96E4-C511-4329-ADB4-C76DE59FA03B}">
      <dsp:nvSpPr>
        <dsp:cNvPr id="0" name=""/>
        <dsp:cNvSpPr/>
      </dsp:nvSpPr>
      <dsp:spPr>
        <a:xfrm rot="5400000">
          <a:off x="6187281" y="-1991469"/>
          <a:ext cx="540578" cy="6077713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Sports betting = ~$100B market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Heavy use of </a:t>
          </a:r>
          <a:r>
            <a:rPr lang="en-US" sz="1400" b="1" kern="1200"/>
            <a:t>behavioral data + AI models</a:t>
          </a:r>
          <a:r>
            <a:rPr lang="en-US" sz="1400" kern="1200"/>
            <a:t> for personalization</a:t>
          </a:r>
        </a:p>
      </dsp:txBody>
      <dsp:txXfrm rot="-5400000">
        <a:off x="3418714" y="803487"/>
        <a:ext cx="6051324" cy="487800"/>
      </dsp:txXfrm>
    </dsp:sp>
    <dsp:sp modelId="{0D0EB9AB-3F6B-4C29-8E06-1A35BC1B50F9}">
      <dsp:nvSpPr>
        <dsp:cNvPr id="0" name=""/>
        <dsp:cNvSpPr/>
      </dsp:nvSpPr>
      <dsp:spPr>
        <a:xfrm>
          <a:off x="0" y="709526"/>
          <a:ext cx="3418713" cy="67572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/>
            <a:t>Industry Snapshot:</a:t>
          </a:r>
          <a:endParaRPr lang="en-US" sz="2800" kern="1200"/>
        </a:p>
      </dsp:txBody>
      <dsp:txXfrm>
        <a:off x="32986" y="742512"/>
        <a:ext cx="3352741" cy="609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D918F-D75D-200B-B148-5CAC7ACD4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CC8C82-A7F8-6556-7F9E-82012A798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35F5-4C2C-46C3-8536-A7FE129F0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83D8-9ABB-4C7B-97F5-7E1848269DA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24191-F48E-96BB-0147-8A6301F0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96E3B-A382-A534-AD7D-A924CC31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527-0B04-4521-9315-A10063DC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8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C064-8522-43C9-1580-E738B0A54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72EB3-CC49-3EA4-D20E-DFF4AF816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A5366-970E-E2FC-2D8E-C428DC536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83D8-9ABB-4C7B-97F5-7E1848269DA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73589-720C-0FBB-3C80-7B331A7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9EBAA-4474-E4A2-E24D-8EC35D54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527-0B04-4521-9315-A10063DC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0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AF4B3A-B0EB-D22A-9CBD-8BAB5C343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760F1-985B-AB8B-B598-17A968A81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CC80C-D8E1-C719-B45D-07C0BAF60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83D8-9ABB-4C7B-97F5-7E1848269DA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3B03C-D7DB-40EA-68E2-F1CB7E63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8E050-C418-51DC-23A6-05EACC13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527-0B04-4521-9315-A10063DC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D9A26-3A68-E131-3CAE-10EF869CC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37CAD-F425-F21F-BC1E-EDCF60BA6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15106-644E-5AAA-4955-11613854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83D8-9ABB-4C7B-97F5-7E1848269DA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603F-A199-7F8A-A3BC-CBBCBC5B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D7A6-A404-B0CD-BE44-772CA7C1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527-0B04-4521-9315-A10063DC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9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BB3B6-D6E1-B4D4-4712-465678328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4D708-4393-0E96-151F-09EB60B8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51538-AAAD-E792-45BD-BAF6D56B5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83D8-9ABB-4C7B-97F5-7E1848269DA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9699A-D10F-0127-4F97-0791E17B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DA855-743B-D03C-C482-096E375E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527-0B04-4521-9315-A10063DC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2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5BDA-C2A6-F8D4-9D1B-25224663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D040E-638B-331C-5EF4-C0184184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C703C-61D4-1E7F-CA0D-07C0950A0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F0940-15B6-C287-7695-EEDA1090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83D8-9ABB-4C7B-97F5-7E1848269DA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98C71-65AD-4A58-9298-35C83A1A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491C5-5748-1898-0782-95050804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527-0B04-4521-9315-A10063DC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6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576C-F3B9-5AF1-9914-802B7DAE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E983E-DE33-1085-C9F7-CCF9239B5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4583D-9D59-C18C-6E7B-DDD0834F1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EF78EF-FC57-9679-8D70-8ED2B198D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81CC2-C3EF-8B83-8CCB-93BD20D81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430FB-EF1C-BE83-C456-AE3B7FF4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83D8-9ABB-4C7B-97F5-7E1848269DA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1B66A-5C69-2FFD-931B-3DDF7AE5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8BBBB-C045-FE03-F2E4-35DC7E8A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527-0B04-4521-9315-A10063DC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9E4B-29BF-BC3A-1B79-82AD8C96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84B08-8CE9-61DA-3497-C746EE42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83D8-9ABB-4C7B-97F5-7E1848269DA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4D39F-4057-6E03-98DD-1C7CE44C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E6790-5312-8CDB-E1FB-7D1B4966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527-0B04-4521-9315-A10063DC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38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0AEE3-6E78-5B3E-22DB-6C8B95F35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83D8-9ABB-4C7B-97F5-7E1848269DA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F8D38-8335-5758-3E5B-CD407DBE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076C0-8E64-4C5B-0F78-3EE85A56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527-0B04-4521-9315-A10063DC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1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A2A6-0FC6-0C1B-BEC9-D655D6D3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A3CD-8564-D957-A81E-EDB4142E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D5FB6-F0AC-88B2-B11A-5203CEE2E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869EA-B7B8-E7C6-B2C4-7E860DD9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83D8-9ABB-4C7B-97F5-7E1848269DA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ADD62-3135-0B07-E54D-D8BAA25A5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C5249-4180-0387-9BAE-3436447B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527-0B04-4521-9315-A10063DC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4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6C87-8599-AAAE-8EC3-3B818025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0A605-C05F-40E8-CB7E-80E93AD8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3D5061-7644-D025-FFDF-2C1213C21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AD2E9-1A4F-820D-0627-0304F6A9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E83D8-9ABB-4C7B-97F5-7E1848269DA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AF212-5744-3492-A645-AC1EB88A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121BC-9BB5-A730-CD39-12C219FE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527-0B04-4521-9315-A10063DC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4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75BC5-B2D8-C26A-B638-98C6EC47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0F5E8-69E8-ACAA-C0D9-AE0E63E0B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95DC0-8437-7771-CA39-D9F1304BC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E83D8-9ABB-4C7B-97F5-7E1848269DA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B88EE-7B2E-3347-C4F3-AE765CAED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967FA-3A21-7C87-110E-4D4F57E6B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527-0B04-4521-9315-A10063DCD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6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D5AFA-579E-E3CD-C66E-B50699FE9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141711"/>
            <a:ext cx="3896139" cy="3456788"/>
          </a:xfrm>
        </p:spPr>
        <p:txBody>
          <a:bodyPr anchor="t">
            <a:normAutofit/>
          </a:bodyPr>
          <a:lstStyle/>
          <a:p>
            <a:pPr algn="l"/>
            <a:r>
              <a:rPr lang="en-US" sz="4000"/>
              <a:t>Playing the Player: Ethical Implications of Data-Driven Personalization in Sports Betting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E3BBF-2E0F-432A-98AB-10DCC6AB57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09474"/>
            <a:ext cx="3896139" cy="1263291"/>
          </a:xfrm>
        </p:spPr>
        <p:txBody>
          <a:bodyPr anchor="b">
            <a:normAutofit/>
          </a:bodyPr>
          <a:lstStyle/>
          <a:p>
            <a:pPr algn="l"/>
            <a:r>
              <a:rPr lang="en-US" sz="1800"/>
              <a:t>Skylar Furey</a:t>
            </a:r>
            <a:br>
              <a:rPr lang="en-US" sz="1800"/>
            </a:br>
            <a:r>
              <a:rPr lang="en-US" sz="1800"/>
              <a:t>DATA 740: Governance, Bias, Ethics, and Fairness in Data Science and AI</a:t>
            </a:r>
            <a:br>
              <a:rPr lang="en-US" sz="1800"/>
            </a:br>
            <a:r>
              <a:rPr lang="en-US" sz="1800"/>
              <a:t>UNC Chapel Hill – July 28, 2025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882A0A81-75CA-B26B-3F4D-3399C9C64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983" y="1"/>
            <a:ext cx="696401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logos in circles&#10;&#10;AI-generated content may be incorrect.">
            <a:extLst>
              <a:ext uri="{FF2B5EF4-FFF2-40B4-BE49-F238E27FC236}">
                <a16:creationId xmlns:a16="http://schemas.microsoft.com/office/drawing/2014/main" id="{7F88DA1F-6414-AE66-13D4-22C28C37D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73" y="2039791"/>
            <a:ext cx="5556835" cy="277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8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1" name="Group 2060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062" name="Rectangle 2061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3" name="Rectangle 2062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4" name="Rectangle 2063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7BCC15D-5B75-AD05-B51D-B19A75DD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Context &amp; Role</a:t>
            </a:r>
          </a:p>
        </p:txBody>
      </p:sp>
      <p:pic>
        <p:nvPicPr>
          <p:cNvPr id="2054" name="Picture 6" descr="Sports Betting Market Size, Share, Growth | Global Report [2034]">
            <a:extLst>
              <a:ext uri="{FF2B5EF4-FFF2-40B4-BE49-F238E27FC236}">
                <a16:creationId xmlns:a16="http://schemas.microsoft.com/office/drawing/2014/main" id="{39BA9E1D-1C35-E810-A95C-93D2EA508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0288" y="1787654"/>
            <a:ext cx="5606623" cy="297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Sports Betting Market Size &amp; Share | Industry Report, 2030">
            <a:extLst>
              <a:ext uri="{FF2B5EF4-FFF2-40B4-BE49-F238E27FC236}">
                <a16:creationId xmlns:a16="http://schemas.microsoft.com/office/drawing/2014/main" id="{9AF0BA72-9442-519C-E1AB-40C10E32D4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8029B4-2D83-FB57-85AE-D73F77F284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495811"/>
              </p:ext>
            </p:extLst>
          </p:nvPr>
        </p:nvGraphicFramePr>
        <p:xfrm>
          <a:off x="1371598" y="5070346"/>
          <a:ext cx="9496427" cy="1385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649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F9828-3D05-E5DF-4C01-05E4E0597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8FC15-0D22-563B-D4D4-1F57CFB8F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The Ethical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83DAD-7C40-C7AE-C4E2-3ACCF3CC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6521210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Core Question:</a:t>
            </a:r>
            <a:br>
              <a:rPr lang="en-US" sz="1700" dirty="0"/>
            </a:br>
            <a:r>
              <a:rPr lang="en-US" sz="1700" dirty="0"/>
              <a:t>How can platforms use personalization responsibly without exploiting vulnerable users?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b="1" dirty="0"/>
              <a:t>Challenges:</a:t>
            </a:r>
          </a:p>
          <a:p>
            <a:pPr marL="457200"/>
            <a:r>
              <a:rPr lang="en-US" sz="1700" dirty="0"/>
              <a:t>Data-driven personalization → boosts engagement but risks harm</a:t>
            </a:r>
          </a:p>
          <a:p>
            <a:pPr marL="457200"/>
            <a:r>
              <a:rPr lang="en-US" sz="1700" dirty="0"/>
              <a:t>Algorithmic bias + manipulation for profit</a:t>
            </a:r>
          </a:p>
          <a:p>
            <a:pPr marL="457200"/>
            <a:r>
              <a:rPr lang="en-US" sz="1700" dirty="0"/>
              <a:t>Vulnerable groups: compulsive gamblers</a:t>
            </a:r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1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FF9D2-79F2-2AD0-02FC-3C2D13C21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Ethical Matrix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7BA3E5E-5EDC-5496-92B3-94DECDEA8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532565"/>
              </p:ext>
            </p:extLst>
          </p:nvPr>
        </p:nvGraphicFramePr>
        <p:xfrm>
          <a:off x="644056" y="2754215"/>
          <a:ext cx="10927831" cy="2909536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895478">
                  <a:extLst>
                    <a:ext uri="{9D8B030D-6E8A-4147-A177-3AD203B41FA5}">
                      <a16:colId xmlns:a16="http://schemas.microsoft.com/office/drawing/2014/main" val="1027402521"/>
                    </a:ext>
                  </a:extLst>
                </a:gridCol>
                <a:gridCol w="2035336">
                  <a:extLst>
                    <a:ext uri="{9D8B030D-6E8A-4147-A177-3AD203B41FA5}">
                      <a16:colId xmlns:a16="http://schemas.microsoft.com/office/drawing/2014/main" val="1222738004"/>
                    </a:ext>
                  </a:extLst>
                </a:gridCol>
                <a:gridCol w="2413094">
                  <a:extLst>
                    <a:ext uri="{9D8B030D-6E8A-4147-A177-3AD203B41FA5}">
                      <a16:colId xmlns:a16="http://schemas.microsoft.com/office/drawing/2014/main" val="3661565921"/>
                    </a:ext>
                  </a:extLst>
                </a:gridCol>
                <a:gridCol w="2414211">
                  <a:extLst>
                    <a:ext uri="{9D8B030D-6E8A-4147-A177-3AD203B41FA5}">
                      <a16:colId xmlns:a16="http://schemas.microsoft.com/office/drawing/2014/main" val="920932046"/>
                    </a:ext>
                  </a:extLst>
                </a:gridCol>
                <a:gridCol w="2169712">
                  <a:extLst>
                    <a:ext uri="{9D8B030D-6E8A-4147-A177-3AD203B41FA5}">
                      <a16:colId xmlns:a16="http://schemas.microsoft.com/office/drawing/2014/main" val="1059109469"/>
                    </a:ext>
                  </a:extLst>
                </a:gridCol>
              </a:tblGrid>
              <a:tr h="29831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Stakeholder</a:t>
                      </a:r>
                      <a:endParaRPr lang="en-US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Autonomy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Harm Prevention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Fairness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Accountability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extLst>
                  <a:ext uri="{0D108BD9-81ED-4DB2-BD59-A6C34878D82A}">
                    <a16:rowId xmlns:a16="http://schemas.microsoft.com/office/drawing/2014/main" val="3681167756"/>
                  </a:ext>
                </a:extLst>
              </a:tr>
              <a:tr h="522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Users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Right to opt-in/opt-out</a:t>
                      </a:r>
                      <a:endParaRPr lang="en-US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Protection from addiction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Equal access, no targeting of vulnerable users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Clear terms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extLst>
                  <a:ext uri="{0D108BD9-81ED-4DB2-BD59-A6C34878D82A}">
                    <a16:rowId xmlns:a16="http://schemas.microsoft.com/office/drawing/2014/main" val="1257146327"/>
                  </a:ext>
                </a:extLst>
              </a:tr>
              <a:tr h="522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Data Scientists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Model transparency</a:t>
                      </a:r>
                      <a:endParaRPr lang="en-US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Minimize unintended harms</a:t>
                      </a:r>
                      <a:endParaRPr lang="en-US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Unbiased feature engineering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Explainable ML, documentation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extLst>
                  <a:ext uri="{0D108BD9-81ED-4DB2-BD59-A6C34878D82A}">
                    <a16:rowId xmlns:a16="http://schemas.microsoft.com/office/drawing/2014/main" val="3997396904"/>
                  </a:ext>
                </a:extLst>
              </a:tr>
              <a:tr h="522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Investors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Informed about ethical risks</a:t>
                      </a:r>
                      <a:endParaRPr lang="en-US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Avoid investing in harmful practices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Expect fairness in market operations</a:t>
                      </a:r>
                      <a:endParaRPr lang="en-US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Demanding ethical compliance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extLst>
                  <a:ext uri="{0D108BD9-81ED-4DB2-BD59-A6C34878D82A}">
                    <a16:rowId xmlns:a16="http://schemas.microsoft.com/office/drawing/2014/main" val="1872504292"/>
                  </a:ext>
                </a:extLst>
              </a:tr>
              <a:tr h="522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Regulators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Enforce consent laws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Monitor social harm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Ensure compliance across user segments</a:t>
                      </a:r>
                      <a:endParaRPr lang="en-US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Oversight, penalties</a:t>
                      </a:r>
                      <a:endParaRPr lang="en-US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extLst>
                  <a:ext uri="{0D108BD9-81ED-4DB2-BD59-A6C34878D82A}">
                    <a16:rowId xmlns:a16="http://schemas.microsoft.com/office/drawing/2014/main" val="3092316977"/>
                  </a:ext>
                </a:extLst>
              </a:tr>
              <a:tr h="52224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Mental Health Advocates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Advocate for vulnerable users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Promote addiction safeguards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effectLst/>
                        </a:rPr>
                        <a:t>Push for equal treatment of at-risk users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effectLst/>
                        </a:rPr>
                        <a:t>Public campaigns, lobbying for audits</a:t>
                      </a:r>
                      <a:endParaRPr lang="en-US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7121" marR="87121" marT="0" marB="0" anchor="ctr"/>
                </a:tc>
                <a:extLst>
                  <a:ext uri="{0D108BD9-81ED-4DB2-BD59-A6C34878D82A}">
                    <a16:rowId xmlns:a16="http://schemas.microsoft.com/office/drawing/2014/main" val="1548977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10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2" name="Rectangle 513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EF1A2-528A-4B07-3AC9-DFE796216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Mitigation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7EC1-E59A-295B-5E4A-3C6404AB1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Data Lifecycle Safeguards:</a:t>
            </a:r>
            <a:endParaRPr lang="en-US" sz="1700" dirty="0"/>
          </a:p>
          <a:p>
            <a:pPr lvl="1"/>
            <a:r>
              <a:rPr lang="en-US" sz="1700" b="1" dirty="0"/>
              <a:t>Collection:</a:t>
            </a:r>
            <a:r>
              <a:rPr lang="en-US" sz="1700" dirty="0"/>
              <a:t> Explicit consent, no dark patterns</a:t>
            </a:r>
          </a:p>
          <a:p>
            <a:pPr lvl="1"/>
            <a:r>
              <a:rPr lang="en-US" sz="1700" b="1" dirty="0"/>
              <a:t>Access:</a:t>
            </a:r>
            <a:r>
              <a:rPr lang="en-US" sz="1700" dirty="0"/>
              <a:t> Role-based controls, anonymization</a:t>
            </a:r>
          </a:p>
          <a:p>
            <a:pPr lvl="1"/>
            <a:r>
              <a:rPr lang="en-US" sz="1700" b="1" dirty="0"/>
              <a:t>Modeling:</a:t>
            </a:r>
            <a:r>
              <a:rPr lang="en-US" sz="1700" dirty="0"/>
              <a:t> Fairness-aware ML, A/B testing</a:t>
            </a:r>
          </a:p>
          <a:p>
            <a:pPr lvl="1"/>
            <a:r>
              <a:rPr lang="en-US" sz="1700" b="1" dirty="0"/>
              <a:t>Privacy:</a:t>
            </a:r>
            <a:r>
              <a:rPr lang="en-US" sz="1700" dirty="0"/>
              <a:t> User control, opt-out standards</a:t>
            </a:r>
          </a:p>
          <a:p>
            <a:pPr marL="0" indent="0">
              <a:buNone/>
            </a:pPr>
            <a:r>
              <a:rPr lang="en-US" sz="1700" b="1" dirty="0"/>
              <a:t>Governance:</a:t>
            </a:r>
            <a:endParaRPr lang="en-US" sz="1700" dirty="0"/>
          </a:p>
          <a:p>
            <a:pPr lvl="1"/>
            <a:r>
              <a:rPr lang="en-US" sz="1700" dirty="0"/>
              <a:t>Internal Ethics Board</a:t>
            </a:r>
          </a:p>
          <a:p>
            <a:pPr lvl="1"/>
            <a:r>
              <a:rPr lang="en-US" sz="1700" dirty="0"/>
              <a:t>Third-party audits</a:t>
            </a:r>
          </a:p>
          <a:p>
            <a:pPr lvl="1"/>
            <a:r>
              <a:rPr lang="en-US" sz="1700" dirty="0"/>
              <a:t>Regulatory compliance</a:t>
            </a:r>
          </a:p>
          <a:p>
            <a:endParaRPr lang="en-US" sz="1700" dirty="0"/>
          </a:p>
        </p:txBody>
      </p: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2" name="Picture 2" descr="An infographic showing the 8 stages of the data lifecycle">
            <a:extLst>
              <a:ext uri="{FF2B5EF4-FFF2-40B4-BE49-F238E27FC236}">
                <a16:creationId xmlns:a16="http://schemas.microsoft.com/office/drawing/2014/main" id="{75CF9E61-3EAF-AF94-6847-48181D95E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359681"/>
            <a:ext cx="4170530" cy="41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097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4C35F4-1B67-C801-4256-59DC3F79F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2" name="Rectangle 5131">
            <a:extLst>
              <a:ext uri="{FF2B5EF4-FFF2-40B4-BE49-F238E27FC236}">
                <a16:creationId xmlns:a16="http://schemas.microsoft.com/office/drawing/2014/main" id="{39DB923B-1052-C8E2-23B2-5D8A5A65F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F3BF5-9478-5402-4961-96486F5D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A3CD7-94FC-F946-35E9-817881EB9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2" y="2405894"/>
            <a:ext cx="6521211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Bottom Line:</a:t>
            </a:r>
          </a:p>
          <a:p>
            <a:pPr marL="457200" indent="-220663"/>
            <a:r>
              <a:rPr lang="en-US" sz="1700" dirty="0"/>
              <a:t>Personalization ≠ Exploitation</a:t>
            </a:r>
          </a:p>
          <a:p>
            <a:pPr marL="457200" indent="-220663"/>
            <a:r>
              <a:rPr lang="en-US" sz="1700" dirty="0"/>
              <a:t>Ethical foresight + strong governance → trust &amp; sustainability</a:t>
            </a:r>
          </a:p>
          <a:p>
            <a:pPr marL="0" indent="0">
              <a:buNone/>
            </a:pPr>
            <a:br>
              <a:rPr lang="en-US" sz="1700" b="1" dirty="0"/>
            </a:br>
            <a:r>
              <a:rPr lang="en-US" sz="1700" b="1" dirty="0"/>
              <a:t>Data-driven success should be measured by responsibility, not just engagement.</a:t>
            </a:r>
          </a:p>
          <a:p>
            <a:endParaRPr lang="en-US" sz="1700" dirty="0"/>
          </a:p>
        </p:txBody>
      </p: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2D011B72-2EBC-AD5E-1881-3C045C961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1382E61A-55F9-98E3-659C-6F094CB92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DE4FD843-14ED-E2E1-E8A1-321D1C291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54CDFF0-5A72-E136-FCAD-FD280497C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294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Playing the Player: Ethical Implications of Data-Driven Personalization in Sports Betting</vt:lpstr>
      <vt:lpstr>Context &amp; Role</vt:lpstr>
      <vt:lpstr>The Ethical Problem</vt:lpstr>
      <vt:lpstr>Ethical Matrix</vt:lpstr>
      <vt:lpstr>Mitigation Strategies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Furey, Skylar Thomas</dc:creator>
  <cp:lastModifiedBy>Furey, Skylar Thomas</cp:lastModifiedBy>
  <cp:revision>2</cp:revision>
  <dcterms:created xsi:type="dcterms:W3CDTF">2025-07-25T12:19:59Z</dcterms:created>
  <dcterms:modified xsi:type="dcterms:W3CDTF">2025-07-25T15:15:58Z</dcterms:modified>
</cp:coreProperties>
</file>