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62" r:id="rId4"/>
    <p:sldId id="265" r:id="rId5"/>
    <p:sldId id="263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9175" autoAdjust="0"/>
  </p:normalViewPr>
  <p:slideViewPr>
    <p:cSldViewPr snapToGrid="0">
      <p:cViewPr varScale="1">
        <p:scale>
          <a:sx n="60" d="100"/>
          <a:sy n="60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8E360D-EDF4-4D4B-9EA5-8A2D195E4E78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D5904E5-AEA0-4C0B-B37B-748BF55C74B2}">
      <dgm:prSet/>
      <dgm:spPr/>
      <dgm:t>
        <a:bodyPr/>
        <a:lstStyle/>
        <a:p>
          <a:r>
            <a:rPr lang="en-US" dirty="0"/>
            <a:t>Success Rate: Percentage of plays gaining positive yards</a:t>
          </a:r>
        </a:p>
      </dgm:t>
    </dgm:pt>
    <dgm:pt modelId="{DC86940D-27C4-42AD-A829-B3F8B2645E8E}" type="parTrans" cxnId="{878D5DB8-0F88-4ACF-AF1E-2F6A1C647D23}">
      <dgm:prSet/>
      <dgm:spPr/>
      <dgm:t>
        <a:bodyPr/>
        <a:lstStyle/>
        <a:p>
          <a:endParaRPr lang="en-US"/>
        </a:p>
      </dgm:t>
    </dgm:pt>
    <dgm:pt modelId="{165FD90A-5985-4F6B-B46E-A36A899D8C85}" type="sibTrans" cxnId="{878D5DB8-0F88-4ACF-AF1E-2F6A1C647D23}">
      <dgm:prSet/>
      <dgm:spPr/>
      <dgm:t>
        <a:bodyPr/>
        <a:lstStyle/>
        <a:p>
          <a:endParaRPr lang="en-US"/>
        </a:p>
      </dgm:t>
    </dgm:pt>
    <dgm:pt modelId="{2383E7C2-78CD-4906-AC82-4E7E934A3DD1}">
      <dgm:prSet/>
      <dgm:spPr/>
      <dgm:t>
        <a:bodyPr/>
        <a:lstStyle/>
        <a:p>
          <a:r>
            <a:rPr lang="en-US" dirty="0"/>
            <a:t>Explosive Rate: Percentage of plays gaining ten or more yards</a:t>
          </a:r>
        </a:p>
      </dgm:t>
    </dgm:pt>
    <dgm:pt modelId="{5FDB63EC-D549-4F83-9376-08038218EEB4}" type="parTrans" cxnId="{DC98E318-30FA-48EA-84E3-0CE7F85F7E3F}">
      <dgm:prSet/>
      <dgm:spPr/>
      <dgm:t>
        <a:bodyPr/>
        <a:lstStyle/>
        <a:p>
          <a:endParaRPr lang="en-US"/>
        </a:p>
      </dgm:t>
    </dgm:pt>
    <dgm:pt modelId="{933A4A61-A509-4F67-A8DD-3CEBB25421B1}" type="sibTrans" cxnId="{DC98E318-30FA-48EA-84E3-0CE7F85F7E3F}">
      <dgm:prSet/>
      <dgm:spPr/>
      <dgm:t>
        <a:bodyPr/>
        <a:lstStyle/>
        <a:p>
          <a:endParaRPr lang="en-US"/>
        </a:p>
      </dgm:t>
    </dgm:pt>
    <dgm:pt modelId="{2C92E330-128C-4839-A430-E1EC79258887}" type="pres">
      <dgm:prSet presAssocID="{DC8E360D-EDF4-4D4B-9EA5-8A2D195E4E78}" presName="linear" presStyleCnt="0">
        <dgm:presLayoutVars>
          <dgm:animLvl val="lvl"/>
          <dgm:resizeHandles val="exact"/>
        </dgm:presLayoutVars>
      </dgm:prSet>
      <dgm:spPr/>
    </dgm:pt>
    <dgm:pt modelId="{A7B296AF-5F70-478C-9BB8-2240EE9CE169}" type="pres">
      <dgm:prSet presAssocID="{4D5904E5-AEA0-4C0B-B37B-748BF55C74B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24503C4-51CB-4C46-83E9-4FFFA361DBC1}" type="pres">
      <dgm:prSet presAssocID="{165FD90A-5985-4F6B-B46E-A36A899D8C85}" presName="spacer" presStyleCnt="0"/>
      <dgm:spPr/>
    </dgm:pt>
    <dgm:pt modelId="{D21E0CA9-5F29-46B2-BB5E-06AF024173CD}" type="pres">
      <dgm:prSet presAssocID="{2383E7C2-78CD-4906-AC82-4E7E934A3DD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3BD4301-84DB-433C-9FAA-D8EA3E9CFC76}" type="presOf" srcId="{DC8E360D-EDF4-4D4B-9EA5-8A2D195E4E78}" destId="{2C92E330-128C-4839-A430-E1EC79258887}" srcOrd="0" destOrd="0" presId="urn:microsoft.com/office/officeart/2005/8/layout/vList2"/>
    <dgm:cxn modelId="{D80FB60D-CF3F-4E90-82C2-9F8AF424575E}" type="presOf" srcId="{4D5904E5-AEA0-4C0B-B37B-748BF55C74B2}" destId="{A7B296AF-5F70-478C-9BB8-2240EE9CE169}" srcOrd="0" destOrd="0" presId="urn:microsoft.com/office/officeart/2005/8/layout/vList2"/>
    <dgm:cxn modelId="{293FEF17-1A00-44CF-9D23-D5E78C5B9E42}" type="presOf" srcId="{2383E7C2-78CD-4906-AC82-4E7E934A3DD1}" destId="{D21E0CA9-5F29-46B2-BB5E-06AF024173CD}" srcOrd="0" destOrd="0" presId="urn:microsoft.com/office/officeart/2005/8/layout/vList2"/>
    <dgm:cxn modelId="{DC98E318-30FA-48EA-84E3-0CE7F85F7E3F}" srcId="{DC8E360D-EDF4-4D4B-9EA5-8A2D195E4E78}" destId="{2383E7C2-78CD-4906-AC82-4E7E934A3DD1}" srcOrd="1" destOrd="0" parTransId="{5FDB63EC-D549-4F83-9376-08038218EEB4}" sibTransId="{933A4A61-A509-4F67-A8DD-3CEBB25421B1}"/>
    <dgm:cxn modelId="{878D5DB8-0F88-4ACF-AF1E-2F6A1C647D23}" srcId="{DC8E360D-EDF4-4D4B-9EA5-8A2D195E4E78}" destId="{4D5904E5-AEA0-4C0B-B37B-748BF55C74B2}" srcOrd="0" destOrd="0" parTransId="{DC86940D-27C4-42AD-A829-B3F8B2645E8E}" sibTransId="{165FD90A-5985-4F6B-B46E-A36A899D8C85}"/>
    <dgm:cxn modelId="{C235F745-EC57-4706-813D-B010F0DC082D}" type="presParOf" srcId="{2C92E330-128C-4839-A430-E1EC79258887}" destId="{A7B296AF-5F70-478C-9BB8-2240EE9CE169}" srcOrd="0" destOrd="0" presId="urn:microsoft.com/office/officeart/2005/8/layout/vList2"/>
    <dgm:cxn modelId="{8CF5E69A-7887-427C-814C-7CE8ABC5B5B8}" type="presParOf" srcId="{2C92E330-128C-4839-A430-E1EC79258887}" destId="{324503C4-51CB-4C46-83E9-4FFFA361DBC1}" srcOrd="1" destOrd="0" presId="urn:microsoft.com/office/officeart/2005/8/layout/vList2"/>
    <dgm:cxn modelId="{B9EE23AC-EF81-4030-B345-DCEBD9AF78E6}" type="presParOf" srcId="{2C92E330-128C-4839-A430-E1EC79258887}" destId="{D21E0CA9-5F29-46B2-BB5E-06AF024173C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296AF-5F70-478C-9BB8-2240EE9CE169}">
      <dsp:nvSpPr>
        <dsp:cNvPr id="0" name=""/>
        <dsp:cNvSpPr/>
      </dsp:nvSpPr>
      <dsp:spPr>
        <a:xfrm>
          <a:off x="0" y="453951"/>
          <a:ext cx="5721782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Success Rate: Percentage of plays gaining positive yards</a:t>
          </a:r>
        </a:p>
      </dsp:txBody>
      <dsp:txXfrm>
        <a:off x="102007" y="555958"/>
        <a:ext cx="5517768" cy="1885605"/>
      </dsp:txXfrm>
    </dsp:sp>
    <dsp:sp modelId="{D21E0CA9-5F29-46B2-BB5E-06AF024173CD}">
      <dsp:nvSpPr>
        <dsp:cNvPr id="0" name=""/>
        <dsp:cNvSpPr/>
      </dsp:nvSpPr>
      <dsp:spPr>
        <a:xfrm>
          <a:off x="0" y="2653011"/>
          <a:ext cx="5721782" cy="20896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Explosive Rate: Percentage of plays gaining ten or more yards</a:t>
          </a:r>
        </a:p>
      </dsp:txBody>
      <dsp:txXfrm>
        <a:off x="102007" y="2755018"/>
        <a:ext cx="5517768" cy="1885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61ECA3-A2AD-4527-831C-0934DB28F23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C21CA-4F55-49BE-BF43-169D302E7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6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2E1ED-CA44-7624-7FB5-9B3283C6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7B7F2-7D4D-55DE-F5B5-C6A0434E6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50282C-6E89-9DE7-9C0E-BB474C9FD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19676-2E1B-1C88-E538-2CD138B6B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21CA-4F55-49BE-BF43-169D302E78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62BF0-CD13-FDCF-AB64-389DE9859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1AD630-5BF1-E84F-8A15-05ABAEAD2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CB332-CBD3-7BB4-7BC1-0E0F7B50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825C4-2814-DE67-FDE5-ACE927FD7E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21CA-4F55-49BE-BF43-169D302E7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88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A8721-27BA-E430-F09F-CF4EA15BE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D7109-4E83-7B21-56F9-245D9C6E4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073E2F-0F48-C72C-83F1-96336BF40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48ED-9DE0-E909-CB68-BB38C701C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21CA-4F55-49BE-BF43-169D302E7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6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4356-5E5A-BB45-F247-EA4280FA3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7BCB9E-52BD-5B9B-C42D-E6F979B9D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95408-B077-D044-3391-4B047DAE5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Decisions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CC51C-0084-C244-62C9-3DA3C38656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C21CA-4F55-49BE-BF43-169D302E7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14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21FD-5C6E-AC1C-167D-7C0CC35A7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B6EB9-190F-05AF-2999-F40339F06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753D0-F079-B102-7A6B-5274FB6B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2A0AD-BEE8-DD8C-D0D9-E2398F52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1DB69-19E5-5721-F5E0-DCCF02DD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BD9A7-01C3-EA08-8CFC-112E6DB0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D4B74-6C8D-9224-F9DC-258063AA1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B44A1-1FA2-3DE9-1491-245E33B8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AE1C8-3D4A-B6F0-7667-DBB41278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6759-1A28-1452-BF8A-963F68D4D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96749-B0CE-A182-F778-3A07E448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13249-5EC6-0E4A-35C7-1B8762D81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FDCF-C3E0-1817-B958-DBCCEC45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1D2A-C135-A4FE-49D7-D2914011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37A2D-5E17-077E-3CF3-5F1E2264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C83F1-8317-52CB-EE60-081BC257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4870B-F2FB-07B7-4954-C5B87C941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D1F7-DBD1-DEB3-EDD3-E94ECD15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C7FD-CC4B-48B5-C19A-C3C9FA11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5418-C8E2-2955-F82C-38472200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8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CB72-8828-7008-BAA8-C002817D3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C64C87-6FC8-68B0-556A-12E5C4A11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67EE8-2329-C8D8-60EC-E6AE71624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A5559-2A9F-4C1A-4DAD-8A60BECE3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1107-C108-D2D7-4C42-C585AE3E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9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5437-D2D2-AF16-0EC5-7FEF50415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575A4-F5A3-9E70-8AF3-C027A68DD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C72D-B2D0-ACDA-E4E5-50DEAEEDE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DFB0B-BD28-6C93-1E05-424FB10F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D0747-9B5E-D96E-5956-4DB90271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40AB2-650C-C44C-A740-84D0685C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2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45F-9283-8003-C503-F86E5474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B6080-12CF-10AA-D8DF-4D5EE9C39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1719A-3B80-87F0-17C6-3C4DB26A8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829667-3072-CF4F-A4A0-B8DF1692F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5396A-E669-8845-E117-2B3B44C41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585991-EBBE-92AF-1B79-DCA994E6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BCD733-C94A-95DA-BFBE-875BC09E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57E666-2E3A-7489-9871-FD15410F0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FB46-72A2-2D13-EEFD-AB946B1DC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DA3E3A-678A-4DA4-304B-5C1D5275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0E6A8-D51A-25A2-C55A-E4B7C7B37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B3D10-9EB4-04A5-AC50-28DF553F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4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49AE8-79EF-3630-4BB7-C53B0C3B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F3E7A-63BB-D71D-ACCE-AB0114D6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5A177-ACFF-92BB-383C-870E5C9E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11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A322-E5A3-A049-6CB5-90D4CC32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01C0A-1738-7B5D-0F04-19340075C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F2CE8-4C6C-0C1B-A8A9-C473AD4B5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42A6-06B3-7F66-182F-D6121486C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45EC0-A3C9-4035-87F1-EB048B557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65B2AB-4132-C342-41C0-2AEDB9BB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15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813-0A87-B3AE-7DFD-2DF31F8E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DFA4D-5D77-82DB-0539-D7DD90E0F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C97CE-CC2D-75B7-8C3D-92F675501A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49873-F94D-8DC0-EEFF-C686B59F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18DB9-A8E7-BC80-7C19-D8F1C939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C4AB-B436-B5EA-E44C-C7042318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9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12406-834E-5866-F9C6-FC1076B9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6E371-888C-BC46-13A9-EE25BCEC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AA4D-C339-2B31-2938-3D9D05EDA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80BBB9-BF7E-431A-8F5E-7B76D884130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EAEF5-58FF-A741-875D-BD4A4B777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BE925-2FE5-C5CD-4CBE-6F6FDB449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CC984D-6B58-4337-9AEC-E9A9B1A348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2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373A3F-54E0-424E-A84D-352212210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FAC5A-5155-D57C-CC4C-A925FCBF8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5130" y="849312"/>
            <a:ext cx="4170029" cy="3114698"/>
          </a:xfrm>
        </p:spPr>
        <p:txBody>
          <a:bodyPr>
            <a:normAutofit/>
          </a:bodyPr>
          <a:lstStyle/>
          <a:p>
            <a:r>
              <a:rPr lang="en-US" sz="4800" b="1" kern="100" dirty="0">
                <a:solidFill>
                  <a:schemeClr val="bg1"/>
                </a:solidFill>
                <a:effectLst/>
                <a:latin typeface="Helvetica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Maximizing Play Success in the NFL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6826C0-F7A9-FA99-82B5-C4B4C7596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513" y="4337072"/>
            <a:ext cx="3506264" cy="1671616"/>
          </a:xfrm>
        </p:spPr>
        <p:txBody>
          <a:bodyPr>
            <a:normAutofit/>
          </a:bodyPr>
          <a:lstStyle/>
          <a:p>
            <a:r>
              <a:rPr lang="en-US" sz="1900" b="1" kern="100">
                <a:solidFill>
                  <a:schemeClr val="bg1"/>
                </a:solidFill>
                <a:effectLst/>
                <a:latin typeface="Helvetica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Impact of Down, Distance, Formation and Field Position</a:t>
            </a:r>
          </a:p>
          <a:p>
            <a:endParaRPr lang="en-US" sz="1900" b="1" kern="100">
              <a:solidFill>
                <a:schemeClr val="bg1"/>
              </a:solidFill>
              <a:latin typeface="Helvetica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1900" b="1" kern="100">
                <a:solidFill>
                  <a:schemeClr val="bg1"/>
                </a:solidFill>
                <a:latin typeface="Helvetica" panose="020B0604020202020204" pitchFamily="34" charset="0"/>
                <a:cs typeface="Times New Roman" panose="02020603050405020304" pitchFamily="18" charset="0"/>
              </a:rPr>
              <a:t>Presented By: Skylar Furey</a:t>
            </a:r>
            <a:endParaRPr lang="en-US" sz="1900">
              <a:solidFill>
                <a:schemeClr val="bg1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Picture 4" descr="A logo of a football team&#10;&#10;AI-generated content may be incorrect.">
            <a:extLst>
              <a:ext uri="{FF2B5EF4-FFF2-40B4-BE49-F238E27FC236}">
                <a16:creationId xmlns:a16="http://schemas.microsoft.com/office/drawing/2014/main" id="{9E8EFF28-75CC-13A7-EF39-5992101BA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44" y="1642927"/>
            <a:ext cx="2598738" cy="3572148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Picture 3" descr="A black and blue sign with blue text&#10;&#10;AI-generated content may be incorrect.">
            <a:extLst>
              <a:ext uri="{FF2B5EF4-FFF2-40B4-BE49-F238E27FC236}">
                <a16:creationId xmlns:a16="http://schemas.microsoft.com/office/drawing/2014/main" id="{20DDF96F-1E38-7E94-BA37-461C8D05F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944" y="2374270"/>
            <a:ext cx="2619375" cy="21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07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2EA31-B29D-9D7D-ACD7-C0791589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1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6600" dirty="0"/>
              <a:t>Statistic</a:t>
            </a:r>
            <a:r>
              <a:rPr lang="en-US" sz="5200" dirty="0"/>
              <a:t> </a:t>
            </a:r>
            <a:r>
              <a:rPr lang="en-US" sz="6600" dirty="0"/>
              <a:t>Definitions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1EC6C1-DBED-EBC5-CE1B-31183AB3D8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2004607"/>
              </p:ext>
            </p:extLst>
          </p:nvPr>
        </p:nvGraphicFramePr>
        <p:xfrm>
          <a:off x="5701048" y="929898"/>
          <a:ext cx="5721783" cy="5196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E552B53-27BA-4E86-BD54-FB29C1949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4059056"/>
            <a:ext cx="4089666" cy="29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4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47C33-AC90-7E0C-1D42-9FD9C9C3F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A4BD6EE-7B51-447C-AAB3-028B7A3E5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635ED5-BE54-2CC4-C5DC-787CBBFAA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33387"/>
            <a:ext cx="5032744" cy="336564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/>
              <a:t>Insights: Down &amp; Distance</a:t>
            </a:r>
          </a:p>
        </p:txBody>
      </p:sp>
      <p:pic>
        <p:nvPicPr>
          <p:cNvPr id="18" name="Picture 17" descr="A graph of a number of yards&#10;&#10;AI-generated content may be incorrect.">
            <a:extLst>
              <a:ext uri="{FF2B5EF4-FFF2-40B4-BE49-F238E27FC236}">
                <a16:creationId xmlns:a16="http://schemas.microsoft.com/office/drawing/2014/main" id="{3DA6B132-3078-1635-8327-11C92BDFA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050" y="3721543"/>
            <a:ext cx="3860242" cy="2895182"/>
          </a:xfrm>
          <a:prstGeom prst="rect">
            <a:avLst/>
          </a:prstGeom>
        </p:spPr>
      </p:pic>
      <p:sp>
        <p:nvSpPr>
          <p:cNvPr id="25" name="sketch line">
            <a:extLst>
              <a:ext uri="{FF2B5EF4-FFF2-40B4-BE49-F238E27FC236}">
                <a16:creationId xmlns:a16="http://schemas.microsoft.com/office/drawing/2014/main" id="{6B5FF7CD-712E-4187-BFF5-B192FFB33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005089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graph of a bar chart&#10;&#10;AI-generated content may be incorrect.">
            <a:extLst>
              <a:ext uri="{FF2B5EF4-FFF2-40B4-BE49-F238E27FC236}">
                <a16:creationId xmlns:a16="http://schemas.microsoft.com/office/drawing/2014/main" id="{C7E8BCD4-532B-D701-AEC4-0F5F97DA2E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588" y="933990"/>
            <a:ext cx="3152583" cy="2364437"/>
          </a:xfrm>
          <a:prstGeom prst="rect">
            <a:avLst/>
          </a:prstGeom>
        </p:spPr>
      </p:pic>
      <p:pic>
        <p:nvPicPr>
          <p:cNvPr id="13" name="Picture 12" descr="A graph of a number of blue rectangular bars&#10;&#10;AI-generated content may be incorrect.">
            <a:extLst>
              <a:ext uri="{FF2B5EF4-FFF2-40B4-BE49-F238E27FC236}">
                <a16:creationId xmlns:a16="http://schemas.microsoft.com/office/drawing/2014/main" id="{EB785E35-220F-D89E-374A-6791E16BB4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7172" y="933991"/>
            <a:ext cx="3152583" cy="23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B0A97-125B-323A-1AF4-3CDE9CEDF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DD46AA-B018-3D5E-CEC3-413ED3ADA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/>
              <a:t>Insights: </a:t>
            </a:r>
            <a:br>
              <a:rPr lang="en-US" sz="4600"/>
            </a:br>
            <a:r>
              <a:rPr lang="en-US" sz="4600"/>
              <a:t>Field Position &amp; Play Type</a:t>
            </a: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yellow and purple rectangular bars&#10;&#10;AI-generated content may be incorrect.">
            <a:extLst>
              <a:ext uri="{FF2B5EF4-FFF2-40B4-BE49-F238E27FC236}">
                <a16:creationId xmlns:a16="http://schemas.microsoft.com/office/drawing/2014/main" id="{23E94367-8E14-AD7F-2BB8-57744B35A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988" y="2679161"/>
            <a:ext cx="5408676" cy="3605784"/>
          </a:xfrm>
          <a:prstGeom prst="rect">
            <a:avLst/>
          </a:prstGeom>
        </p:spPr>
      </p:pic>
      <p:pic>
        <p:nvPicPr>
          <p:cNvPr id="6" name="Picture 5" descr="A graph of a bar chart&#10;&#10;AI-generated content may be incorrect.">
            <a:extLst>
              <a:ext uri="{FF2B5EF4-FFF2-40B4-BE49-F238E27FC236}">
                <a16:creationId xmlns:a16="http://schemas.microsoft.com/office/drawing/2014/main" id="{4F998B24-D3A7-1D3C-A00E-F1DA1B3C0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85" y="2679161"/>
            <a:ext cx="5614416" cy="336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5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723D8-95F8-EA71-956F-4E3B42E0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1C33E-9114-C1E2-31C5-5B288FBBF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Insights: Offense &amp; Defense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graph with yellow and purple bars&#10;&#10;AI-generated content may be incorrect.">
            <a:extLst>
              <a:ext uri="{FF2B5EF4-FFF2-40B4-BE49-F238E27FC236}">
                <a16:creationId xmlns:a16="http://schemas.microsoft.com/office/drawing/2014/main" id="{203D3F05-5B8F-CFA1-F4C6-D73C73F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10" y="2642616"/>
            <a:ext cx="5408676" cy="3605784"/>
          </a:xfrm>
          <a:prstGeom prst="rect">
            <a:avLst/>
          </a:prstGeom>
        </p:spPr>
      </p:pic>
      <p:pic>
        <p:nvPicPr>
          <p:cNvPr id="10" name="Picture 9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E80CECE-BC6C-CB26-40CE-3C23756C53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6" y="2642616"/>
            <a:ext cx="5408676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2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0811E-869B-6A4E-79DB-3C5C91C19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9292C-C2EB-D5A2-7654-0E20D4F5A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Insights: Usage Rates</a:t>
            </a:r>
            <a:endParaRPr lang="en-US" sz="6600" dirty="0"/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ie chart of a play test&#10;&#10;AI-generated content may be incorrect.">
            <a:extLst>
              <a:ext uri="{FF2B5EF4-FFF2-40B4-BE49-F238E27FC236}">
                <a16:creationId xmlns:a16="http://schemas.microsoft.com/office/drawing/2014/main" id="{C14F4995-B1F2-8C6F-404E-4D3C95143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08" y="2699688"/>
            <a:ext cx="3758184" cy="3440232"/>
          </a:xfrm>
          <a:prstGeom prst="rect">
            <a:avLst/>
          </a:prstGeom>
        </p:spPr>
      </p:pic>
      <p:pic>
        <p:nvPicPr>
          <p:cNvPr id="8" name="Picture 7" descr="A pie chart with different colored sections&#10;&#10;AI-generated content may be incorrect.">
            <a:extLst>
              <a:ext uri="{FF2B5EF4-FFF2-40B4-BE49-F238E27FC236}">
                <a16:creationId xmlns:a16="http://schemas.microsoft.com/office/drawing/2014/main" id="{1A086F3A-E19C-4282-A62F-97B876EC8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08" y="2699688"/>
            <a:ext cx="3758184" cy="3440232"/>
          </a:xfrm>
          <a:prstGeom prst="rect">
            <a:avLst/>
          </a:prstGeom>
        </p:spPr>
      </p:pic>
      <p:pic>
        <p:nvPicPr>
          <p:cNvPr id="11" name="Picture 10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72AB4982-5376-6EEF-4D20-14838336A2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208" y="2699688"/>
            <a:ext cx="3758184" cy="34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760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78</Words>
  <Application>Microsoft Office PowerPoint</Application>
  <PresentationFormat>Widescreen</PresentationFormat>
  <Paragraphs>19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Helvetica</vt:lpstr>
      <vt:lpstr>Office Theme</vt:lpstr>
      <vt:lpstr>Maximizing Play Success in the NFL</vt:lpstr>
      <vt:lpstr>Statistic Definitions</vt:lpstr>
      <vt:lpstr>Insights: Down &amp; Distance</vt:lpstr>
      <vt:lpstr>Insights:  Field Position &amp; Play Type</vt:lpstr>
      <vt:lpstr>Insights: Offense &amp; Defense</vt:lpstr>
      <vt:lpstr>Insights: Usage Rates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Furey, Skylar Thomas</dc:creator>
  <cp:lastModifiedBy>Furey, Skylar Thomas</cp:lastModifiedBy>
  <cp:revision>6</cp:revision>
  <dcterms:created xsi:type="dcterms:W3CDTF">2025-04-08T20:46:43Z</dcterms:created>
  <dcterms:modified xsi:type="dcterms:W3CDTF">2025-04-10T19:02:10Z</dcterms:modified>
</cp:coreProperties>
</file>