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Lst>
  <p:notesMasterIdLst>
    <p:notesMasterId r:id="rId49"/>
  </p:notesMasterIdLst>
  <p:sldIdLst>
    <p:sldId id="256" r:id="rId24"/>
    <p:sldId id="257" r:id="rId25"/>
    <p:sldId id="258" r:id="rId26"/>
    <p:sldId id="271" r:id="rId27"/>
    <p:sldId id="272" r:id="rId28"/>
    <p:sldId id="268" r:id="rId29"/>
    <p:sldId id="261" r:id="rId30"/>
    <p:sldId id="279" r:id="rId31"/>
    <p:sldId id="280" r:id="rId32"/>
    <p:sldId id="276" r:id="rId33"/>
    <p:sldId id="281" r:id="rId34"/>
    <p:sldId id="277" r:id="rId35"/>
    <p:sldId id="273" r:id="rId36"/>
    <p:sldId id="274" r:id="rId37"/>
    <p:sldId id="270" r:id="rId38"/>
    <p:sldId id="259" r:id="rId39"/>
    <p:sldId id="269" r:id="rId40"/>
    <p:sldId id="260" r:id="rId41"/>
    <p:sldId id="278" r:id="rId42"/>
    <p:sldId id="262" r:id="rId43"/>
    <p:sldId id="263" r:id="rId44"/>
    <p:sldId id="264" r:id="rId45"/>
    <p:sldId id="265" r:id="rId46"/>
    <p:sldId id="266" r:id="rId47"/>
    <p:sldId id="267" r:id="rId48"/>
  </p:sldIdLst>
  <p:sldSz cx="9144000" cy="5143500" type="screen16x9"/>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6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1.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6.xml"/><Relationship Id="rId11" Type="http://schemas.openxmlformats.org/officeDocument/2006/relationships/slideMaster" Target="slideMasters/slideMaster11.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20" Type="http://schemas.openxmlformats.org/officeDocument/2006/relationships/slideMaster" Target="slideMasters/slideMaster20.xml"/><Relationship Id="rId41"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015515-B96F-44DB-92A5-021D5F99C820}"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4D1718-BAA6-4D7C-AF66-60E2E6BD2B61}" type="slidenum">
              <a:rPr lang="en-US" smtClean="0"/>
              <a:t>‹#›</a:t>
            </a:fld>
            <a:endParaRPr lang="en-US"/>
          </a:p>
        </p:txBody>
      </p:sp>
    </p:spTree>
    <p:extLst>
      <p:ext uri="{BB962C8B-B14F-4D97-AF65-F5344CB8AC3E}">
        <p14:creationId xmlns:p14="http://schemas.microsoft.com/office/powerpoint/2010/main" val="1248842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panose="020B0604020202020204"/>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8"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panose="020B0604020202020204"/>
            </a:endParaRPr>
          </a:p>
        </p:txBody>
      </p:sp>
      <p:sp>
        <p:nvSpPr>
          <p:cNvPr id="3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41"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panose="020B0604020202020204"/>
            </a:endParaRPr>
          </a:p>
        </p:txBody>
      </p:sp>
      <p:sp>
        <p:nvSpPr>
          <p:cNvPr id="4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5"/>
              </a:spcBef>
              <a:buNone/>
            </a:pPr>
            <a:endParaRPr lang="fr-FR" sz="1400" b="0" strike="noStrike" spc="-1">
              <a:solidFill>
                <a:srgbClr val="000000"/>
              </a:solidFill>
              <a:latin typeface="Arial" panose="020B0604020202020204"/>
            </a:endParaRPr>
          </a:p>
        </p:txBody>
      </p:sp>
      <p:sp>
        <p:nvSpPr>
          <p:cNvPr id="4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6" name="PlaceHolder 1"/>
          <p:cNvSpPr>
            <a:spLocks noGrp="1"/>
          </p:cNvSpPr>
          <p:nvPr>
            <p:ph type="title"/>
          </p:nvPr>
        </p:nvSpPr>
        <p:spPr>
          <a:xfrm>
            <a:off x="713160" y="818280"/>
            <a:ext cx="5101200" cy="7902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hyperlink" Target="http://bit.ly/2TtBDfr" TargetMode="Externa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520" y="539640"/>
            <a:ext cx="3785400" cy="25261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panose="020B0604020202020204"/>
              </a:rPr>
              <a:t>Click to edit the title text format</a:t>
            </a:r>
          </a:p>
        </p:txBody>
      </p:sp>
      <p:sp>
        <p:nvSpPr>
          <p:cNvPr id="2" name="PlaceHolder 2"/>
          <p:cNvSpPr>
            <a:spLocks noGrp="1"/>
          </p:cNvSpPr>
          <p:nvPr>
            <p:ph type="body"/>
          </p:nvPr>
        </p:nvSpPr>
        <p:spPr>
          <a:xfrm>
            <a:off x="4645080" y="1453680"/>
            <a:ext cx="3785400" cy="3689640"/>
          </a:xfrm>
          <a:prstGeom prst="rect">
            <a:avLst/>
          </a:prstGeom>
          <a:noFill/>
          <a:ln w="0">
            <a:noFill/>
          </a:ln>
        </p:spPr>
        <p:txBody>
          <a:bodyPr lIns="90000" tIns="45000" rIns="90000" bIns="45000" anchor="t">
            <a:normAutofit/>
          </a:bodyPr>
          <a:lstStyle/>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p>
        </p:txBody>
      </p:sp>
      <p:cxnSp>
        <p:nvCxnSpPr>
          <p:cNvPr id="3" name="Google Shape;12;p2"/>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160" y="818280"/>
            <a:ext cx="5101200" cy="79020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panose="020B0604020202020204"/>
              </a:rPr>
              <a:t>Click to edit the title text format</a:t>
            </a:r>
          </a:p>
        </p:txBody>
      </p:sp>
      <p:sp>
        <p:nvSpPr>
          <p:cNvPr id="26" name="Google Shape;102;p19"/>
          <p:cNvSpPr/>
          <p:nvPr/>
        </p:nvSpPr>
        <p:spPr>
          <a:xfrm>
            <a:off x="713160" y="3467880"/>
            <a:ext cx="5101200" cy="555840"/>
          </a:xfrm>
          <a:prstGeom prst="rect">
            <a:avLst/>
          </a:prstGeom>
          <a:noFill/>
          <a:ln w="0">
            <a:noFill/>
          </a:ln>
        </p:spPr>
        <p:style>
          <a:lnRef idx="0">
            <a:srgbClr val="FFFFFF"/>
          </a:lnRef>
          <a:fillRef idx="0">
            <a:srgbClr val="FFFFFF"/>
          </a:fillRef>
          <a:effectRef idx="0">
            <a:srgbClr val="FFFFFF"/>
          </a:effectRef>
          <a:fontRef idx="minor"/>
        </p:style>
        <p:txBody>
          <a:bodyPr tIns="91440" bIns="91440" anchor="t">
            <a:noAutofit/>
          </a:bodyPr>
          <a:lstStyle/>
          <a:p>
            <a:pPr defTabSz="914400">
              <a:lnSpc>
                <a:spcPct val="100000"/>
              </a:lnSpc>
              <a:spcBef>
                <a:spcPts val="300"/>
              </a:spcBef>
              <a:tabLst>
                <a:tab pos="0" algn="l"/>
              </a:tabLst>
            </a:pPr>
            <a:r>
              <a:rPr lang="en-GB" sz="1200" b="1" strike="noStrike" spc="-1">
                <a:solidFill>
                  <a:schemeClr val="lt1"/>
                </a:solidFill>
                <a:latin typeface="Lato"/>
                <a:ea typeface="Lato"/>
              </a:rPr>
              <a:t>CREDITS:</a:t>
            </a:r>
            <a:r>
              <a:rPr lang="en-GB" sz="1200" b="0" strike="noStrike" spc="-1">
                <a:solidFill>
                  <a:schemeClr val="lt1"/>
                </a:solidFill>
                <a:latin typeface="Lato"/>
                <a:ea typeface="Lato"/>
              </a:rPr>
              <a:t> This presentation template was created by </a:t>
            </a:r>
            <a:r>
              <a:rPr lang="en-GB" sz="1200" b="1" u="sng" strike="noStrike" spc="-1">
                <a:solidFill>
                  <a:schemeClr val="lt1"/>
                </a:solidFill>
                <a:uFillTx/>
                <a:latin typeface="Lato"/>
                <a:ea typeface="Lato"/>
                <a:hlinkClick r:id="rId3"/>
              </a:rPr>
              <a:t>Slidesgo</a:t>
            </a:r>
            <a:r>
              <a:rPr lang="en-GB" sz="1200" b="0" strike="noStrike" spc="-1">
                <a:solidFill>
                  <a:schemeClr val="lt1"/>
                </a:solidFill>
                <a:latin typeface="Lato"/>
                <a:ea typeface="Lato"/>
              </a:rPr>
              <a:t>, and includes icons, infographics &amp; images by </a:t>
            </a:r>
            <a:r>
              <a:rPr lang="en-GB" sz="1200" b="1" u="sng" strike="noStrike" spc="-1">
                <a:solidFill>
                  <a:schemeClr val="lt1"/>
                </a:solidFill>
                <a:uFillTx/>
                <a:latin typeface="Lato"/>
                <a:ea typeface="Lato"/>
                <a:hlinkClick r:id="rId4"/>
              </a:rPr>
              <a:t>Freepik</a:t>
            </a:r>
            <a:r>
              <a:rPr lang="en-GB" sz="1200" b="0" u="sng" strike="noStrike" spc="-1">
                <a:solidFill>
                  <a:schemeClr val="lt1"/>
                </a:solidFill>
                <a:uFillTx/>
                <a:latin typeface="Lato"/>
                <a:ea typeface="Lato"/>
              </a:rPr>
              <a:t> </a:t>
            </a:r>
            <a:endParaRPr lang="en-US" sz="1200" b="0" strike="noStrike" spc="-1">
              <a:solidFill>
                <a:srgbClr val="FFFFFF"/>
              </a:solidFill>
              <a:latin typeface="OpenSymbol"/>
            </a:endParaRPr>
          </a:p>
        </p:txBody>
      </p:sp>
      <p:cxnSp>
        <p:nvCxnSpPr>
          <p:cNvPr id="27" name="Google Shape;103;p19"/>
          <p:cNvCxnSpPr/>
          <p:nvPr/>
        </p:nvCxnSpPr>
        <p:spPr>
          <a:xfrm>
            <a:off x="0" y="261000"/>
            <a:ext cx="9144360" cy="360"/>
          </a:xfrm>
          <a:prstGeom prst="straightConnector1">
            <a:avLst/>
          </a:prstGeom>
          <a:ln w="9525">
            <a:solidFill>
              <a:srgbClr val="FFF8F2"/>
            </a:solidFill>
            <a:round/>
          </a:ln>
        </p:spPr>
      </p:cxn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charset="2"/>
              <a:buChar char=""/>
            </a:pPr>
            <a:r>
              <a:rPr lang="fr-FR" sz="14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charset="2"/>
              <a:buChar char=""/>
            </a:pPr>
            <a:r>
              <a:rPr lang="fr-FR" sz="14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29" name="Google Shape;105;p20"/>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190400" y="1345320"/>
            <a:ext cx="4239000" cy="174888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panose="020B0604020202020204"/>
              </a:rPr>
              <a:t>Click to edit the title text format</a:t>
            </a:r>
          </a:p>
        </p:txBody>
      </p:sp>
      <p:sp>
        <p:nvSpPr>
          <p:cNvPr id="31" name="PlaceHolder 2"/>
          <p:cNvSpPr>
            <a:spLocks noGrp="1"/>
          </p:cNvSpPr>
          <p:nvPr>
            <p:ph type="title"/>
          </p:nvPr>
        </p:nvSpPr>
        <p:spPr>
          <a:xfrm>
            <a:off x="4190400" y="539640"/>
            <a:ext cx="1651680" cy="91548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2"/>
                </a:solidFill>
                <a:latin typeface="Inria Serif"/>
                <a:ea typeface="Inria Serif"/>
              </a:rPr>
              <a:t>xx%</a:t>
            </a:r>
            <a:endParaRPr lang="fr-FR" sz="6000" b="0" strike="noStrike" spc="-1">
              <a:solidFill>
                <a:schemeClr val="dk1"/>
              </a:solidFill>
              <a:latin typeface="Arial" panose="020B0604020202020204"/>
            </a:endParaRPr>
          </a:p>
        </p:txBody>
      </p:sp>
      <p:sp>
        <p:nvSpPr>
          <p:cNvPr id="32" name="PlaceHolder 3"/>
          <p:cNvSpPr>
            <a:spLocks noGrp="1"/>
          </p:cNvSpPr>
          <p:nvPr>
            <p:ph type="body"/>
          </p:nvPr>
        </p:nvSpPr>
        <p:spPr>
          <a:xfrm>
            <a:off x="714240" y="1453680"/>
            <a:ext cx="3336120" cy="3689640"/>
          </a:xfrm>
          <a:prstGeom prst="rect">
            <a:avLst/>
          </a:prstGeom>
          <a:noFill/>
          <a:ln w="0">
            <a:noFill/>
          </a:ln>
        </p:spPr>
        <p:txBody>
          <a:bodyPr lIns="90000" tIns="45000" rIns="90000" bIns="45000" anchor="t">
            <a:normAutofit fontScale="71666"/>
          </a:bodyPr>
          <a:lstStyle/>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p>
        </p:txBody>
      </p:sp>
      <p:cxnSp>
        <p:nvCxnSpPr>
          <p:cNvPr id="33" name="Google Shape;18;p3"/>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cxnSp>
        <p:nvCxnSpPr>
          <p:cNvPr id="34" name="Google Shape;107;p21"/>
          <p:cNvCxnSpPr/>
          <p:nvPr/>
        </p:nvCxnSpPr>
        <p:spPr>
          <a:xfrm>
            <a:off x="0" y="261000"/>
            <a:ext cx="9144360" cy="360"/>
          </a:xfrm>
          <a:prstGeom prst="straightConnector1">
            <a:avLst/>
          </a:prstGeom>
          <a:ln w="9525">
            <a:solidFill>
              <a:srgbClr val="FFF8F2"/>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sp>
        <p:nvSpPr>
          <p:cNvPr id="36" name="PlaceHolder 2"/>
          <p:cNvSpPr>
            <a:spLocks noGrp="1"/>
          </p:cNvSpPr>
          <p:nvPr>
            <p:ph type="body"/>
          </p:nvPr>
        </p:nvSpPr>
        <p:spPr>
          <a:xfrm>
            <a:off x="720000" y="1215720"/>
            <a:ext cx="7703640" cy="3387960"/>
          </a:xfrm>
          <a:prstGeom prst="rect">
            <a:avLst/>
          </a:prstGeom>
          <a:noFill/>
          <a:ln w="0">
            <a:noFill/>
          </a:ln>
        </p:spPr>
        <p:txBody>
          <a:bodyPr lIns="91440" tIns="91440" rIns="91440" bIns="91440" anchor="t">
            <a:noAutofit/>
          </a:bodyPr>
          <a:lstStyle/>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fr-FR" sz="12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fr-FR" sz="12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p>
        </p:txBody>
      </p:sp>
      <p:cxnSp>
        <p:nvCxnSpPr>
          <p:cNvPr id="37" name="Google Shape;22;p4"/>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13160" y="539640"/>
            <a:ext cx="4212360" cy="10980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cxnSp>
        <p:nvCxnSpPr>
          <p:cNvPr id="45" name="Google Shape;31;p6"/>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sp>
        <p:nvSpPr>
          <p:cNvPr id="48" name="PlaceHolder 2"/>
          <p:cNvSpPr>
            <a:spLocks noGrp="1"/>
          </p:cNvSpPr>
          <p:nvPr>
            <p:ph type="body"/>
          </p:nvPr>
        </p:nvSpPr>
        <p:spPr>
          <a:xfrm>
            <a:off x="5175720" y="1336320"/>
            <a:ext cx="3255120" cy="2982240"/>
          </a:xfrm>
          <a:prstGeom prst="rect">
            <a:avLst/>
          </a:prstGeom>
          <a:noFill/>
          <a:ln w="0">
            <a:noFill/>
          </a:ln>
        </p:spPr>
        <p:txBody>
          <a:bodyPr lIns="90000" tIns="45000" rIns="90000" bIns="45000" anchor="t">
            <a:normAutofit fontScale="50000" lnSpcReduction="10000"/>
          </a:bodyPr>
          <a:lstStyle/>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p>
        </p:txBody>
      </p:sp>
      <p:cxnSp>
        <p:nvCxnSpPr>
          <p:cNvPr id="49" name="Google Shape;36;p7"/>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panose="020B0604020202020204"/>
              </a:rPr>
              <a:t>Click to edit the title text format</a:t>
            </a:r>
          </a:p>
        </p:txBody>
      </p:sp>
      <p:cxnSp>
        <p:nvCxnSpPr>
          <p:cNvPr id="51" name="Google Shape;39;p8"/>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2135520" y="1655640"/>
            <a:ext cx="4872600" cy="1161000"/>
          </a:xfrm>
          <a:prstGeom prst="rect">
            <a:avLst/>
          </a:prstGeom>
          <a:noFill/>
          <a:ln w="0">
            <a:noFill/>
          </a:ln>
        </p:spPr>
        <p:txBody>
          <a:bodyPr lIns="91440" tIns="91440" rIns="91440" bIns="91440" anchor="b">
            <a:noAutofit/>
          </a:bodyPr>
          <a:lstStyle/>
          <a:p>
            <a:pPr indent="0">
              <a:buNone/>
            </a:pPr>
            <a:r>
              <a:rPr lang="fr-FR" sz="6500" b="0" strike="noStrike" spc="-1">
                <a:solidFill>
                  <a:schemeClr val="dk1"/>
                </a:solidFill>
                <a:latin typeface="Arial" panose="020B0604020202020204"/>
              </a:rPr>
              <a:t>Click to edit the title text format</a:t>
            </a:r>
          </a:p>
        </p:txBody>
      </p:sp>
      <p:cxnSp>
        <p:nvCxnSpPr>
          <p:cNvPr id="53" name="Google Shape;43;p9"/>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284120" y="1057680"/>
            <a:ext cx="6575760" cy="17161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2"/>
                </a:solidFill>
                <a:latin typeface="Inria Serif"/>
                <a:ea typeface="Inria Serif"/>
              </a:rPr>
              <a:t>xx%</a:t>
            </a:r>
            <a:endParaRPr lang="fr-FR" sz="6000" b="0" strike="noStrike" spc="-1">
              <a:solidFill>
                <a:schemeClr val="dk1"/>
              </a:solidFill>
              <a:latin typeface="Arial" panose="020B0604020202020204"/>
            </a:endParaRPr>
          </a:p>
        </p:txBody>
      </p:sp>
      <p:cxnSp>
        <p:nvCxnSpPr>
          <p:cNvPr id="6" name="Google Shape;50;p11"/>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4" name="PlaceHolder 1"/>
          <p:cNvSpPr>
            <a:spLocks noGrp="1"/>
          </p:cNvSpPr>
          <p:nvPr>
            <p:ph type="body"/>
          </p:nvPr>
        </p:nvSpPr>
        <p:spPr>
          <a:xfrm>
            <a:off x="0" y="-13680"/>
            <a:ext cx="9143640" cy="5157000"/>
          </a:xfrm>
          <a:prstGeom prst="rect">
            <a:avLst/>
          </a:prstGeom>
          <a:noFill/>
          <a:ln w="0">
            <a:noFill/>
          </a:ln>
        </p:spPr>
        <p:txBody>
          <a:bodyPr lIns="90000" tIns="45000" rIns="90000" bIns="45000" anchor="t">
            <a:normAutofit/>
          </a:bodyPr>
          <a:lstStyle/>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p>
        </p:txBody>
      </p:sp>
      <p:sp>
        <p:nvSpPr>
          <p:cNvPr id="55" name="PlaceHolder 2"/>
          <p:cNvSpPr>
            <a:spLocks noGrp="1"/>
          </p:cNvSpPr>
          <p:nvPr>
            <p:ph type="title"/>
          </p:nvPr>
        </p:nvSpPr>
        <p:spPr>
          <a:xfrm>
            <a:off x="720000" y="4014360"/>
            <a:ext cx="7703640" cy="572400"/>
          </a:xfrm>
          <a:prstGeom prst="rect">
            <a:avLst/>
          </a:prstGeom>
          <a:solidFill>
            <a:schemeClr val="lt2"/>
          </a:solid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6" name="Google Shape;113;p24"/>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panose="020B0604020202020204"/>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8" name="Google Shape;116;p25"/>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panose="020B0604020202020204"/>
              </a:rPr>
              <a:t>Click to edit the title text format</a:t>
            </a:r>
          </a:p>
        </p:txBody>
      </p:sp>
      <p:sp>
        <p:nvSpPr>
          <p:cNvPr id="6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panose="020B0604020202020204"/>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sp>
        <p:nvSpPr>
          <p:cNvPr id="8" name="PlaceHolder 2"/>
          <p:cNvSpPr>
            <a:spLocks noGrp="1"/>
          </p:cNvSpPr>
          <p:nvPr>
            <p:ph type="title"/>
          </p:nvPr>
        </p:nvSpPr>
        <p:spPr>
          <a:xfrm>
            <a:off x="710640" y="1442880"/>
            <a:ext cx="734400" cy="572400"/>
          </a:xfrm>
          <a:prstGeom prst="rect">
            <a:avLst/>
          </a:prstGeom>
          <a:noFill/>
          <a:ln w="0">
            <a:noFill/>
          </a:ln>
        </p:spPr>
        <p:txBody>
          <a:bodyPr lIns="91440" tIns="91440" rIns="91440" bIns="91440" anchor="ctr">
            <a:noAutofit/>
          </a:bodyPr>
          <a:lstStyle/>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sp>
        <p:nvSpPr>
          <p:cNvPr id="9" name="PlaceHolder 3"/>
          <p:cNvSpPr>
            <a:spLocks noGrp="1"/>
          </p:cNvSpPr>
          <p:nvPr>
            <p:ph type="title"/>
          </p:nvPr>
        </p:nvSpPr>
        <p:spPr>
          <a:xfrm>
            <a:off x="710640" y="2209320"/>
            <a:ext cx="734400" cy="572400"/>
          </a:xfrm>
          <a:prstGeom prst="rect">
            <a:avLst/>
          </a:prstGeom>
          <a:noFill/>
          <a:ln w="0">
            <a:noFill/>
          </a:ln>
        </p:spPr>
        <p:txBody>
          <a:bodyPr lIns="91440" tIns="91440" rIns="91440" bIns="91440" anchor="ctr">
            <a:noAutofit/>
          </a:bodyPr>
          <a:lstStyle/>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sp>
        <p:nvSpPr>
          <p:cNvPr id="10" name="PlaceHolder 4"/>
          <p:cNvSpPr>
            <a:spLocks noGrp="1"/>
          </p:cNvSpPr>
          <p:nvPr>
            <p:ph type="title"/>
          </p:nvPr>
        </p:nvSpPr>
        <p:spPr>
          <a:xfrm>
            <a:off x="710640" y="2975400"/>
            <a:ext cx="734400" cy="572400"/>
          </a:xfrm>
          <a:prstGeom prst="rect">
            <a:avLst/>
          </a:prstGeom>
          <a:noFill/>
          <a:ln w="0">
            <a:noFill/>
          </a:ln>
        </p:spPr>
        <p:txBody>
          <a:bodyPr lIns="91440" tIns="91440" rIns="91440" bIns="91440" anchor="ctr">
            <a:noAutofit/>
          </a:bodyPr>
          <a:lstStyle/>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sp>
        <p:nvSpPr>
          <p:cNvPr id="11" name="PlaceHolder 5"/>
          <p:cNvSpPr>
            <a:spLocks noGrp="1"/>
          </p:cNvSpPr>
          <p:nvPr>
            <p:ph type="title"/>
          </p:nvPr>
        </p:nvSpPr>
        <p:spPr>
          <a:xfrm>
            <a:off x="710640" y="3741480"/>
            <a:ext cx="734400" cy="572400"/>
          </a:xfrm>
          <a:prstGeom prst="rect">
            <a:avLst/>
          </a:prstGeom>
          <a:noFill/>
          <a:ln w="0">
            <a:noFill/>
          </a:ln>
        </p:spPr>
        <p:txBody>
          <a:bodyPr lIns="91440" tIns="91440" rIns="91440" bIns="91440" anchor="ctr">
            <a:noAutofit/>
          </a:bodyPr>
          <a:lstStyle/>
          <a:p>
            <a:pPr indent="0" algn="r">
              <a:lnSpc>
                <a:spcPct val="100000"/>
              </a:lnSpc>
              <a:buNone/>
            </a:pPr>
            <a:r>
              <a:rPr lang="fr-FR" sz="3000" b="1" strike="noStrike" spc="-1">
                <a:solidFill>
                  <a:schemeClr val="dk2"/>
                </a:solidFill>
                <a:latin typeface="Inria Serif"/>
                <a:ea typeface="Inria Serif"/>
              </a:rPr>
              <a:t>xx%</a:t>
            </a:r>
            <a:endParaRPr lang="fr-FR" sz="3000" b="0" strike="noStrike" spc="-1">
              <a:solidFill>
                <a:schemeClr val="dk1"/>
              </a:solidFill>
              <a:latin typeface="Arial" panose="020B0604020202020204"/>
            </a:endParaRPr>
          </a:p>
        </p:txBody>
      </p:sp>
      <p:cxnSp>
        <p:nvCxnSpPr>
          <p:cNvPr id="12" name="Google Shape;63;p13"/>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cxnSp>
        <p:nvCxnSpPr>
          <p:cNvPr id="14" name="Google Shape;69;p14"/>
          <p:cNvCxnSpPr/>
          <p:nvPr/>
        </p:nvCxnSpPr>
        <p:spPr>
          <a:xfrm>
            <a:off x="0" y="261000"/>
            <a:ext cx="9144360" cy="360"/>
          </a:xfrm>
          <a:prstGeom prst="straightConnector1">
            <a:avLst/>
          </a:prstGeom>
          <a:ln w="9525">
            <a:solidFill>
              <a:srgbClr val="FFF8F2"/>
            </a:solidFill>
            <a:round/>
          </a:ln>
        </p:spPr>
      </p:cxn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74640" y="539640"/>
            <a:ext cx="775620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cxnSp>
        <p:nvCxnSpPr>
          <p:cNvPr id="16" name="Google Shape;73;p15"/>
          <p:cNvCxnSpPr/>
          <p:nvPr/>
        </p:nvCxnSpPr>
        <p:spPr>
          <a:xfrm>
            <a:off x="0" y="261000"/>
            <a:ext cx="9144360" cy="360"/>
          </a:xfrm>
          <a:prstGeom prst="straightConnector1">
            <a:avLst/>
          </a:prstGeom>
          <a:ln w="9525">
            <a:solidFill>
              <a:srgbClr val="FFF8F2"/>
            </a:solidFill>
            <a:round/>
          </a:ln>
        </p:spPr>
      </p:cxnSp>
      <p:sp>
        <p:nvSpPr>
          <p:cNvPr id="1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p>
          <a:p>
            <a:pPr marL="864235" lvl="1" indent="-323850">
              <a:spcBef>
                <a:spcPts val="1135"/>
              </a:spcBef>
              <a:buClr>
                <a:srgbClr val="FFFFFF"/>
              </a:buClr>
              <a:buSzPct val="75000"/>
              <a:buFont typeface="Symbol" charset="2"/>
              <a:buChar char=""/>
            </a:pPr>
            <a:r>
              <a:rPr lang="fr-FR" sz="1400" b="0" strike="noStrike" spc="-1">
                <a:solidFill>
                  <a:srgbClr val="000000"/>
                </a:solidFill>
                <a:latin typeface="Arial" panose="020B0604020202020204"/>
              </a:rPr>
              <a:t>Second Outline Level</a:t>
            </a: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p>
          <a:p>
            <a:pPr marL="1727835" lvl="3" indent="-215900">
              <a:spcBef>
                <a:spcPts val="565"/>
              </a:spcBef>
              <a:buClr>
                <a:srgbClr val="FFFFFF"/>
              </a:buClr>
              <a:buSzPct val="75000"/>
              <a:buFont typeface="Symbol" charset="2"/>
              <a:buChar char=""/>
            </a:pPr>
            <a:r>
              <a:rPr lang="fr-FR" sz="1400" b="0" strike="noStrike" spc="-1">
                <a:solidFill>
                  <a:srgbClr val="000000"/>
                </a:solidFill>
                <a:latin typeface="Arial" panose="020B0604020202020204"/>
              </a:rPr>
              <a:t>Fourth Outline Level</a:t>
            </a: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4189680" y="539640"/>
            <a:ext cx="4241160" cy="15019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sp>
        <p:nvSpPr>
          <p:cNvPr id="19" name="PlaceHolder 2"/>
          <p:cNvSpPr>
            <a:spLocks noGrp="1"/>
          </p:cNvSpPr>
          <p:nvPr>
            <p:ph type="body"/>
          </p:nvPr>
        </p:nvSpPr>
        <p:spPr>
          <a:xfrm>
            <a:off x="713160" y="1455480"/>
            <a:ext cx="3336120" cy="3687840"/>
          </a:xfrm>
          <a:prstGeom prst="rect">
            <a:avLst/>
          </a:prstGeom>
          <a:noFill/>
          <a:ln w="0">
            <a:noFill/>
          </a:ln>
        </p:spPr>
        <p:txBody>
          <a:bodyPr lIns="90000" tIns="45000" rIns="90000" bIns="45000" anchor="t">
            <a:normAutofit fontScale="71666"/>
          </a:bodyPr>
          <a:lstStyle/>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charset="2"/>
              <a:buChar char=""/>
            </a:pPr>
            <a:r>
              <a:rPr lang="fr-FR" sz="1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charset="2"/>
              <a:buChar char=""/>
            </a:pPr>
            <a:r>
              <a:rPr lang="fr-FR" sz="18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p>
        </p:txBody>
      </p:sp>
      <p:cxnSp>
        <p:nvCxnSpPr>
          <p:cNvPr id="20" name="Google Shape;78;p16"/>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cxnSp>
        <p:nvCxnSpPr>
          <p:cNvPr id="22" name="Google Shape;87;p17"/>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4224960" y="539640"/>
            <a:ext cx="4205520" cy="10980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panose="020B0604020202020204"/>
              </a:rPr>
              <a:t>Click to edit the title text format</a:t>
            </a:r>
          </a:p>
        </p:txBody>
      </p:sp>
      <p:cxnSp>
        <p:nvCxnSpPr>
          <p:cNvPr id="24" name="Google Shape;98;p18"/>
          <p:cNvCxnSpPr/>
          <p:nvPr/>
        </p:nvCxnSpPr>
        <p:spPr>
          <a:xfrm>
            <a:off x="0" y="261000"/>
            <a:ext cx="9144360" cy="360"/>
          </a:xfrm>
          <a:prstGeom prst="straightConnector1">
            <a:avLst/>
          </a:prstGeom>
          <a:ln w="9525">
            <a:solidFill>
              <a:srgbClr val="980000"/>
            </a:solidFill>
            <a:round/>
          </a:ln>
        </p:spPr>
      </p:cxn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123;p26"/>
          <p:cNvPicPr/>
          <p:nvPr/>
        </p:nvPicPr>
        <p:blipFill>
          <a:blip r:embed="rId2"/>
          <a:srcRect t="17515" b="17519"/>
          <a:stretch>
            <a:fillRect/>
          </a:stretch>
        </p:blipFill>
        <p:spPr>
          <a:xfrm>
            <a:off x="4643810" y="1348270"/>
            <a:ext cx="3785400" cy="3689640"/>
          </a:xfrm>
          <a:prstGeom prst="rect">
            <a:avLst/>
          </a:prstGeom>
          <a:ln w="0">
            <a:noFill/>
          </a:ln>
        </p:spPr>
      </p:pic>
      <p:sp>
        <p:nvSpPr>
          <p:cNvPr id="62" name="PlaceHolder 1"/>
          <p:cNvSpPr>
            <a:spLocks noGrp="1"/>
          </p:cNvSpPr>
          <p:nvPr>
            <p:ph type="title"/>
          </p:nvPr>
        </p:nvSpPr>
        <p:spPr>
          <a:xfrm>
            <a:off x="326535" y="1555805"/>
            <a:ext cx="3543207" cy="698040"/>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GB" sz="3600" b="0" strike="noStrike" spc="-1" dirty="0">
                <a:solidFill>
                  <a:schemeClr val="dk2"/>
                </a:solidFill>
                <a:latin typeface="Inria Serif"/>
                <a:ea typeface="Inria Serif"/>
              </a:rPr>
              <a:t>Digital Marketplace</a:t>
            </a:r>
            <a:endParaRPr lang="fr-FR" sz="3600" b="0" strike="noStrike" spc="-1" dirty="0">
              <a:solidFill>
                <a:schemeClr val="dk1"/>
              </a:solidFill>
              <a:latin typeface="Arial" panose="020B0604020202020204"/>
            </a:endParaRPr>
          </a:p>
        </p:txBody>
      </p:sp>
      <p:sp>
        <p:nvSpPr>
          <p:cNvPr id="63" name="PlaceHolder 2"/>
          <p:cNvSpPr>
            <a:spLocks noGrp="1"/>
          </p:cNvSpPr>
          <p:nvPr>
            <p:ph type="subTitle"/>
          </p:nvPr>
        </p:nvSpPr>
        <p:spPr>
          <a:xfrm>
            <a:off x="714240" y="3067200"/>
            <a:ext cx="3781080" cy="153324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GB" sz="1600" b="0" strike="noStrike" spc="-1">
                <a:solidFill>
                  <a:schemeClr val="dk1"/>
                </a:solidFill>
                <a:latin typeface="Lato"/>
                <a:ea typeface="Lato"/>
              </a:rPr>
              <a:t>A platform connecting honest suppliers with buyers for digital goods.</a:t>
            </a:r>
            <a:endParaRPr lang="en-US" sz="1600" b="0" strike="noStrike" spc="-1">
              <a:solidFill>
                <a:srgbClr val="000000"/>
              </a:solidFill>
              <a:latin typeface="OpenSymbol"/>
            </a:endParaRPr>
          </a:p>
        </p:txBody>
      </p:sp>
      <p:grpSp>
        <p:nvGrpSpPr>
          <p:cNvPr id="64" name="Google Shape;126;p26"/>
          <p:cNvGrpSpPr/>
          <p:nvPr/>
        </p:nvGrpSpPr>
        <p:grpSpPr>
          <a:xfrm>
            <a:off x="3386980" y="673055"/>
            <a:ext cx="709200" cy="556920"/>
            <a:chOff x="4637880" y="744120"/>
            <a:chExt cx="709200" cy="556920"/>
          </a:xfrm>
        </p:grpSpPr>
        <p:sp>
          <p:nvSpPr>
            <p:cNvPr id="65" name="Google Shape;127;p26"/>
            <p:cNvSpPr/>
            <p:nvPr/>
          </p:nvSpPr>
          <p:spPr>
            <a:xfrm flipH="1">
              <a:off x="4790520" y="744480"/>
              <a:ext cx="556560" cy="556560"/>
            </a:xfrm>
            <a:prstGeom prst="ellipse">
              <a:avLst/>
            </a:prstGeom>
            <a:noFill/>
            <a:ln w="9525">
              <a:solidFill>
                <a:srgbClr val="980000"/>
              </a:solidFill>
              <a:round/>
            </a:ln>
          </p:spPr>
          <p:style>
            <a:lnRef idx="0">
              <a:srgbClr val="FFFFFF"/>
            </a:lnRef>
            <a:fillRef idx="0">
              <a:srgbClr val="FFFFFF"/>
            </a:fillRef>
            <a:effectRef idx="0">
              <a:srgbClr val="FFFFFF"/>
            </a:effectRef>
            <a:fontRef idx="minor"/>
          </p:style>
          <p:txBody>
            <a:bodyPr tIns="91440" bIns="91440" anchor="ctr">
              <a:noAutofit/>
            </a:bodyPr>
            <a:lstStyle/>
            <a:p>
              <a:pPr algn="ctr" defTabSz="914400">
                <a:lnSpc>
                  <a:spcPct val="100000"/>
                </a:lnSpc>
                <a:tabLst>
                  <a:tab pos="0" algn="l"/>
                </a:tabLst>
              </a:pPr>
              <a:endParaRPr lang="en-US" sz="1800" b="0" strike="noStrike" spc="-1" dirty="0">
                <a:solidFill>
                  <a:srgbClr val="000000"/>
                </a:solidFill>
                <a:latin typeface="OpenSymbol"/>
              </a:endParaRPr>
            </a:p>
          </p:txBody>
        </p:sp>
        <p:cxnSp>
          <p:nvCxnSpPr>
            <p:cNvPr id="66" name="Google Shape;128;p26"/>
            <p:cNvCxnSpPr/>
            <p:nvPr/>
          </p:nvCxnSpPr>
          <p:spPr>
            <a:xfrm>
              <a:off x="4637880" y="744120"/>
              <a:ext cx="360" cy="557280"/>
            </a:xfrm>
            <a:prstGeom prst="straightConnector1">
              <a:avLst/>
            </a:prstGeom>
            <a:ln w="9525">
              <a:solidFill>
                <a:srgbClr val="980000"/>
              </a:solidFill>
              <a:round/>
            </a:ln>
          </p:spPr>
        </p:cxnSp>
      </p:grpSp>
      <p:grpSp>
        <p:nvGrpSpPr>
          <p:cNvPr id="67" name="Google Shape;129;p26"/>
          <p:cNvGrpSpPr/>
          <p:nvPr/>
        </p:nvGrpSpPr>
        <p:grpSpPr>
          <a:xfrm>
            <a:off x="3676600" y="810395"/>
            <a:ext cx="282600" cy="282600"/>
            <a:chOff x="4927680" y="881280"/>
            <a:chExt cx="282600" cy="282600"/>
          </a:xfrm>
        </p:grpSpPr>
        <p:sp>
          <p:nvSpPr>
            <p:cNvPr id="68" name="Google Shape;130;p26"/>
            <p:cNvSpPr/>
            <p:nvPr/>
          </p:nvSpPr>
          <p:spPr>
            <a:xfrm>
              <a:off x="4927680" y="881280"/>
              <a:ext cx="282600" cy="282600"/>
            </a:xfrm>
            <a:custGeom>
              <a:avLst/>
              <a:gdLst>
                <a:gd name="textAreaLeft" fmla="*/ 0 w 282600"/>
                <a:gd name="textAreaRight" fmla="*/ 282960 w 282600"/>
                <a:gd name="textAreaTop" fmla="*/ 0 h 282600"/>
                <a:gd name="textAreaBottom" fmla="*/ 282960 h 282600"/>
              </a:gdLst>
              <a:ahLst/>
              <a:cxnLst/>
              <a:rect l="textAreaLeft" t="textAreaTop" r="textAreaRight" b="textAreaBottom"/>
              <a:pathLst>
                <a:path w="639889" h="639889">
                  <a:moveTo>
                    <a:pt x="605409" y="360331"/>
                  </a:moveTo>
                  <a:cubicBezTo>
                    <a:pt x="624840" y="357188"/>
                    <a:pt x="639794" y="340233"/>
                    <a:pt x="639794" y="319945"/>
                  </a:cubicBezTo>
                  <a:cubicBezTo>
                    <a:pt x="639794" y="299657"/>
                    <a:pt x="624840" y="282702"/>
                    <a:pt x="605409" y="279559"/>
                  </a:cubicBezTo>
                  <a:cubicBezTo>
                    <a:pt x="597218" y="221170"/>
                    <a:pt x="570738" y="166021"/>
                    <a:pt x="530352" y="122873"/>
                  </a:cubicBezTo>
                  <a:lnTo>
                    <a:pt x="577405" y="75819"/>
                  </a:lnTo>
                  <a:cubicBezTo>
                    <a:pt x="583692" y="79724"/>
                    <a:pt x="591026" y="81915"/>
                    <a:pt x="598932" y="81915"/>
                  </a:cubicBezTo>
                  <a:cubicBezTo>
                    <a:pt x="621506" y="81915"/>
                    <a:pt x="639889" y="63532"/>
                    <a:pt x="639889" y="40958"/>
                  </a:cubicBezTo>
                  <a:cubicBezTo>
                    <a:pt x="639889" y="18383"/>
                    <a:pt x="621506" y="0"/>
                    <a:pt x="598932" y="0"/>
                  </a:cubicBezTo>
                  <a:cubicBezTo>
                    <a:pt x="576358" y="0"/>
                    <a:pt x="557974" y="18383"/>
                    <a:pt x="557974" y="40958"/>
                  </a:cubicBezTo>
                  <a:cubicBezTo>
                    <a:pt x="557974" y="48863"/>
                    <a:pt x="560261" y="56198"/>
                    <a:pt x="564071" y="62484"/>
                  </a:cubicBezTo>
                  <a:lnTo>
                    <a:pt x="517017" y="109538"/>
                  </a:lnTo>
                  <a:cubicBezTo>
                    <a:pt x="473773" y="69056"/>
                    <a:pt x="418719" y="42672"/>
                    <a:pt x="360331" y="34481"/>
                  </a:cubicBezTo>
                  <a:cubicBezTo>
                    <a:pt x="357188" y="15050"/>
                    <a:pt x="340233" y="95"/>
                    <a:pt x="319945" y="95"/>
                  </a:cubicBezTo>
                  <a:cubicBezTo>
                    <a:pt x="299656" y="95"/>
                    <a:pt x="282702" y="15050"/>
                    <a:pt x="279559" y="34481"/>
                  </a:cubicBezTo>
                  <a:cubicBezTo>
                    <a:pt x="221171" y="42672"/>
                    <a:pt x="166021" y="69152"/>
                    <a:pt x="122872" y="109538"/>
                  </a:cubicBezTo>
                  <a:lnTo>
                    <a:pt x="75819" y="62484"/>
                  </a:lnTo>
                  <a:cubicBezTo>
                    <a:pt x="79724" y="56198"/>
                    <a:pt x="81915" y="48863"/>
                    <a:pt x="81915" y="40958"/>
                  </a:cubicBezTo>
                  <a:cubicBezTo>
                    <a:pt x="81915" y="18383"/>
                    <a:pt x="63532" y="0"/>
                    <a:pt x="40958" y="0"/>
                  </a:cubicBezTo>
                  <a:cubicBezTo>
                    <a:pt x="18383" y="0"/>
                    <a:pt x="0" y="18383"/>
                    <a:pt x="0" y="40958"/>
                  </a:cubicBezTo>
                  <a:cubicBezTo>
                    <a:pt x="0" y="63532"/>
                    <a:pt x="18383" y="81915"/>
                    <a:pt x="40958" y="81915"/>
                  </a:cubicBezTo>
                  <a:cubicBezTo>
                    <a:pt x="48863" y="81915"/>
                    <a:pt x="56197" y="79629"/>
                    <a:pt x="62484" y="75819"/>
                  </a:cubicBezTo>
                  <a:lnTo>
                    <a:pt x="109538" y="122873"/>
                  </a:lnTo>
                  <a:cubicBezTo>
                    <a:pt x="69056" y="166116"/>
                    <a:pt x="42672" y="221170"/>
                    <a:pt x="34480" y="279559"/>
                  </a:cubicBezTo>
                  <a:cubicBezTo>
                    <a:pt x="15050" y="282702"/>
                    <a:pt x="95" y="299657"/>
                    <a:pt x="95" y="319945"/>
                  </a:cubicBezTo>
                  <a:cubicBezTo>
                    <a:pt x="95" y="340233"/>
                    <a:pt x="15050" y="357188"/>
                    <a:pt x="34480" y="360331"/>
                  </a:cubicBezTo>
                  <a:cubicBezTo>
                    <a:pt x="42672" y="418719"/>
                    <a:pt x="69151" y="473869"/>
                    <a:pt x="109538" y="517017"/>
                  </a:cubicBezTo>
                  <a:lnTo>
                    <a:pt x="62484" y="564071"/>
                  </a:lnTo>
                  <a:cubicBezTo>
                    <a:pt x="56197" y="560165"/>
                    <a:pt x="48863" y="557975"/>
                    <a:pt x="40958" y="557975"/>
                  </a:cubicBezTo>
                  <a:cubicBezTo>
                    <a:pt x="18383" y="557975"/>
                    <a:pt x="0" y="576358"/>
                    <a:pt x="0" y="598932"/>
                  </a:cubicBezTo>
                  <a:cubicBezTo>
                    <a:pt x="0" y="621506"/>
                    <a:pt x="18383" y="639890"/>
                    <a:pt x="40958" y="639890"/>
                  </a:cubicBezTo>
                  <a:cubicBezTo>
                    <a:pt x="63532" y="639890"/>
                    <a:pt x="81915" y="621506"/>
                    <a:pt x="81915" y="598932"/>
                  </a:cubicBezTo>
                  <a:cubicBezTo>
                    <a:pt x="81915" y="591026"/>
                    <a:pt x="79629" y="583692"/>
                    <a:pt x="75819" y="577406"/>
                  </a:cubicBezTo>
                  <a:lnTo>
                    <a:pt x="122872" y="530352"/>
                  </a:lnTo>
                  <a:cubicBezTo>
                    <a:pt x="166116" y="570833"/>
                    <a:pt x="221171" y="597218"/>
                    <a:pt x="279559" y="605409"/>
                  </a:cubicBezTo>
                  <a:cubicBezTo>
                    <a:pt x="282702" y="624840"/>
                    <a:pt x="299656" y="639794"/>
                    <a:pt x="319945" y="639794"/>
                  </a:cubicBezTo>
                  <a:cubicBezTo>
                    <a:pt x="340233" y="639794"/>
                    <a:pt x="357188" y="624840"/>
                    <a:pt x="360331" y="605409"/>
                  </a:cubicBezTo>
                  <a:cubicBezTo>
                    <a:pt x="418719" y="597218"/>
                    <a:pt x="473869" y="570738"/>
                    <a:pt x="517017" y="530352"/>
                  </a:cubicBezTo>
                  <a:lnTo>
                    <a:pt x="564071" y="577406"/>
                  </a:lnTo>
                  <a:cubicBezTo>
                    <a:pt x="560165" y="583692"/>
                    <a:pt x="557974" y="591026"/>
                    <a:pt x="557974" y="598932"/>
                  </a:cubicBezTo>
                  <a:cubicBezTo>
                    <a:pt x="557974" y="621506"/>
                    <a:pt x="576358" y="639890"/>
                    <a:pt x="598932" y="639890"/>
                  </a:cubicBezTo>
                  <a:cubicBezTo>
                    <a:pt x="621506" y="639890"/>
                    <a:pt x="639889" y="621506"/>
                    <a:pt x="639889" y="598932"/>
                  </a:cubicBezTo>
                  <a:cubicBezTo>
                    <a:pt x="639889" y="576358"/>
                    <a:pt x="621506" y="557975"/>
                    <a:pt x="598932" y="557975"/>
                  </a:cubicBezTo>
                  <a:cubicBezTo>
                    <a:pt x="591026" y="557975"/>
                    <a:pt x="583692" y="560261"/>
                    <a:pt x="577405" y="564071"/>
                  </a:cubicBezTo>
                  <a:lnTo>
                    <a:pt x="530352" y="517017"/>
                  </a:lnTo>
                  <a:cubicBezTo>
                    <a:pt x="570833" y="473774"/>
                    <a:pt x="597218" y="418719"/>
                    <a:pt x="605409" y="360331"/>
                  </a:cubicBezTo>
                  <a:close/>
                  <a:moveTo>
                    <a:pt x="319945" y="557975"/>
                  </a:moveTo>
                  <a:cubicBezTo>
                    <a:pt x="301657" y="557975"/>
                    <a:pt x="286036" y="570071"/>
                    <a:pt x="280892" y="586740"/>
                  </a:cubicBezTo>
                  <a:cubicBezTo>
                    <a:pt x="164116" y="569690"/>
                    <a:pt x="70295" y="475869"/>
                    <a:pt x="53245" y="359093"/>
                  </a:cubicBezTo>
                  <a:cubicBezTo>
                    <a:pt x="69913" y="353854"/>
                    <a:pt x="82010" y="338328"/>
                    <a:pt x="82010" y="320040"/>
                  </a:cubicBezTo>
                  <a:cubicBezTo>
                    <a:pt x="82010" y="301752"/>
                    <a:pt x="69913" y="286131"/>
                    <a:pt x="53245" y="280988"/>
                  </a:cubicBezTo>
                  <a:cubicBezTo>
                    <a:pt x="70295" y="164211"/>
                    <a:pt x="164116" y="70390"/>
                    <a:pt x="280892" y="53340"/>
                  </a:cubicBezTo>
                  <a:cubicBezTo>
                    <a:pt x="286131" y="70009"/>
                    <a:pt x="301657" y="82106"/>
                    <a:pt x="319945" y="82106"/>
                  </a:cubicBezTo>
                  <a:cubicBezTo>
                    <a:pt x="338233" y="82106"/>
                    <a:pt x="353854" y="70009"/>
                    <a:pt x="358997" y="53340"/>
                  </a:cubicBezTo>
                  <a:cubicBezTo>
                    <a:pt x="475774" y="70390"/>
                    <a:pt x="569595" y="164211"/>
                    <a:pt x="586645" y="280988"/>
                  </a:cubicBezTo>
                  <a:cubicBezTo>
                    <a:pt x="569976" y="286226"/>
                    <a:pt x="557879" y="301752"/>
                    <a:pt x="557879" y="320040"/>
                  </a:cubicBezTo>
                  <a:cubicBezTo>
                    <a:pt x="557879" y="338328"/>
                    <a:pt x="569976" y="353949"/>
                    <a:pt x="586645" y="359093"/>
                  </a:cubicBezTo>
                  <a:cubicBezTo>
                    <a:pt x="569595" y="475869"/>
                    <a:pt x="475774" y="569690"/>
                    <a:pt x="358997" y="586740"/>
                  </a:cubicBezTo>
                  <a:cubicBezTo>
                    <a:pt x="353759" y="570071"/>
                    <a:pt x="338233" y="557975"/>
                    <a:pt x="319945" y="557975"/>
                  </a:cubicBezTo>
                  <a:close/>
                  <a:moveTo>
                    <a:pt x="621030" y="319945"/>
                  </a:moveTo>
                  <a:cubicBezTo>
                    <a:pt x="621030" y="332137"/>
                    <a:pt x="611124" y="342138"/>
                    <a:pt x="598837" y="342138"/>
                  </a:cubicBezTo>
                  <a:cubicBezTo>
                    <a:pt x="586549" y="342138"/>
                    <a:pt x="576644" y="332232"/>
                    <a:pt x="576644" y="319945"/>
                  </a:cubicBezTo>
                  <a:cubicBezTo>
                    <a:pt x="576644" y="307658"/>
                    <a:pt x="586549" y="297752"/>
                    <a:pt x="598837" y="297752"/>
                  </a:cubicBezTo>
                  <a:cubicBezTo>
                    <a:pt x="611124" y="297752"/>
                    <a:pt x="621030" y="307658"/>
                    <a:pt x="621030" y="319945"/>
                  </a:cubicBezTo>
                  <a:close/>
                  <a:moveTo>
                    <a:pt x="598837" y="18860"/>
                  </a:moveTo>
                  <a:cubicBezTo>
                    <a:pt x="611029" y="18860"/>
                    <a:pt x="621030" y="28766"/>
                    <a:pt x="621030" y="41053"/>
                  </a:cubicBezTo>
                  <a:cubicBezTo>
                    <a:pt x="621030" y="53340"/>
                    <a:pt x="611124" y="63246"/>
                    <a:pt x="598837" y="63246"/>
                  </a:cubicBezTo>
                  <a:cubicBezTo>
                    <a:pt x="586549" y="63246"/>
                    <a:pt x="576644" y="53340"/>
                    <a:pt x="576644" y="41053"/>
                  </a:cubicBezTo>
                  <a:cubicBezTo>
                    <a:pt x="576644" y="28766"/>
                    <a:pt x="586549" y="18860"/>
                    <a:pt x="598837" y="18860"/>
                  </a:cubicBezTo>
                  <a:close/>
                  <a:moveTo>
                    <a:pt x="319945" y="18860"/>
                  </a:moveTo>
                  <a:cubicBezTo>
                    <a:pt x="332137" y="18860"/>
                    <a:pt x="342138" y="28766"/>
                    <a:pt x="342138" y="41053"/>
                  </a:cubicBezTo>
                  <a:cubicBezTo>
                    <a:pt x="342138" y="53340"/>
                    <a:pt x="332232" y="63246"/>
                    <a:pt x="319945" y="63246"/>
                  </a:cubicBezTo>
                  <a:cubicBezTo>
                    <a:pt x="307658" y="63246"/>
                    <a:pt x="297751" y="53340"/>
                    <a:pt x="297751" y="41053"/>
                  </a:cubicBezTo>
                  <a:cubicBezTo>
                    <a:pt x="297751" y="28766"/>
                    <a:pt x="307658" y="18860"/>
                    <a:pt x="319945" y="18860"/>
                  </a:cubicBezTo>
                  <a:close/>
                  <a:moveTo>
                    <a:pt x="18859" y="41053"/>
                  </a:moveTo>
                  <a:cubicBezTo>
                    <a:pt x="18859" y="28861"/>
                    <a:pt x="28766" y="18860"/>
                    <a:pt x="41053" y="18860"/>
                  </a:cubicBezTo>
                  <a:cubicBezTo>
                    <a:pt x="53340" y="18860"/>
                    <a:pt x="63246" y="28766"/>
                    <a:pt x="63246" y="41053"/>
                  </a:cubicBezTo>
                  <a:cubicBezTo>
                    <a:pt x="63246" y="53340"/>
                    <a:pt x="53340" y="63246"/>
                    <a:pt x="41053" y="63246"/>
                  </a:cubicBezTo>
                  <a:cubicBezTo>
                    <a:pt x="28766" y="63246"/>
                    <a:pt x="18859" y="53340"/>
                    <a:pt x="18859" y="41053"/>
                  </a:cubicBezTo>
                  <a:close/>
                  <a:moveTo>
                    <a:pt x="18859" y="319945"/>
                  </a:moveTo>
                  <a:cubicBezTo>
                    <a:pt x="18859" y="307753"/>
                    <a:pt x="28766" y="297752"/>
                    <a:pt x="41053" y="297752"/>
                  </a:cubicBezTo>
                  <a:cubicBezTo>
                    <a:pt x="53340" y="297752"/>
                    <a:pt x="63246" y="307658"/>
                    <a:pt x="63246" y="319945"/>
                  </a:cubicBezTo>
                  <a:cubicBezTo>
                    <a:pt x="63246" y="332232"/>
                    <a:pt x="53340" y="342138"/>
                    <a:pt x="41053" y="342138"/>
                  </a:cubicBezTo>
                  <a:cubicBezTo>
                    <a:pt x="28766" y="342138"/>
                    <a:pt x="18859" y="332232"/>
                    <a:pt x="18859" y="319945"/>
                  </a:cubicBezTo>
                  <a:close/>
                  <a:moveTo>
                    <a:pt x="41053" y="621030"/>
                  </a:moveTo>
                  <a:cubicBezTo>
                    <a:pt x="28861" y="621030"/>
                    <a:pt x="18859" y="611124"/>
                    <a:pt x="18859" y="598837"/>
                  </a:cubicBezTo>
                  <a:cubicBezTo>
                    <a:pt x="18859" y="586550"/>
                    <a:pt x="28766" y="576644"/>
                    <a:pt x="41053" y="576644"/>
                  </a:cubicBezTo>
                  <a:cubicBezTo>
                    <a:pt x="53340" y="576644"/>
                    <a:pt x="63246" y="586550"/>
                    <a:pt x="63246" y="598837"/>
                  </a:cubicBezTo>
                  <a:cubicBezTo>
                    <a:pt x="63246" y="611124"/>
                    <a:pt x="53340" y="621030"/>
                    <a:pt x="41053" y="621030"/>
                  </a:cubicBezTo>
                  <a:close/>
                  <a:moveTo>
                    <a:pt x="319945" y="621030"/>
                  </a:moveTo>
                  <a:cubicBezTo>
                    <a:pt x="307753" y="621030"/>
                    <a:pt x="297751" y="611124"/>
                    <a:pt x="297751" y="598837"/>
                  </a:cubicBezTo>
                  <a:cubicBezTo>
                    <a:pt x="297751" y="586550"/>
                    <a:pt x="307658" y="576644"/>
                    <a:pt x="319945" y="576644"/>
                  </a:cubicBezTo>
                  <a:cubicBezTo>
                    <a:pt x="332232" y="576644"/>
                    <a:pt x="342138" y="586550"/>
                    <a:pt x="342138" y="598837"/>
                  </a:cubicBezTo>
                  <a:cubicBezTo>
                    <a:pt x="342138" y="611124"/>
                    <a:pt x="332232" y="621030"/>
                    <a:pt x="319945" y="621030"/>
                  </a:cubicBezTo>
                  <a:close/>
                  <a:moveTo>
                    <a:pt x="621030" y="598837"/>
                  </a:moveTo>
                  <a:cubicBezTo>
                    <a:pt x="621030" y="611029"/>
                    <a:pt x="611124" y="621030"/>
                    <a:pt x="598837" y="621030"/>
                  </a:cubicBezTo>
                  <a:cubicBezTo>
                    <a:pt x="586549" y="621030"/>
                    <a:pt x="576644" y="611124"/>
                    <a:pt x="576644" y="598837"/>
                  </a:cubicBezTo>
                  <a:cubicBezTo>
                    <a:pt x="576644" y="586550"/>
                    <a:pt x="586549" y="576644"/>
                    <a:pt x="598837" y="576644"/>
                  </a:cubicBezTo>
                  <a:cubicBezTo>
                    <a:pt x="611124" y="576644"/>
                    <a:pt x="621030" y="586550"/>
                    <a:pt x="621030" y="59883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 name="Google Shape;131;p26"/>
            <p:cNvSpPr/>
            <p:nvPr/>
          </p:nvSpPr>
          <p:spPr>
            <a:xfrm>
              <a:off x="4978440" y="93204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409956" h="409955">
                  <a:moveTo>
                    <a:pt x="388715" y="272510"/>
                  </a:moveTo>
                  <a:cubicBezTo>
                    <a:pt x="383953" y="270510"/>
                    <a:pt x="378428" y="272701"/>
                    <a:pt x="376428" y="277463"/>
                  </a:cubicBezTo>
                  <a:cubicBezTo>
                    <a:pt x="370332" y="291846"/>
                    <a:pt x="362617" y="305181"/>
                    <a:pt x="353473" y="317278"/>
                  </a:cubicBezTo>
                  <a:cubicBezTo>
                    <a:pt x="338423" y="307277"/>
                    <a:pt x="322040" y="298895"/>
                    <a:pt x="304895" y="292322"/>
                  </a:cubicBezTo>
                  <a:cubicBezTo>
                    <a:pt x="310896" y="268129"/>
                    <a:pt x="314420" y="241745"/>
                    <a:pt x="315087" y="214408"/>
                  </a:cubicBezTo>
                  <a:lnTo>
                    <a:pt x="390906" y="214408"/>
                  </a:lnTo>
                  <a:cubicBezTo>
                    <a:pt x="390525" y="222028"/>
                    <a:pt x="389668" y="229648"/>
                    <a:pt x="388430" y="237173"/>
                  </a:cubicBezTo>
                  <a:cubicBezTo>
                    <a:pt x="387572" y="242316"/>
                    <a:pt x="391001" y="247079"/>
                    <a:pt x="396049" y="248031"/>
                  </a:cubicBezTo>
                  <a:cubicBezTo>
                    <a:pt x="396621" y="248031"/>
                    <a:pt x="397097" y="248126"/>
                    <a:pt x="397669" y="248126"/>
                  </a:cubicBezTo>
                  <a:cubicBezTo>
                    <a:pt x="402146" y="248126"/>
                    <a:pt x="406146" y="244888"/>
                    <a:pt x="406908" y="240316"/>
                  </a:cubicBezTo>
                  <a:cubicBezTo>
                    <a:pt x="408908" y="228695"/>
                    <a:pt x="409956" y="216789"/>
                    <a:pt x="409956" y="204978"/>
                  </a:cubicBezTo>
                  <a:cubicBezTo>
                    <a:pt x="409956" y="150209"/>
                    <a:pt x="388620" y="98774"/>
                    <a:pt x="349948" y="60008"/>
                  </a:cubicBezTo>
                  <a:cubicBezTo>
                    <a:pt x="311277" y="21241"/>
                    <a:pt x="259747" y="0"/>
                    <a:pt x="204978" y="0"/>
                  </a:cubicBezTo>
                  <a:cubicBezTo>
                    <a:pt x="204978" y="0"/>
                    <a:pt x="204978" y="0"/>
                    <a:pt x="204978" y="0"/>
                  </a:cubicBezTo>
                  <a:cubicBezTo>
                    <a:pt x="204978" y="0"/>
                    <a:pt x="204978" y="0"/>
                    <a:pt x="204978" y="0"/>
                  </a:cubicBezTo>
                  <a:cubicBezTo>
                    <a:pt x="169640" y="0"/>
                    <a:pt x="134779" y="9144"/>
                    <a:pt x="104204" y="26479"/>
                  </a:cubicBezTo>
                  <a:cubicBezTo>
                    <a:pt x="82677" y="38672"/>
                    <a:pt x="63532" y="54769"/>
                    <a:pt x="47720" y="73628"/>
                  </a:cubicBezTo>
                  <a:cubicBezTo>
                    <a:pt x="47530" y="73914"/>
                    <a:pt x="47244" y="74105"/>
                    <a:pt x="47054" y="74390"/>
                  </a:cubicBezTo>
                  <a:cubicBezTo>
                    <a:pt x="41338" y="81344"/>
                    <a:pt x="36004" y="88583"/>
                    <a:pt x="31242" y="96298"/>
                  </a:cubicBezTo>
                  <a:cubicBezTo>
                    <a:pt x="28480" y="100679"/>
                    <a:pt x="29813" y="106489"/>
                    <a:pt x="34195" y="109252"/>
                  </a:cubicBezTo>
                  <a:cubicBezTo>
                    <a:pt x="38576" y="112014"/>
                    <a:pt x="44387" y="110681"/>
                    <a:pt x="47149" y="106299"/>
                  </a:cubicBezTo>
                  <a:cubicBezTo>
                    <a:pt x="50101" y="101632"/>
                    <a:pt x="53245" y="97155"/>
                    <a:pt x="56483" y="92774"/>
                  </a:cubicBezTo>
                  <a:cubicBezTo>
                    <a:pt x="71533" y="102775"/>
                    <a:pt x="87821" y="111061"/>
                    <a:pt x="105061" y="117729"/>
                  </a:cubicBezTo>
                  <a:cubicBezTo>
                    <a:pt x="99060" y="141923"/>
                    <a:pt x="95536" y="168307"/>
                    <a:pt x="94869" y="195644"/>
                  </a:cubicBezTo>
                  <a:lnTo>
                    <a:pt x="19050" y="195644"/>
                  </a:lnTo>
                  <a:cubicBezTo>
                    <a:pt x="19907" y="177927"/>
                    <a:pt x="23241" y="160592"/>
                    <a:pt x="29051" y="143828"/>
                  </a:cubicBezTo>
                  <a:cubicBezTo>
                    <a:pt x="30766" y="138970"/>
                    <a:pt x="28194" y="133636"/>
                    <a:pt x="23241" y="131921"/>
                  </a:cubicBezTo>
                  <a:cubicBezTo>
                    <a:pt x="18383" y="130207"/>
                    <a:pt x="13049" y="132779"/>
                    <a:pt x="11335" y="137732"/>
                  </a:cubicBezTo>
                  <a:cubicBezTo>
                    <a:pt x="3810" y="159353"/>
                    <a:pt x="0" y="181928"/>
                    <a:pt x="0" y="204978"/>
                  </a:cubicBezTo>
                  <a:lnTo>
                    <a:pt x="0" y="204978"/>
                  </a:lnTo>
                  <a:cubicBezTo>
                    <a:pt x="0" y="259747"/>
                    <a:pt x="21336" y="311182"/>
                    <a:pt x="60008" y="349949"/>
                  </a:cubicBezTo>
                  <a:cubicBezTo>
                    <a:pt x="98679" y="388620"/>
                    <a:pt x="150209" y="409956"/>
                    <a:pt x="204978" y="409956"/>
                  </a:cubicBezTo>
                  <a:cubicBezTo>
                    <a:pt x="287560" y="409956"/>
                    <a:pt x="361760" y="360807"/>
                    <a:pt x="393859" y="284702"/>
                  </a:cubicBezTo>
                  <a:cubicBezTo>
                    <a:pt x="395859" y="279940"/>
                    <a:pt x="393668" y="274415"/>
                    <a:pt x="388906" y="272415"/>
                  </a:cubicBezTo>
                  <a:close/>
                  <a:moveTo>
                    <a:pt x="287084" y="286226"/>
                  </a:moveTo>
                  <a:cubicBezTo>
                    <a:pt x="263747" y="279082"/>
                    <a:pt x="239173" y="274987"/>
                    <a:pt x="214122" y="274130"/>
                  </a:cubicBezTo>
                  <a:lnTo>
                    <a:pt x="214122" y="214503"/>
                  </a:lnTo>
                  <a:lnTo>
                    <a:pt x="296228" y="214503"/>
                  </a:lnTo>
                  <a:cubicBezTo>
                    <a:pt x="295561" y="239744"/>
                    <a:pt x="292513" y="264033"/>
                    <a:pt x="287084" y="286322"/>
                  </a:cubicBezTo>
                  <a:close/>
                  <a:moveTo>
                    <a:pt x="18764" y="214408"/>
                  </a:moveTo>
                  <a:lnTo>
                    <a:pt x="94583" y="214408"/>
                  </a:lnTo>
                  <a:cubicBezTo>
                    <a:pt x="95250" y="241745"/>
                    <a:pt x="98679" y="268129"/>
                    <a:pt x="104775" y="292322"/>
                  </a:cubicBezTo>
                  <a:cubicBezTo>
                    <a:pt x="87630" y="298990"/>
                    <a:pt x="71342" y="307277"/>
                    <a:pt x="56293" y="317182"/>
                  </a:cubicBezTo>
                  <a:cubicBezTo>
                    <a:pt x="34385" y="288322"/>
                    <a:pt x="20765" y="252889"/>
                    <a:pt x="18859" y="214312"/>
                  </a:cubicBezTo>
                  <a:close/>
                  <a:moveTo>
                    <a:pt x="113347" y="214408"/>
                  </a:moveTo>
                  <a:lnTo>
                    <a:pt x="195453" y="214408"/>
                  </a:lnTo>
                  <a:lnTo>
                    <a:pt x="195453" y="274034"/>
                  </a:lnTo>
                  <a:cubicBezTo>
                    <a:pt x="170402" y="274892"/>
                    <a:pt x="145828" y="278987"/>
                    <a:pt x="122492" y="286131"/>
                  </a:cubicBezTo>
                  <a:cubicBezTo>
                    <a:pt x="117062" y="263843"/>
                    <a:pt x="113919" y="239554"/>
                    <a:pt x="113347" y="214312"/>
                  </a:cubicBezTo>
                  <a:close/>
                  <a:moveTo>
                    <a:pt x="195453" y="292799"/>
                  </a:moveTo>
                  <a:lnTo>
                    <a:pt x="195453" y="390239"/>
                  </a:lnTo>
                  <a:cubicBezTo>
                    <a:pt x="175546" y="385953"/>
                    <a:pt x="156782" y="368141"/>
                    <a:pt x="141732" y="338995"/>
                  </a:cubicBezTo>
                  <a:cubicBezTo>
                    <a:pt x="136208" y="328327"/>
                    <a:pt x="131540" y="316706"/>
                    <a:pt x="127540" y="304133"/>
                  </a:cubicBezTo>
                  <a:cubicBezTo>
                    <a:pt x="149162" y="297466"/>
                    <a:pt x="172117" y="293561"/>
                    <a:pt x="195453" y="292703"/>
                  </a:cubicBezTo>
                  <a:close/>
                  <a:moveTo>
                    <a:pt x="214217" y="390239"/>
                  </a:moveTo>
                  <a:lnTo>
                    <a:pt x="214217" y="292799"/>
                  </a:lnTo>
                  <a:cubicBezTo>
                    <a:pt x="237554" y="293656"/>
                    <a:pt x="260413" y="297466"/>
                    <a:pt x="282130" y="304229"/>
                  </a:cubicBezTo>
                  <a:cubicBezTo>
                    <a:pt x="278130" y="316706"/>
                    <a:pt x="273463" y="328422"/>
                    <a:pt x="267938" y="339090"/>
                  </a:cubicBezTo>
                  <a:cubicBezTo>
                    <a:pt x="252889" y="368237"/>
                    <a:pt x="234125" y="386048"/>
                    <a:pt x="214217" y="390335"/>
                  </a:cubicBezTo>
                  <a:close/>
                  <a:moveTo>
                    <a:pt x="267938" y="70961"/>
                  </a:moveTo>
                  <a:cubicBezTo>
                    <a:pt x="273463" y="81629"/>
                    <a:pt x="278130" y="93250"/>
                    <a:pt x="282130" y="105823"/>
                  </a:cubicBezTo>
                  <a:cubicBezTo>
                    <a:pt x="260509" y="112490"/>
                    <a:pt x="237554" y="116396"/>
                    <a:pt x="214217" y="117253"/>
                  </a:cubicBezTo>
                  <a:lnTo>
                    <a:pt x="214217" y="19812"/>
                  </a:lnTo>
                  <a:cubicBezTo>
                    <a:pt x="234125" y="24098"/>
                    <a:pt x="252889" y="41910"/>
                    <a:pt x="267938" y="71057"/>
                  </a:cubicBezTo>
                  <a:close/>
                  <a:moveTo>
                    <a:pt x="195548" y="19717"/>
                  </a:moveTo>
                  <a:lnTo>
                    <a:pt x="195548" y="117158"/>
                  </a:lnTo>
                  <a:cubicBezTo>
                    <a:pt x="172212" y="116300"/>
                    <a:pt x="149352" y="112490"/>
                    <a:pt x="127635" y="105727"/>
                  </a:cubicBezTo>
                  <a:cubicBezTo>
                    <a:pt x="131636" y="93250"/>
                    <a:pt x="136303" y="81534"/>
                    <a:pt x="141827" y="70866"/>
                  </a:cubicBezTo>
                  <a:cubicBezTo>
                    <a:pt x="156877" y="41720"/>
                    <a:pt x="175641" y="23908"/>
                    <a:pt x="195548" y="19621"/>
                  </a:cubicBezTo>
                  <a:close/>
                  <a:moveTo>
                    <a:pt x="214313" y="135922"/>
                  </a:moveTo>
                  <a:cubicBezTo>
                    <a:pt x="239363" y="135065"/>
                    <a:pt x="263938" y="130969"/>
                    <a:pt x="287274" y="123825"/>
                  </a:cubicBezTo>
                  <a:cubicBezTo>
                    <a:pt x="292703" y="146114"/>
                    <a:pt x="295846" y="170402"/>
                    <a:pt x="296418" y="195644"/>
                  </a:cubicBezTo>
                  <a:lnTo>
                    <a:pt x="214313" y="195644"/>
                  </a:lnTo>
                  <a:lnTo>
                    <a:pt x="214313" y="136017"/>
                  </a:lnTo>
                  <a:close/>
                  <a:moveTo>
                    <a:pt x="391001" y="195548"/>
                  </a:moveTo>
                  <a:lnTo>
                    <a:pt x="315182" y="195548"/>
                  </a:lnTo>
                  <a:cubicBezTo>
                    <a:pt x="314516" y="168211"/>
                    <a:pt x="311087" y="141827"/>
                    <a:pt x="304991" y="117634"/>
                  </a:cubicBezTo>
                  <a:cubicBezTo>
                    <a:pt x="322136" y="110966"/>
                    <a:pt x="338423" y="102680"/>
                    <a:pt x="353473" y="92774"/>
                  </a:cubicBezTo>
                  <a:cubicBezTo>
                    <a:pt x="375380" y="121634"/>
                    <a:pt x="389001" y="157067"/>
                    <a:pt x="390906" y="195644"/>
                  </a:cubicBezTo>
                  <a:close/>
                  <a:moveTo>
                    <a:pt x="341376" y="78296"/>
                  </a:moveTo>
                  <a:cubicBezTo>
                    <a:pt x="328422" y="86677"/>
                    <a:pt x="314516" y="93821"/>
                    <a:pt x="299847" y="99536"/>
                  </a:cubicBezTo>
                  <a:cubicBezTo>
                    <a:pt x="295561" y="86201"/>
                    <a:pt x="290513" y="73724"/>
                    <a:pt x="284607" y="62294"/>
                  </a:cubicBezTo>
                  <a:cubicBezTo>
                    <a:pt x="277368" y="48387"/>
                    <a:pt x="269272" y="36576"/>
                    <a:pt x="260509" y="27146"/>
                  </a:cubicBezTo>
                  <a:cubicBezTo>
                    <a:pt x="291751" y="36957"/>
                    <a:pt x="319564" y="54769"/>
                    <a:pt x="341281" y="78296"/>
                  </a:cubicBezTo>
                  <a:close/>
                  <a:moveTo>
                    <a:pt x="68390" y="78296"/>
                  </a:moveTo>
                  <a:cubicBezTo>
                    <a:pt x="90583" y="54293"/>
                    <a:pt x="118491" y="36766"/>
                    <a:pt x="149447" y="27146"/>
                  </a:cubicBezTo>
                  <a:cubicBezTo>
                    <a:pt x="140589" y="36576"/>
                    <a:pt x="132493" y="48387"/>
                    <a:pt x="125254" y="62389"/>
                  </a:cubicBezTo>
                  <a:cubicBezTo>
                    <a:pt x="119348" y="73819"/>
                    <a:pt x="114300" y="86297"/>
                    <a:pt x="110014" y="99632"/>
                  </a:cubicBezTo>
                  <a:cubicBezTo>
                    <a:pt x="95345" y="93821"/>
                    <a:pt x="81344" y="86677"/>
                    <a:pt x="68390" y="78296"/>
                  </a:cubicBezTo>
                  <a:close/>
                  <a:moveTo>
                    <a:pt x="122682" y="123920"/>
                  </a:moveTo>
                  <a:cubicBezTo>
                    <a:pt x="146018" y="131064"/>
                    <a:pt x="170593" y="135160"/>
                    <a:pt x="195644" y="136017"/>
                  </a:cubicBezTo>
                  <a:lnTo>
                    <a:pt x="195644" y="195644"/>
                  </a:lnTo>
                  <a:lnTo>
                    <a:pt x="113538" y="195644"/>
                  </a:lnTo>
                  <a:cubicBezTo>
                    <a:pt x="114205" y="170402"/>
                    <a:pt x="117253" y="146114"/>
                    <a:pt x="122682" y="123825"/>
                  </a:cubicBezTo>
                  <a:close/>
                  <a:moveTo>
                    <a:pt x="68580" y="331756"/>
                  </a:moveTo>
                  <a:cubicBezTo>
                    <a:pt x="81534" y="323374"/>
                    <a:pt x="95441" y="316230"/>
                    <a:pt x="110109" y="310515"/>
                  </a:cubicBezTo>
                  <a:cubicBezTo>
                    <a:pt x="114395" y="323850"/>
                    <a:pt x="119444" y="336328"/>
                    <a:pt x="125349" y="347758"/>
                  </a:cubicBezTo>
                  <a:cubicBezTo>
                    <a:pt x="132588" y="361664"/>
                    <a:pt x="140684" y="373475"/>
                    <a:pt x="149447" y="382905"/>
                  </a:cubicBezTo>
                  <a:cubicBezTo>
                    <a:pt x="118205" y="373094"/>
                    <a:pt x="90392" y="355282"/>
                    <a:pt x="68675" y="331756"/>
                  </a:cubicBezTo>
                  <a:close/>
                  <a:moveTo>
                    <a:pt x="260604" y="382905"/>
                  </a:moveTo>
                  <a:cubicBezTo>
                    <a:pt x="269462" y="373475"/>
                    <a:pt x="277559" y="361664"/>
                    <a:pt x="284797" y="347758"/>
                  </a:cubicBezTo>
                  <a:cubicBezTo>
                    <a:pt x="290703" y="336328"/>
                    <a:pt x="295751" y="323850"/>
                    <a:pt x="300038" y="310515"/>
                  </a:cubicBezTo>
                  <a:cubicBezTo>
                    <a:pt x="314706" y="316325"/>
                    <a:pt x="328708" y="323469"/>
                    <a:pt x="341662" y="331851"/>
                  </a:cubicBezTo>
                  <a:cubicBezTo>
                    <a:pt x="319659" y="355664"/>
                    <a:pt x="291655" y="373285"/>
                    <a:pt x="260699" y="382905"/>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A14B3-04F2-07EB-1608-5643257E65CC}"/>
            </a:ext>
          </a:extLst>
        </p:cNvPr>
        <p:cNvGrpSpPr/>
        <p:nvPr/>
      </p:nvGrpSpPr>
      <p:grpSpPr>
        <a:xfrm>
          <a:off x="0" y="0"/>
          <a:ext cx="0" cy="0"/>
          <a:chOff x="0" y="0"/>
          <a:chExt cx="0" cy="0"/>
        </a:xfrm>
      </p:grpSpPr>
      <p:sp>
        <p:nvSpPr>
          <p:cNvPr id="86" name="Google Shape;169;p29">
            <a:extLst>
              <a:ext uri="{FF2B5EF4-FFF2-40B4-BE49-F238E27FC236}">
                <a16:creationId xmlns:a16="http://schemas.microsoft.com/office/drawing/2014/main" id="{21F23545-15CA-4C21-B410-289F23441042}"/>
              </a:ext>
            </a:extLst>
          </p:cNvPr>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5" name="TextBox 4">
            <a:extLst>
              <a:ext uri="{FF2B5EF4-FFF2-40B4-BE49-F238E27FC236}">
                <a16:creationId xmlns:a16="http://schemas.microsoft.com/office/drawing/2014/main" id="{B1A76395-AEE8-42E5-9CCC-B0BE24B0E18A}"/>
              </a:ext>
            </a:extLst>
          </p:cNvPr>
          <p:cNvSpPr txBox="1"/>
          <p:nvPr/>
        </p:nvSpPr>
        <p:spPr>
          <a:xfrm>
            <a:off x="1719071" y="1587586"/>
            <a:ext cx="6115508" cy="523220"/>
          </a:xfrm>
          <a:prstGeom prst="rect">
            <a:avLst/>
          </a:prstGeom>
          <a:noFill/>
        </p:spPr>
        <p:txBody>
          <a:bodyPr wrap="square" rtlCol="0">
            <a:spAutoFit/>
          </a:bodyPr>
          <a:lstStyle/>
          <a:p>
            <a:r>
              <a:rPr lang="en-US" sz="2800" dirty="0"/>
              <a:t>FOR THE TRANSACTION FLOW </a:t>
            </a:r>
          </a:p>
        </p:txBody>
      </p:sp>
      <p:sp>
        <p:nvSpPr>
          <p:cNvPr id="6" name="PlaceHolder 1">
            <a:extLst>
              <a:ext uri="{FF2B5EF4-FFF2-40B4-BE49-F238E27FC236}">
                <a16:creationId xmlns:a16="http://schemas.microsoft.com/office/drawing/2014/main" id="{D7F55938-B963-AF09-4285-8279E76567C4}"/>
              </a:ext>
            </a:extLst>
          </p:cNvPr>
          <p:cNvSpPr txBox="1">
            <a:spLocks/>
          </p:cNvSpPr>
          <p:nvPr/>
        </p:nvSpPr>
        <p:spPr>
          <a:xfrm>
            <a:off x="2758822" y="112101"/>
            <a:ext cx="3320109" cy="985658"/>
          </a:xfrm>
          <a:prstGeom prst="rect">
            <a:avLst/>
          </a:prstGeom>
          <a:noFill/>
          <a:ln w="0">
            <a:noFill/>
          </a:ln>
        </p:spPr>
        <p:txBody>
          <a:bodyPr lIns="91440" tIns="91440" rIns="91440" bIns="91440" anchor="t">
            <a:normAutofit fontScale="82500" lnSpcReduction="2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
        <p:nvSpPr>
          <p:cNvPr id="7" name="TextBox 6">
            <a:extLst>
              <a:ext uri="{FF2B5EF4-FFF2-40B4-BE49-F238E27FC236}">
                <a16:creationId xmlns:a16="http://schemas.microsoft.com/office/drawing/2014/main" id="{D71BDD14-9224-3C6E-CCAA-B2EAAFC273DB}"/>
              </a:ext>
            </a:extLst>
          </p:cNvPr>
          <p:cNvSpPr txBox="1"/>
          <p:nvPr/>
        </p:nvSpPr>
        <p:spPr>
          <a:xfrm>
            <a:off x="2758822" y="2313846"/>
            <a:ext cx="3511296" cy="369332"/>
          </a:xfrm>
          <a:prstGeom prst="rect">
            <a:avLst/>
          </a:prstGeom>
          <a:noFill/>
        </p:spPr>
        <p:txBody>
          <a:bodyPr wrap="square" rtlCol="0">
            <a:spAutoFit/>
          </a:bodyPr>
          <a:lstStyle/>
          <a:p>
            <a:r>
              <a:rPr lang="en-US" dirty="0"/>
              <a:t>See transaction_flow.pdf</a:t>
            </a:r>
          </a:p>
        </p:txBody>
      </p:sp>
      <p:cxnSp>
        <p:nvCxnSpPr>
          <p:cNvPr id="8" name="Google Shape;170;p29">
            <a:extLst>
              <a:ext uri="{FF2B5EF4-FFF2-40B4-BE49-F238E27FC236}">
                <a16:creationId xmlns:a16="http://schemas.microsoft.com/office/drawing/2014/main" id="{C4707947-3218-189A-44B7-3FD83896B9CD}"/>
              </a:ext>
            </a:extLst>
          </p:cNvPr>
          <p:cNvCxnSpPr>
            <a:cxnSpLocks/>
          </p:cNvCxnSpPr>
          <p:nvPr/>
        </p:nvCxnSpPr>
        <p:spPr>
          <a:xfrm flipV="1">
            <a:off x="921715" y="277978"/>
            <a:ext cx="0" cy="4865522"/>
          </a:xfrm>
          <a:prstGeom prst="straightConnector1">
            <a:avLst/>
          </a:prstGeom>
          <a:ln w="9525">
            <a:solidFill>
              <a:srgbClr val="980000"/>
            </a:solidFill>
            <a:round/>
          </a:ln>
        </p:spPr>
      </p:cxnSp>
    </p:spTree>
    <p:extLst>
      <p:ext uri="{BB962C8B-B14F-4D97-AF65-F5344CB8AC3E}">
        <p14:creationId xmlns:p14="http://schemas.microsoft.com/office/powerpoint/2010/main" val="69248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FD0E6-9C2C-6EF3-2CF3-DA00A6D79F06}"/>
            </a:ext>
          </a:extLst>
        </p:cNvPr>
        <p:cNvGrpSpPr/>
        <p:nvPr/>
      </p:nvGrpSpPr>
      <p:grpSpPr>
        <a:xfrm>
          <a:off x="0" y="0"/>
          <a:ext cx="0" cy="0"/>
          <a:chOff x="0" y="0"/>
          <a:chExt cx="0" cy="0"/>
        </a:xfrm>
      </p:grpSpPr>
      <p:sp>
        <p:nvSpPr>
          <p:cNvPr id="86" name="Google Shape;169;p29">
            <a:extLst>
              <a:ext uri="{FF2B5EF4-FFF2-40B4-BE49-F238E27FC236}">
                <a16:creationId xmlns:a16="http://schemas.microsoft.com/office/drawing/2014/main" id="{A70D0202-DC2B-15E4-BAC8-B81115E70455}"/>
              </a:ext>
            </a:extLst>
          </p:cNvPr>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B5EBB581-D6EC-C452-8FAB-6C43B7042D43}"/>
              </a:ext>
            </a:extLst>
          </p:cNvPr>
          <p:cNvCxnSpPr>
            <a:cxnSpLocks/>
          </p:cNvCxnSpPr>
          <p:nvPr/>
        </p:nvCxnSpPr>
        <p:spPr>
          <a:xfrm flipV="1">
            <a:off x="921715" y="277978"/>
            <a:ext cx="0" cy="4865522"/>
          </a:xfrm>
          <a:prstGeom prst="straightConnector1">
            <a:avLst/>
          </a:prstGeom>
          <a:ln w="9525">
            <a:solidFill>
              <a:srgbClr val="980000"/>
            </a:solidFill>
            <a:round/>
          </a:ln>
        </p:spPr>
      </p:cxnSp>
      <p:sp>
        <p:nvSpPr>
          <p:cNvPr id="88" name="Google Shape;171;p29">
            <a:extLst>
              <a:ext uri="{FF2B5EF4-FFF2-40B4-BE49-F238E27FC236}">
                <a16:creationId xmlns:a16="http://schemas.microsoft.com/office/drawing/2014/main" id="{95258AC5-AF44-82E0-1507-A46B279CCF44}"/>
              </a:ext>
            </a:extLst>
          </p:cNvPr>
          <p:cNvSpPr/>
          <p:nvPr/>
        </p:nvSpPr>
        <p:spPr>
          <a:xfrm>
            <a:off x="148838" y="470546"/>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 name="TextBox 14">
            <a:extLst>
              <a:ext uri="{FF2B5EF4-FFF2-40B4-BE49-F238E27FC236}">
                <a16:creationId xmlns:a16="http://schemas.microsoft.com/office/drawing/2014/main" id="{1B9D687D-84EB-7FBC-8652-5959B4A01362}"/>
              </a:ext>
            </a:extLst>
          </p:cNvPr>
          <p:cNvSpPr txBox="1"/>
          <p:nvPr/>
        </p:nvSpPr>
        <p:spPr>
          <a:xfrm>
            <a:off x="827526" y="671417"/>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Client-Side Decryption</a:t>
            </a:r>
          </a:p>
        </p:txBody>
      </p:sp>
      <p:sp>
        <p:nvSpPr>
          <p:cNvPr id="2" name="PlaceHolder 1">
            <a:extLst>
              <a:ext uri="{FF2B5EF4-FFF2-40B4-BE49-F238E27FC236}">
                <a16:creationId xmlns:a16="http://schemas.microsoft.com/office/drawing/2014/main" id="{854C098E-A2BE-66B0-500B-7057A0E7FA51}"/>
              </a:ext>
            </a:extLst>
          </p:cNvPr>
          <p:cNvSpPr txBox="1">
            <a:spLocks/>
          </p:cNvSpPr>
          <p:nvPr/>
        </p:nvSpPr>
        <p:spPr>
          <a:xfrm>
            <a:off x="2758822" y="112101"/>
            <a:ext cx="3320109" cy="985658"/>
          </a:xfrm>
          <a:prstGeom prst="rect">
            <a:avLst/>
          </a:prstGeom>
          <a:noFill/>
          <a:ln w="0">
            <a:noFill/>
          </a:ln>
        </p:spPr>
        <p:txBody>
          <a:bodyPr lIns="91440" tIns="91440" rIns="91440" bIns="91440" anchor="t">
            <a:normAutofit fontScale="82500" lnSpcReduction="2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
        <p:nvSpPr>
          <p:cNvPr id="4" name="TextBox 3">
            <a:extLst>
              <a:ext uri="{FF2B5EF4-FFF2-40B4-BE49-F238E27FC236}">
                <a16:creationId xmlns:a16="http://schemas.microsoft.com/office/drawing/2014/main" id="{961B6395-29BC-0C9B-F8B2-AA32ADED765B}"/>
              </a:ext>
            </a:extLst>
          </p:cNvPr>
          <p:cNvSpPr txBox="1"/>
          <p:nvPr/>
        </p:nvSpPr>
        <p:spPr>
          <a:xfrm>
            <a:off x="1228956" y="1885388"/>
            <a:ext cx="7315196" cy="2585323"/>
          </a:xfrm>
          <a:prstGeom prst="rect">
            <a:avLst/>
          </a:prstGeom>
          <a:noFill/>
        </p:spPr>
        <p:txBody>
          <a:bodyPr wrap="square">
            <a:spAutoFit/>
          </a:bodyPr>
          <a:lstStyle/>
          <a:p>
            <a:r>
              <a:rPr lang="en-US" b="1" dirty="0"/>
              <a:t>Once the encrypted product is delivered, the decryption process     takes place entirely within the buyer’s browser.</a:t>
            </a:r>
          </a:p>
          <a:p>
            <a:br>
              <a:rPr lang="en-US" dirty="0"/>
            </a:br>
            <a:r>
              <a:rPr lang="en-US" dirty="0"/>
              <a:t>After the buyer receives the encrypted AES key—tied to their purchase—the platform provides the encrypted file, and the buyer uses their private key (derived from their passphrase and wallet) to decrypt the AES key.</a:t>
            </a:r>
            <a:br>
              <a:rPr lang="en-US" dirty="0"/>
            </a:br>
            <a:r>
              <a:rPr lang="en-US" dirty="0"/>
              <a:t>This decrypted AES key is then used to unlock the product locally, ensuring that </a:t>
            </a:r>
            <a:r>
              <a:rPr lang="en-US" b="1" dirty="0"/>
              <a:t>only the buyer can access the content</a:t>
            </a:r>
            <a:r>
              <a:rPr lang="en-US" dirty="0"/>
              <a:t>.</a:t>
            </a:r>
          </a:p>
        </p:txBody>
      </p:sp>
    </p:spTree>
    <p:extLst>
      <p:ext uri="{BB962C8B-B14F-4D97-AF65-F5344CB8AC3E}">
        <p14:creationId xmlns:p14="http://schemas.microsoft.com/office/powerpoint/2010/main" val="2667822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A8FDA-1653-8E1E-DF18-3C095C70D551}"/>
            </a:ext>
          </a:extLst>
        </p:cNvPr>
        <p:cNvGrpSpPr/>
        <p:nvPr/>
      </p:nvGrpSpPr>
      <p:grpSpPr>
        <a:xfrm>
          <a:off x="0" y="0"/>
          <a:ext cx="0" cy="0"/>
          <a:chOff x="0" y="0"/>
          <a:chExt cx="0" cy="0"/>
        </a:xfrm>
      </p:grpSpPr>
      <p:sp>
        <p:nvSpPr>
          <p:cNvPr id="86" name="Google Shape;169;p29">
            <a:extLst>
              <a:ext uri="{FF2B5EF4-FFF2-40B4-BE49-F238E27FC236}">
                <a16:creationId xmlns:a16="http://schemas.microsoft.com/office/drawing/2014/main" id="{D1FE70AF-E14A-BD22-D030-A054D5F20580}"/>
              </a:ext>
            </a:extLst>
          </p:cNvPr>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8C77E6FD-DBFB-044F-0FFA-0FAFD312E980}"/>
              </a:ext>
            </a:extLst>
          </p:cNvPr>
          <p:cNvCxnSpPr>
            <a:cxnSpLocks/>
          </p:cNvCxnSpPr>
          <p:nvPr/>
        </p:nvCxnSpPr>
        <p:spPr>
          <a:xfrm flipV="1">
            <a:off x="921715" y="277978"/>
            <a:ext cx="0" cy="4865522"/>
          </a:xfrm>
          <a:prstGeom prst="straightConnector1">
            <a:avLst/>
          </a:prstGeom>
          <a:ln w="9525">
            <a:solidFill>
              <a:srgbClr val="980000"/>
            </a:solidFill>
            <a:round/>
          </a:ln>
        </p:spPr>
      </p:cxnSp>
      <p:sp>
        <p:nvSpPr>
          <p:cNvPr id="88" name="Google Shape;171;p29">
            <a:extLst>
              <a:ext uri="{FF2B5EF4-FFF2-40B4-BE49-F238E27FC236}">
                <a16:creationId xmlns:a16="http://schemas.microsoft.com/office/drawing/2014/main" id="{1FBA88A8-7733-37B6-8FD6-EF0C3347D7D8}"/>
              </a:ext>
            </a:extLst>
          </p:cNvPr>
          <p:cNvSpPr/>
          <p:nvPr/>
        </p:nvSpPr>
        <p:spPr>
          <a:xfrm>
            <a:off x="148838" y="470546"/>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TextBox 8">
            <a:extLst>
              <a:ext uri="{FF2B5EF4-FFF2-40B4-BE49-F238E27FC236}">
                <a16:creationId xmlns:a16="http://schemas.microsoft.com/office/drawing/2014/main" id="{321B3495-B109-2176-F0F7-387BF74E21A8}"/>
              </a:ext>
            </a:extLst>
          </p:cNvPr>
          <p:cNvSpPr txBox="1"/>
          <p:nvPr/>
        </p:nvSpPr>
        <p:spPr>
          <a:xfrm>
            <a:off x="1379766" y="2158441"/>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Secure File Delivery via Smart Contracts</a:t>
            </a:r>
          </a:p>
        </p:txBody>
      </p:sp>
      <p:sp>
        <p:nvSpPr>
          <p:cNvPr id="3" name="PlaceHolder 1">
            <a:extLst>
              <a:ext uri="{FF2B5EF4-FFF2-40B4-BE49-F238E27FC236}">
                <a16:creationId xmlns:a16="http://schemas.microsoft.com/office/drawing/2014/main" id="{859119F6-658B-27BA-E325-D8D1F42EEED7}"/>
              </a:ext>
            </a:extLst>
          </p:cNvPr>
          <p:cNvSpPr txBox="1">
            <a:spLocks/>
          </p:cNvSpPr>
          <p:nvPr/>
        </p:nvSpPr>
        <p:spPr>
          <a:xfrm>
            <a:off x="2758822" y="112101"/>
            <a:ext cx="3320109" cy="985658"/>
          </a:xfrm>
          <a:prstGeom prst="rect">
            <a:avLst/>
          </a:prstGeom>
          <a:noFill/>
          <a:ln w="0">
            <a:noFill/>
          </a:ln>
        </p:spPr>
        <p:txBody>
          <a:bodyPr lIns="91440" tIns="91440" rIns="91440" bIns="91440" anchor="t">
            <a:normAutofit fontScale="82500" lnSpcReduction="2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Tree>
    <p:extLst>
      <p:ext uri="{BB962C8B-B14F-4D97-AF65-F5344CB8AC3E}">
        <p14:creationId xmlns:p14="http://schemas.microsoft.com/office/powerpoint/2010/main" val="383930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3F8D-0975-1BE0-2C2B-73BC4066CDD8}"/>
            </a:ext>
          </a:extLst>
        </p:cNvPr>
        <p:cNvGrpSpPr/>
        <p:nvPr/>
      </p:nvGrpSpPr>
      <p:grpSpPr>
        <a:xfrm>
          <a:off x="0" y="0"/>
          <a:ext cx="0" cy="0"/>
          <a:chOff x="0" y="0"/>
          <a:chExt cx="0" cy="0"/>
        </a:xfrm>
      </p:grpSpPr>
      <p:sp>
        <p:nvSpPr>
          <p:cNvPr id="83" name="PlaceHolder 1">
            <a:extLst>
              <a:ext uri="{FF2B5EF4-FFF2-40B4-BE49-F238E27FC236}">
                <a16:creationId xmlns:a16="http://schemas.microsoft.com/office/drawing/2014/main" id="{993F9D2E-2A69-055B-4B63-BF3B454CC3F2}"/>
              </a:ext>
            </a:extLst>
          </p:cNvPr>
          <p:cNvSpPr>
            <a:spLocks noGrp="1"/>
          </p:cNvSpPr>
          <p:nvPr>
            <p:ph type="title"/>
          </p:nvPr>
        </p:nvSpPr>
        <p:spPr>
          <a:xfrm>
            <a:off x="2195950" y="1347605"/>
            <a:ext cx="423828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3600" spc="-1" dirty="0">
                <a:solidFill>
                  <a:schemeClr val="dk2"/>
                </a:solidFill>
                <a:latin typeface="Inria Serif"/>
              </a:rPr>
              <a:t>Example </a:t>
            </a:r>
            <a:endParaRPr lang="fr-FR" sz="3600" b="0" strike="noStrike" spc="-1" dirty="0">
              <a:solidFill>
                <a:schemeClr val="dk1"/>
              </a:solidFill>
              <a:latin typeface="Arial" panose="020B0604020202020204"/>
            </a:endParaRPr>
          </a:p>
        </p:txBody>
      </p:sp>
      <p:sp>
        <p:nvSpPr>
          <p:cNvPr id="84" name="PlaceHolder 2">
            <a:extLst>
              <a:ext uri="{FF2B5EF4-FFF2-40B4-BE49-F238E27FC236}">
                <a16:creationId xmlns:a16="http://schemas.microsoft.com/office/drawing/2014/main" id="{B4BAB3E0-A09E-1F4A-EB31-21A9F9D6FC7E}"/>
              </a:ext>
            </a:extLst>
          </p:cNvPr>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6000" b="1" strike="noStrike" spc="-1" dirty="0">
                <a:solidFill>
                  <a:schemeClr val="dk2"/>
                </a:solidFill>
                <a:latin typeface="Inria Serif"/>
                <a:ea typeface="Inria Serif"/>
              </a:rPr>
              <a:t>1</a:t>
            </a:r>
            <a:endParaRPr lang="fr-FR" sz="6000" b="0" strike="noStrike" spc="-1" dirty="0">
              <a:solidFill>
                <a:schemeClr val="dk1"/>
              </a:solidFill>
              <a:latin typeface="Arial" panose="020B0604020202020204"/>
            </a:endParaRPr>
          </a:p>
        </p:txBody>
      </p:sp>
      <p:sp>
        <p:nvSpPr>
          <p:cNvPr id="86" name="Google Shape;169;p29">
            <a:extLst>
              <a:ext uri="{FF2B5EF4-FFF2-40B4-BE49-F238E27FC236}">
                <a16:creationId xmlns:a16="http://schemas.microsoft.com/office/drawing/2014/main" id="{E1AABC1B-B9E0-35F5-4C75-F938137CF45F}"/>
              </a:ext>
            </a:extLst>
          </p:cNvPr>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DEA88A1E-169A-B4C6-9AD4-5AA0C25B56FF}"/>
              </a:ext>
            </a:extLst>
          </p:cNvPr>
          <p:cNvCxnSpPr/>
          <p:nvPr/>
        </p:nvCxnSpPr>
        <p:spPr>
          <a:xfrm>
            <a:off x="5220390" y="647935"/>
            <a:ext cx="360" cy="556920"/>
          </a:xfrm>
          <a:prstGeom prst="straightConnector1">
            <a:avLst/>
          </a:prstGeom>
          <a:ln w="9525">
            <a:solidFill>
              <a:srgbClr val="980000"/>
            </a:solidFill>
            <a:round/>
          </a:ln>
        </p:spPr>
      </p:cxnSp>
    </p:spTree>
    <p:extLst>
      <p:ext uri="{BB962C8B-B14F-4D97-AF65-F5344CB8AC3E}">
        <p14:creationId xmlns:p14="http://schemas.microsoft.com/office/powerpoint/2010/main" val="3460955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10B6-8DA8-2564-633E-C2CCB6432312}"/>
            </a:ext>
          </a:extLst>
        </p:cNvPr>
        <p:cNvGrpSpPr/>
        <p:nvPr/>
      </p:nvGrpSpPr>
      <p:grpSpPr>
        <a:xfrm>
          <a:off x="0" y="0"/>
          <a:ext cx="0" cy="0"/>
          <a:chOff x="0" y="0"/>
          <a:chExt cx="0" cy="0"/>
        </a:xfrm>
      </p:grpSpPr>
      <p:sp>
        <p:nvSpPr>
          <p:cNvPr id="83" name="PlaceHolder 1">
            <a:extLst>
              <a:ext uri="{FF2B5EF4-FFF2-40B4-BE49-F238E27FC236}">
                <a16:creationId xmlns:a16="http://schemas.microsoft.com/office/drawing/2014/main" id="{F6419F18-7FA0-7AF7-41AA-B521D88E7AC8}"/>
              </a:ext>
            </a:extLst>
          </p:cNvPr>
          <p:cNvSpPr>
            <a:spLocks noGrp="1"/>
          </p:cNvSpPr>
          <p:nvPr>
            <p:ph type="title"/>
          </p:nvPr>
        </p:nvSpPr>
        <p:spPr>
          <a:xfrm>
            <a:off x="2195950" y="1347605"/>
            <a:ext cx="423828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3600" spc="-1" dirty="0">
                <a:solidFill>
                  <a:schemeClr val="dk2"/>
                </a:solidFill>
                <a:latin typeface="Inria Serif"/>
              </a:rPr>
              <a:t>Example </a:t>
            </a:r>
            <a:endParaRPr lang="fr-FR" sz="3600" b="0" strike="noStrike" spc="-1" dirty="0">
              <a:solidFill>
                <a:schemeClr val="dk1"/>
              </a:solidFill>
              <a:latin typeface="Arial" panose="020B0604020202020204"/>
            </a:endParaRPr>
          </a:p>
        </p:txBody>
      </p:sp>
      <p:sp>
        <p:nvSpPr>
          <p:cNvPr id="84" name="PlaceHolder 2">
            <a:extLst>
              <a:ext uri="{FF2B5EF4-FFF2-40B4-BE49-F238E27FC236}">
                <a16:creationId xmlns:a16="http://schemas.microsoft.com/office/drawing/2014/main" id="{89750648-2547-1815-4EC0-C0CA9D6ED82E}"/>
              </a:ext>
            </a:extLst>
          </p:cNvPr>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6000" b="1" strike="noStrike" spc="-1" dirty="0">
                <a:solidFill>
                  <a:schemeClr val="dk2"/>
                </a:solidFill>
                <a:latin typeface="Inria Serif"/>
                <a:ea typeface="Inria Serif"/>
              </a:rPr>
              <a:t>1</a:t>
            </a:r>
            <a:endParaRPr lang="fr-FR" sz="6000" b="0" strike="noStrike" spc="-1" dirty="0">
              <a:solidFill>
                <a:schemeClr val="dk1"/>
              </a:solidFill>
              <a:latin typeface="Arial" panose="020B0604020202020204"/>
            </a:endParaRPr>
          </a:p>
        </p:txBody>
      </p:sp>
      <p:sp>
        <p:nvSpPr>
          <p:cNvPr id="86" name="Google Shape;169;p29">
            <a:extLst>
              <a:ext uri="{FF2B5EF4-FFF2-40B4-BE49-F238E27FC236}">
                <a16:creationId xmlns:a16="http://schemas.microsoft.com/office/drawing/2014/main" id="{DDB768D3-148F-AA8F-766D-E0ED723E62F7}"/>
              </a:ext>
            </a:extLst>
          </p:cNvPr>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74A4D77C-3E87-3290-2B91-F03E59211A09}"/>
              </a:ext>
            </a:extLst>
          </p:cNvPr>
          <p:cNvCxnSpPr/>
          <p:nvPr/>
        </p:nvCxnSpPr>
        <p:spPr>
          <a:xfrm>
            <a:off x="5220390" y="647935"/>
            <a:ext cx="360" cy="556920"/>
          </a:xfrm>
          <a:prstGeom prst="straightConnector1">
            <a:avLst/>
          </a:prstGeom>
          <a:ln w="9525">
            <a:solidFill>
              <a:srgbClr val="980000"/>
            </a:solidFill>
            <a:round/>
          </a:ln>
        </p:spPr>
      </p:cxnSp>
    </p:spTree>
    <p:extLst>
      <p:ext uri="{BB962C8B-B14F-4D97-AF65-F5344CB8AC3E}">
        <p14:creationId xmlns:p14="http://schemas.microsoft.com/office/powerpoint/2010/main" val="3104867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2195950" y="1347605"/>
            <a:ext cx="423828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3600" b="0" strike="noStrike" spc="-1">
                <a:solidFill>
                  <a:schemeClr val="dk2"/>
                </a:solidFill>
                <a:latin typeface="Inria Serif"/>
                <a:ea typeface="Inria Serif"/>
              </a:rPr>
              <a:t>Registration Process</a:t>
            </a:r>
            <a:endParaRPr lang="fr-FR" sz="3600" b="0" strike="noStrike" spc="-1">
              <a:solidFill>
                <a:schemeClr val="dk1"/>
              </a:solidFill>
              <a:latin typeface="Arial" panose="020B0604020202020204"/>
            </a:endParaRPr>
          </a:p>
        </p:txBody>
      </p:sp>
      <p:sp>
        <p:nvSpPr>
          <p:cNvPr id="84" name="PlaceHolder 2"/>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6000" b="1" strike="noStrike" spc="-1">
                <a:solidFill>
                  <a:schemeClr val="dk2"/>
                </a:solidFill>
                <a:latin typeface="Inria Serif"/>
                <a:ea typeface="Inria Serif"/>
              </a:rPr>
              <a:t>1</a:t>
            </a:r>
            <a:endParaRPr lang="fr-FR" sz="6000" b="0" strike="noStrike" spc="-1">
              <a:solidFill>
                <a:schemeClr val="dk1"/>
              </a:solidFill>
              <a:latin typeface="Arial" panose="020B0604020202020204"/>
            </a:endParaRPr>
          </a:p>
        </p:txBody>
      </p:sp>
      <p:sp>
        <p:nvSpPr>
          <p:cNvPr id="86" name="Google Shape;169;p29"/>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p:cNvCxnSpPr/>
          <p:nvPr/>
        </p:nvCxnSpPr>
        <p:spPr>
          <a:xfrm>
            <a:off x="5220390" y="647935"/>
            <a:ext cx="360" cy="556920"/>
          </a:xfrm>
          <a:prstGeom prst="straightConnector1">
            <a:avLst/>
          </a:prstGeom>
          <a:ln w="9525">
            <a:solidFill>
              <a:srgbClr val="980000"/>
            </a:solidFill>
            <a:roun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a:solidFill>
                  <a:schemeClr val="lt1"/>
                </a:solidFill>
                <a:latin typeface="Inria Serif"/>
                <a:ea typeface="Inria Serif"/>
              </a:rPr>
              <a:t>Buyer Registration Steps</a:t>
            </a:r>
            <a:endParaRPr lang="fr-FR" sz="3000" b="0" strike="noStrike" spc="-1">
              <a:solidFill>
                <a:schemeClr val="dk1"/>
              </a:solidFill>
              <a:latin typeface="Arial" panose="020B0604020202020204"/>
            </a:endParaRPr>
          </a:p>
        </p:txBody>
      </p:sp>
      <p:sp>
        <p:nvSpPr>
          <p:cNvPr id="92"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93" name="Google Shape;180;p30"/>
          <p:cNvCxnSpPr/>
          <p:nvPr/>
        </p:nvCxnSpPr>
        <p:spPr>
          <a:xfrm>
            <a:off x="3197160" y="2328480"/>
            <a:ext cx="360" cy="557280"/>
          </a:xfrm>
          <a:prstGeom prst="straightConnector1">
            <a:avLst/>
          </a:prstGeom>
          <a:ln w="9525">
            <a:solidFill>
              <a:srgbClr val="FFF8F2"/>
            </a:solidFill>
            <a:round/>
          </a:ln>
        </p:spPr>
      </p:cxnSp>
      <p:grpSp>
        <p:nvGrpSpPr>
          <p:cNvPr id="94" name="Google Shape;181;p30"/>
          <p:cNvGrpSpPr/>
          <p:nvPr/>
        </p:nvGrpSpPr>
        <p:grpSpPr>
          <a:xfrm>
            <a:off x="2625120" y="2488320"/>
            <a:ext cx="282600" cy="237600"/>
            <a:chOff x="2625120" y="2488320"/>
            <a:chExt cx="282600" cy="237600"/>
          </a:xfrm>
        </p:grpSpPr>
        <p:sp>
          <p:nvSpPr>
            <p:cNvPr id="95"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a:solidFill>
                  <a:schemeClr val="lt1"/>
                </a:solidFill>
                <a:latin typeface="Inria Serif"/>
                <a:ea typeface="Inria Serif"/>
              </a:rPr>
              <a:t>Buyer Registration Steps</a:t>
            </a:r>
            <a:endParaRPr lang="fr-FR" sz="3000" b="0" strike="noStrike" spc="-1">
              <a:solidFill>
                <a:schemeClr val="dk1"/>
              </a:solidFill>
              <a:latin typeface="Arial" panose="020B0604020202020204"/>
            </a:endParaRPr>
          </a:p>
        </p:txBody>
      </p:sp>
      <p:sp>
        <p:nvSpPr>
          <p:cNvPr id="91"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400" b="0" strike="noStrike" spc="-1">
                <a:solidFill>
                  <a:schemeClr val="lt1"/>
                </a:solidFill>
                <a:latin typeface="Lato"/>
                <a:ea typeface="Lato"/>
              </a:rPr>
              <a:t>The buyer registration process begins when a user connects their wallet to the platform. The system checks if the user is already registered. If not, they are prompted to enter a passphrase which will be used to generate their public/private keys. The public key is then securely stored on the blockchain, while the private key remains with the buyer. Buyers have the option to regenerate their private key using the same passphrase, ensuring security and control over their digital assets.</a:t>
            </a:r>
            <a:endParaRPr lang="en-US" sz="1400" b="0" strike="noStrike" spc="-1">
              <a:solidFill>
                <a:srgbClr val="FFFFFF"/>
              </a:solidFill>
              <a:latin typeface="OpenSymbol"/>
            </a:endParaRPr>
          </a:p>
        </p:txBody>
      </p:sp>
      <p:sp>
        <p:nvSpPr>
          <p:cNvPr id="92"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93" name="Google Shape;180;p30"/>
          <p:cNvCxnSpPr/>
          <p:nvPr/>
        </p:nvCxnSpPr>
        <p:spPr>
          <a:xfrm>
            <a:off x="3197160" y="2328480"/>
            <a:ext cx="360" cy="557280"/>
          </a:xfrm>
          <a:prstGeom prst="straightConnector1">
            <a:avLst/>
          </a:prstGeom>
          <a:ln w="9525">
            <a:solidFill>
              <a:srgbClr val="FFF8F2"/>
            </a:solidFill>
            <a:round/>
          </a:ln>
        </p:spPr>
      </p:cxnSp>
      <p:grpSp>
        <p:nvGrpSpPr>
          <p:cNvPr id="94" name="Google Shape;181;p30"/>
          <p:cNvGrpSpPr/>
          <p:nvPr/>
        </p:nvGrpSpPr>
        <p:grpSpPr>
          <a:xfrm>
            <a:off x="2625120" y="2488320"/>
            <a:ext cx="282600" cy="237600"/>
            <a:chOff x="2625120" y="2488320"/>
            <a:chExt cx="282600" cy="237600"/>
          </a:xfrm>
        </p:grpSpPr>
        <p:sp>
          <p:nvSpPr>
            <p:cNvPr id="95"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9"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a:solidFill>
                  <a:schemeClr val="lt1"/>
                </a:solidFill>
                <a:latin typeface="Inria Serif"/>
                <a:ea typeface="Inria Serif"/>
              </a:rPr>
              <a:t>Supplier Registration Steps</a:t>
            </a:r>
            <a:endParaRPr lang="fr-FR" sz="3000" b="0" strike="noStrike" spc="-1">
              <a:solidFill>
                <a:schemeClr val="dk1"/>
              </a:solidFill>
              <a:latin typeface="Arial" panose="020B0604020202020204"/>
            </a:endParaRPr>
          </a:p>
        </p:txBody>
      </p:sp>
      <p:sp>
        <p:nvSpPr>
          <p:cNvPr id="101"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400" b="0" strike="noStrike" spc="-1">
                <a:solidFill>
                  <a:schemeClr val="lt1"/>
                </a:solidFill>
                <a:latin typeface="Lato"/>
                <a:ea typeface="Lato"/>
              </a:rPr>
              <a:t>Suppliers undergo a similar registration process as buyers. After connecting their wallet, they fill in necessary information that includes their digital goods details. This data is sent to the backend with a digital signature for verification. Once verified, the supplier's information is registered on the blockchain, establishing their identity and credibility as a supplier on the marketplace.</a:t>
            </a:r>
            <a:endParaRPr lang="en-US" sz="1400" b="0" strike="noStrike" spc="-1">
              <a:solidFill>
                <a:srgbClr val="FFFFFF"/>
              </a:solidFill>
              <a:latin typeface="OpenSymbol"/>
            </a:endParaRPr>
          </a:p>
        </p:txBody>
      </p:sp>
      <p:sp>
        <p:nvSpPr>
          <p:cNvPr id="102"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03" name="Google Shape;180;p30"/>
          <p:cNvCxnSpPr/>
          <p:nvPr/>
        </p:nvCxnSpPr>
        <p:spPr>
          <a:xfrm>
            <a:off x="3197160" y="2328480"/>
            <a:ext cx="360" cy="557280"/>
          </a:xfrm>
          <a:prstGeom prst="straightConnector1">
            <a:avLst/>
          </a:prstGeom>
          <a:ln w="9525">
            <a:solidFill>
              <a:srgbClr val="FFF8F2"/>
            </a:solidFill>
            <a:round/>
          </a:ln>
        </p:spPr>
      </p:cxnSp>
      <p:grpSp>
        <p:nvGrpSpPr>
          <p:cNvPr id="104" name="Google Shape;181;p30"/>
          <p:cNvGrpSpPr/>
          <p:nvPr/>
        </p:nvGrpSpPr>
        <p:grpSpPr>
          <a:xfrm>
            <a:off x="2625120" y="2488320"/>
            <a:ext cx="282600" cy="237600"/>
            <a:chOff x="2625120" y="2488320"/>
            <a:chExt cx="282600" cy="237600"/>
          </a:xfrm>
        </p:grpSpPr>
        <p:sp>
          <p:nvSpPr>
            <p:cNvPr id="105"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C7CF7-2552-F133-B40F-77804941D64C}"/>
            </a:ext>
          </a:extLst>
        </p:cNvPr>
        <p:cNvGrpSpPr/>
        <p:nvPr/>
      </p:nvGrpSpPr>
      <p:grpSpPr>
        <a:xfrm>
          <a:off x="0" y="0"/>
          <a:ext cx="0" cy="0"/>
          <a:chOff x="0" y="0"/>
          <a:chExt cx="0" cy="0"/>
        </a:xfrm>
      </p:grpSpPr>
      <p:sp>
        <p:nvSpPr>
          <p:cNvPr id="110" name="PlaceHolder 1">
            <a:extLst>
              <a:ext uri="{FF2B5EF4-FFF2-40B4-BE49-F238E27FC236}">
                <a16:creationId xmlns:a16="http://schemas.microsoft.com/office/drawing/2014/main" id="{02D73CBD-105F-0979-0603-F097C007C3DA}"/>
              </a:ext>
            </a:extLst>
          </p:cNvPr>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3000" b="0" strike="noStrike" spc="-1">
                <a:solidFill>
                  <a:schemeClr val="dk2"/>
                </a:solidFill>
                <a:latin typeface="Inria Serif"/>
                <a:ea typeface="Inria Serif"/>
              </a:rPr>
              <a:t>Data Validation Measures</a:t>
            </a:r>
            <a:endParaRPr lang="fr-FR" sz="3000" b="0" strike="noStrike" spc="-1">
              <a:solidFill>
                <a:schemeClr val="dk1"/>
              </a:solidFill>
              <a:latin typeface="Arial" panose="020B0604020202020204"/>
            </a:endParaRPr>
          </a:p>
        </p:txBody>
      </p:sp>
      <p:sp>
        <p:nvSpPr>
          <p:cNvPr id="111" name="PlaceHolder 2">
            <a:extLst>
              <a:ext uri="{FF2B5EF4-FFF2-40B4-BE49-F238E27FC236}">
                <a16:creationId xmlns:a16="http://schemas.microsoft.com/office/drawing/2014/main" id="{EEDBFA68-16FC-7DD1-0C6D-705C385D2E11}"/>
              </a:ext>
            </a:extLst>
          </p:cNvPr>
          <p:cNvSpPr>
            <a:spLocks noGrp="1"/>
          </p:cNvSpPr>
          <p:nvPr>
            <p:ph type="subTitle"/>
          </p:nvPr>
        </p:nvSpPr>
        <p:spPr>
          <a:xfrm>
            <a:off x="4191120" y="2038320"/>
            <a:ext cx="4238280" cy="2561760"/>
          </a:xfrm>
          <a:prstGeom prst="rect">
            <a:avLst/>
          </a:prstGeom>
          <a:noFill/>
          <a:ln w="0">
            <a:noFill/>
          </a:ln>
        </p:spPr>
        <p:txBody>
          <a:bodyPr lIns="91440" tIns="91440" rIns="91440" bIns="91440" anchor="b">
            <a:normAutofit fontScale="94166"/>
          </a:bodyPr>
          <a:lstStyle/>
          <a:p>
            <a:pPr indent="0">
              <a:lnSpc>
                <a:spcPct val="100000"/>
              </a:lnSpc>
              <a:buNone/>
              <a:tabLst>
                <a:tab pos="0" algn="l"/>
              </a:tabLst>
            </a:pPr>
            <a:r>
              <a:rPr lang="en-GB" sz="1400" b="0" strike="noStrike" spc="-1">
                <a:solidFill>
                  <a:schemeClr val="dk1"/>
                </a:solidFill>
                <a:latin typeface="Lato"/>
                <a:ea typeface="Lato"/>
              </a:rPr>
              <a:t>Data validation is crucial to ensure the integrity and trustworthiness of the marketplace. After suppliers submit their registration information, the backend system conducts a thorough verification process. This includes signature validation to confirm the authenticity of the submitted data, as well as checks against existing blockchain records to prevent fraudulent activities. Any discrepancies during validation may lead to rejection of registration, ensuring that only legitimate suppliers gain access to the marketplace.</a:t>
            </a:r>
            <a:endParaRPr lang="en-US" sz="1400" b="0" strike="noStrike" spc="-1">
              <a:solidFill>
                <a:srgbClr val="000000"/>
              </a:solidFill>
              <a:latin typeface="OpenSymbol"/>
            </a:endParaRPr>
          </a:p>
        </p:txBody>
      </p:sp>
      <p:pic>
        <p:nvPicPr>
          <p:cNvPr id="112" name="Google Shape;193;p31">
            <a:extLst>
              <a:ext uri="{FF2B5EF4-FFF2-40B4-BE49-F238E27FC236}">
                <a16:creationId xmlns:a16="http://schemas.microsoft.com/office/drawing/2014/main" id="{B494D34C-F2C2-E762-E00F-77D2DB6B1B74}"/>
              </a:ext>
            </a:extLst>
          </p:cNvPr>
          <p:cNvPicPr/>
          <p:nvPr/>
        </p:nvPicPr>
        <p:blipFill>
          <a:blip r:embed="rId2"/>
          <a:srcRect t="13162" b="13162"/>
          <a:stretch>
            <a:fillRect/>
          </a:stretch>
        </p:blipFill>
        <p:spPr>
          <a:xfrm>
            <a:off x="713160" y="1455480"/>
            <a:ext cx="3336480" cy="3687840"/>
          </a:xfrm>
          <a:prstGeom prst="rect">
            <a:avLst/>
          </a:prstGeom>
          <a:ln w="0">
            <a:noFill/>
          </a:ln>
        </p:spPr>
      </p:pic>
      <p:sp>
        <p:nvSpPr>
          <p:cNvPr id="113" name="Google Shape;194;p31">
            <a:extLst>
              <a:ext uri="{FF2B5EF4-FFF2-40B4-BE49-F238E27FC236}">
                <a16:creationId xmlns:a16="http://schemas.microsoft.com/office/drawing/2014/main" id="{B3EC0874-A88A-8B12-9A59-583F684D2336}"/>
              </a:ext>
            </a:extLst>
          </p:cNvPr>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14" name="Google Shape;195;p31">
            <a:extLst>
              <a:ext uri="{FF2B5EF4-FFF2-40B4-BE49-F238E27FC236}">
                <a16:creationId xmlns:a16="http://schemas.microsoft.com/office/drawing/2014/main" id="{42C8B786-2DE3-CCAE-0D16-D615FB8F2042}"/>
              </a:ext>
            </a:extLst>
          </p:cNvPr>
          <p:cNvCxnSpPr/>
          <p:nvPr/>
        </p:nvCxnSpPr>
        <p:spPr>
          <a:xfrm>
            <a:off x="4049640" y="691560"/>
            <a:ext cx="360" cy="557280"/>
          </a:xfrm>
          <a:prstGeom prst="straightConnector1">
            <a:avLst/>
          </a:prstGeom>
          <a:ln w="9525">
            <a:solidFill>
              <a:srgbClr val="980000"/>
            </a:solidFill>
            <a:round/>
          </a:ln>
        </p:spPr>
      </p:cxnSp>
      <p:grpSp>
        <p:nvGrpSpPr>
          <p:cNvPr id="115" name="Google Shape;196;p31">
            <a:extLst>
              <a:ext uri="{FF2B5EF4-FFF2-40B4-BE49-F238E27FC236}">
                <a16:creationId xmlns:a16="http://schemas.microsoft.com/office/drawing/2014/main" id="{745299FA-B102-BA1B-76F8-C3FA056019C4}"/>
              </a:ext>
            </a:extLst>
          </p:cNvPr>
          <p:cNvGrpSpPr/>
          <p:nvPr/>
        </p:nvGrpSpPr>
        <p:grpSpPr>
          <a:xfrm>
            <a:off x="3471120" y="837360"/>
            <a:ext cx="295920" cy="265320"/>
            <a:chOff x="3471120" y="837360"/>
            <a:chExt cx="295920" cy="265320"/>
          </a:xfrm>
        </p:grpSpPr>
        <p:sp>
          <p:nvSpPr>
            <p:cNvPr id="116" name="Google Shape;197;p31">
              <a:extLst>
                <a:ext uri="{FF2B5EF4-FFF2-40B4-BE49-F238E27FC236}">
                  <a16:creationId xmlns:a16="http://schemas.microsoft.com/office/drawing/2014/main" id="{078B76D8-F8EB-4E92-4948-907B0AFB8F85}"/>
                </a:ext>
              </a:extLst>
            </p:cNvPr>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 name="Google Shape;198;p31">
              <a:extLst>
                <a:ext uri="{FF2B5EF4-FFF2-40B4-BE49-F238E27FC236}">
                  <a16:creationId xmlns:a16="http://schemas.microsoft.com/office/drawing/2014/main" id="{1D70F68A-A56D-15BB-F95E-8290EA113369}"/>
                </a:ext>
              </a:extLst>
            </p:cNvPr>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 name="Google Shape;199;p31">
              <a:extLst>
                <a:ext uri="{FF2B5EF4-FFF2-40B4-BE49-F238E27FC236}">
                  <a16:creationId xmlns:a16="http://schemas.microsoft.com/office/drawing/2014/main" id="{A7CB2B02-580E-0394-29EA-D15E85D30D07}"/>
                </a:ext>
              </a:extLst>
            </p:cNvPr>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 name="Google Shape;200;p31">
              <a:extLst>
                <a:ext uri="{FF2B5EF4-FFF2-40B4-BE49-F238E27FC236}">
                  <a16:creationId xmlns:a16="http://schemas.microsoft.com/office/drawing/2014/main" id="{5835693B-C368-50B1-49F2-DAA432C4CBA1}"/>
                </a:ext>
              </a:extLst>
            </p:cNvPr>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01;p31">
              <a:extLst>
                <a:ext uri="{FF2B5EF4-FFF2-40B4-BE49-F238E27FC236}">
                  <a16:creationId xmlns:a16="http://schemas.microsoft.com/office/drawing/2014/main" id="{FFA42EC1-0E13-0834-5614-2BFDCC0BF8B6}"/>
                </a:ext>
              </a:extLst>
            </p:cNvPr>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02;p31">
              <a:extLst>
                <a:ext uri="{FF2B5EF4-FFF2-40B4-BE49-F238E27FC236}">
                  <a16:creationId xmlns:a16="http://schemas.microsoft.com/office/drawing/2014/main" id="{3A1DA34B-FA2A-A1BE-0915-D4FB6663CAC8}"/>
                </a:ext>
              </a:extLst>
            </p:cNvPr>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 name="Google Shape;203;p31">
              <a:extLst>
                <a:ext uri="{FF2B5EF4-FFF2-40B4-BE49-F238E27FC236}">
                  <a16:creationId xmlns:a16="http://schemas.microsoft.com/office/drawing/2014/main" id="{75FE04C1-E6AD-B9FF-9C9B-99BEEB6D2E77}"/>
                </a:ext>
              </a:extLst>
            </p:cNvPr>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extLst>
      <p:ext uri="{BB962C8B-B14F-4D97-AF65-F5344CB8AC3E}">
        <p14:creationId xmlns:p14="http://schemas.microsoft.com/office/powerpoint/2010/main" val="3830485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6427" y="382082"/>
            <a:ext cx="2557780" cy="51625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dirty="0">
                <a:solidFill>
                  <a:schemeClr val="dk2"/>
                </a:solidFill>
                <a:latin typeface="Inria Serif"/>
                <a:ea typeface="Inria Serif"/>
              </a:rPr>
              <a:t>Introduction</a:t>
            </a:r>
            <a:endParaRPr lang="fr-FR" sz="3000" b="0" strike="noStrike" spc="-1" dirty="0">
              <a:solidFill>
                <a:schemeClr val="dk1"/>
              </a:solidFill>
              <a:latin typeface="Arial" panose="020B0604020202020204"/>
            </a:endParaRPr>
          </a:p>
        </p:txBody>
      </p:sp>
      <p:sp>
        <p:nvSpPr>
          <p:cNvPr id="71" name="PlaceHolder 2"/>
          <p:cNvSpPr>
            <a:spLocks noGrp="1"/>
          </p:cNvSpPr>
          <p:nvPr>
            <p:ph type="subTitle"/>
          </p:nvPr>
        </p:nvSpPr>
        <p:spPr>
          <a:xfrm>
            <a:off x="611595" y="1250381"/>
            <a:ext cx="7785100" cy="3140228"/>
          </a:xfrm>
          <a:prstGeom prst="rect">
            <a:avLst/>
          </a:prstGeom>
          <a:noFill/>
          <a:ln w="0">
            <a:noFill/>
          </a:ln>
        </p:spPr>
        <p:txBody>
          <a:bodyPr lIns="91440" tIns="91440" rIns="91440" bIns="91440" anchor="b">
            <a:noAutofit/>
          </a:bodyPr>
          <a:lstStyle/>
          <a:p>
            <a:pPr indent="0" algn="ctr">
              <a:buNone/>
            </a:pPr>
            <a:endParaRPr lang="en-US" sz="1800" b="0" u="none" strike="noStrike" kern="0" cap="none" spc="0" normalizeH="0" dirty="0">
              <a:solidFill>
                <a:schemeClr val="tx1"/>
              </a:solidFill>
              <a:uFillTx/>
              <a:latin typeface="Lato" charset="0"/>
              <a:ea typeface="Lato"/>
            </a:endParaRPr>
          </a:p>
          <a:p>
            <a:pPr lvl="1" indent="0" algn="ctr">
              <a:buNone/>
            </a:pPr>
            <a:endParaRPr lang="en-US" sz="1800" b="0" u="none" strike="noStrike" kern="0" cap="none" spc="0" normalizeH="0" dirty="0">
              <a:solidFill>
                <a:schemeClr val="tx1"/>
              </a:solidFill>
              <a:uFillTx/>
              <a:latin typeface="Lato" charset="0"/>
              <a:ea typeface="Lato"/>
            </a:endParaRPr>
          </a:p>
          <a:p>
            <a:pPr lvl="1" indent="0" algn="ctr">
              <a:buNone/>
            </a:pPr>
            <a:r>
              <a:rPr lang="en-US" b="0" u="none" strike="noStrike" kern="0" cap="none" spc="0" normalizeH="0" dirty="0">
                <a:solidFill>
                  <a:schemeClr val="tx1"/>
                </a:solidFill>
                <a:uFillTx/>
                <a:latin typeface="Lato" charset="0"/>
                <a:ea typeface="Lato"/>
              </a:rPr>
              <a:t>The Digital Marketplace is a hybrid decentralized platform built to connect honest suppliers with digital products with buyers in a secure and transparent way. It enables suppliers to upload and sell digital goods, while allowing buyers to browse, purchase, and decrypt these goods with minimal trust assumptions and cryptographic protections.</a:t>
            </a:r>
          </a:p>
          <a:p>
            <a:pPr lvl="1" indent="0" algn="ctr">
              <a:buNone/>
            </a:pPr>
            <a:endParaRPr lang="en-US" b="0" u="none" strike="noStrike" kern="0" cap="none" spc="0" normalizeH="0" dirty="0">
              <a:solidFill>
                <a:schemeClr val="tx1"/>
              </a:solidFill>
              <a:uFillTx/>
              <a:latin typeface="Lato" charset="0"/>
              <a:ea typeface="Lato"/>
            </a:endParaRPr>
          </a:p>
          <a:p>
            <a:pPr lvl="1" indent="0" algn="ctr">
              <a:buNone/>
            </a:pPr>
            <a:r>
              <a:rPr lang="en-US" b="0" u="none" strike="noStrike" kern="0" cap="none" spc="0" normalizeH="0" dirty="0">
                <a:solidFill>
                  <a:schemeClr val="tx1"/>
                </a:solidFill>
                <a:uFillTx/>
                <a:latin typeface="Lato" charset="0"/>
                <a:ea typeface="Lato"/>
              </a:rPr>
              <a:t>Without relying on centralized supplier verification or manual vetting, the platform uses on-chain identity , reputation system to build trust between parties , the platform leverages decentralized components to enforce fairness and transparency across the transaction lifecycle:</a:t>
            </a:r>
          </a:p>
        </p:txBody>
      </p:sp>
      <p:sp>
        <p:nvSpPr>
          <p:cNvPr id="73" name="Google Shape;194;p31"/>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74" name="Google Shape;195;p31"/>
          <p:cNvCxnSpPr/>
          <p:nvPr/>
        </p:nvCxnSpPr>
        <p:spPr>
          <a:xfrm flipH="1">
            <a:off x="2785023" y="993937"/>
            <a:ext cx="3239770" cy="0"/>
          </a:xfrm>
          <a:prstGeom prst="straightConnector1">
            <a:avLst/>
          </a:prstGeom>
          <a:ln w="9525">
            <a:solidFill>
              <a:srgbClr val="980000"/>
            </a:solidFill>
            <a:round/>
          </a:ln>
        </p:spPr>
      </p:cxnSp>
      <p:grpSp>
        <p:nvGrpSpPr>
          <p:cNvPr id="75" name="Google Shape;196;p31"/>
          <p:cNvGrpSpPr/>
          <p:nvPr/>
        </p:nvGrpSpPr>
        <p:grpSpPr>
          <a:xfrm>
            <a:off x="413595" y="510970"/>
            <a:ext cx="295920" cy="265320"/>
            <a:chOff x="3471120" y="837360"/>
            <a:chExt cx="295920" cy="265320"/>
          </a:xfrm>
        </p:grpSpPr>
        <p:sp>
          <p:nvSpPr>
            <p:cNvPr id="7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4191120" y="1343160"/>
            <a:ext cx="423828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3600" b="0" strike="noStrike" spc="-1">
                <a:solidFill>
                  <a:schemeClr val="dk2"/>
                </a:solidFill>
                <a:latin typeface="Inria Serif"/>
                <a:ea typeface="Inria Serif"/>
              </a:rPr>
              <a:t>Marketplace Features</a:t>
            </a:r>
            <a:endParaRPr lang="fr-FR" sz="3600" b="0" strike="noStrike" spc="-1">
              <a:solidFill>
                <a:schemeClr val="dk1"/>
              </a:solidFill>
              <a:latin typeface="Arial" panose="020B0604020202020204"/>
            </a:endParaRPr>
          </a:p>
        </p:txBody>
      </p:sp>
      <p:sp>
        <p:nvSpPr>
          <p:cNvPr id="124" name="PlaceHolder 2"/>
          <p:cNvSpPr>
            <a:spLocks noGrp="1"/>
          </p:cNvSpPr>
          <p:nvPr>
            <p:ph type="title"/>
          </p:nvPr>
        </p:nvSpPr>
        <p:spPr>
          <a:xfrm>
            <a:off x="4191120" y="542880"/>
            <a:ext cx="1647360" cy="914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6000" b="1" strike="noStrike" spc="-1">
                <a:solidFill>
                  <a:schemeClr val="dk2"/>
                </a:solidFill>
                <a:latin typeface="Inria Serif"/>
                <a:ea typeface="Inria Serif"/>
              </a:rPr>
              <a:t>02</a:t>
            </a:r>
            <a:endParaRPr lang="fr-FR" sz="6000" b="0" strike="noStrike" spc="-1">
              <a:solidFill>
                <a:schemeClr val="dk1"/>
              </a:solidFill>
              <a:latin typeface="Arial" panose="020B0604020202020204"/>
            </a:endParaRPr>
          </a:p>
        </p:txBody>
      </p:sp>
      <p:sp>
        <p:nvSpPr>
          <p:cNvPr id="125" name="PlaceHolder 3"/>
          <p:cNvSpPr>
            <a:spLocks noGrp="1"/>
          </p:cNvSpPr>
          <p:nvPr>
            <p:ph type="subTitle"/>
          </p:nvPr>
        </p:nvSpPr>
        <p:spPr>
          <a:xfrm>
            <a:off x="4191120" y="3095640"/>
            <a:ext cx="4238280" cy="1504440"/>
          </a:xfrm>
          <a:prstGeom prst="rect">
            <a:avLst/>
          </a:prstGeom>
          <a:noFill/>
          <a:ln w="0">
            <a:noFill/>
          </a:ln>
        </p:spPr>
        <p:txBody>
          <a:bodyPr lIns="91440" tIns="91440" rIns="91440" bIns="91440" anchor="b">
            <a:normAutofit fontScale="94166"/>
          </a:bodyPr>
          <a:lstStyle/>
          <a:p>
            <a:pPr indent="0" algn="ctr">
              <a:buNone/>
            </a:pPr>
            <a:endParaRPr lang="en-US" sz="1600" b="0" strike="noStrike" spc="-1">
              <a:solidFill>
                <a:schemeClr val="dk1"/>
              </a:solidFill>
              <a:latin typeface="Lato"/>
              <a:ea typeface="Lato"/>
            </a:endParaRPr>
          </a:p>
        </p:txBody>
      </p:sp>
      <p:sp>
        <p:nvSpPr>
          <p:cNvPr id="126" name="Google Shape;169;p29"/>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27" name="Google Shape;170;p29"/>
          <p:cNvCxnSpPr/>
          <p:nvPr/>
        </p:nvCxnSpPr>
        <p:spPr>
          <a:xfrm>
            <a:off x="4050720" y="644760"/>
            <a:ext cx="360" cy="556920"/>
          </a:xfrm>
          <a:prstGeom prst="straightConnector1">
            <a:avLst/>
          </a:prstGeom>
          <a:ln w="9525">
            <a:solidFill>
              <a:srgbClr val="980000"/>
            </a:solidFill>
            <a:round/>
          </a:ln>
        </p:spPr>
      </p:cxnSp>
      <p:sp>
        <p:nvSpPr>
          <p:cNvPr id="128" name="Google Shape;171;p29"/>
          <p:cNvSpPr/>
          <p:nvPr/>
        </p:nvSpPr>
        <p:spPr>
          <a:xfrm>
            <a:off x="3478320" y="785520"/>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pic>
        <p:nvPicPr>
          <p:cNvPr id="129" name="Google Shape;172;p29"/>
          <p:cNvPicPr/>
          <p:nvPr/>
        </p:nvPicPr>
        <p:blipFill>
          <a:blip r:embed="rId2"/>
          <a:srcRect l="19864" r="19870"/>
          <a:stretch>
            <a:fillRect/>
          </a:stretch>
        </p:blipFill>
        <p:spPr>
          <a:xfrm>
            <a:off x="714240" y="1453680"/>
            <a:ext cx="3336120" cy="368964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4191120" y="542880"/>
            <a:ext cx="4238280" cy="15044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3000" b="0" strike="noStrike" spc="-1">
                <a:solidFill>
                  <a:schemeClr val="dk2"/>
                </a:solidFill>
                <a:latin typeface="Inria Serif"/>
                <a:ea typeface="Inria Serif"/>
              </a:rPr>
              <a:t>Product Upload Process</a:t>
            </a:r>
            <a:endParaRPr lang="fr-FR" sz="3000" b="0" strike="noStrike" spc="-1">
              <a:solidFill>
                <a:schemeClr val="dk1"/>
              </a:solidFill>
              <a:latin typeface="Arial" panose="020B0604020202020204"/>
            </a:endParaRPr>
          </a:p>
        </p:txBody>
      </p:sp>
      <p:sp>
        <p:nvSpPr>
          <p:cNvPr id="131" name="PlaceHolder 2"/>
          <p:cNvSpPr>
            <a:spLocks noGrp="1"/>
          </p:cNvSpPr>
          <p:nvPr>
            <p:ph type="subTitle"/>
          </p:nvPr>
        </p:nvSpPr>
        <p:spPr>
          <a:xfrm>
            <a:off x="4191120" y="2038320"/>
            <a:ext cx="4238280" cy="2561760"/>
          </a:xfrm>
          <a:prstGeom prst="rect">
            <a:avLst/>
          </a:prstGeom>
          <a:noFill/>
          <a:ln w="0">
            <a:noFill/>
          </a:ln>
        </p:spPr>
        <p:txBody>
          <a:bodyPr lIns="91440" tIns="91440" rIns="91440" bIns="91440" anchor="b">
            <a:normAutofit fontScale="94166"/>
          </a:bodyPr>
          <a:lstStyle/>
          <a:p>
            <a:pPr indent="0">
              <a:lnSpc>
                <a:spcPct val="100000"/>
              </a:lnSpc>
              <a:buNone/>
              <a:tabLst>
                <a:tab pos="0" algn="l"/>
              </a:tabLst>
            </a:pPr>
            <a:r>
              <a:rPr lang="en-GB" sz="1400" b="0" strike="noStrike" spc="-1">
                <a:solidFill>
                  <a:schemeClr val="dk1"/>
                </a:solidFill>
                <a:latin typeface="Lato"/>
                <a:ea typeface="Lato"/>
              </a:rPr>
              <a:t>Once verified, suppliers gain access to their dashboard where they can upload digital goods to the marketplace. The product upload process is user-friendly; suppliers are guided through each step, including providing product descriptions, uploading files, and setting pricing. Each product is linked to the supplier's profile, enhancing visibility for potential buyers. The system also incorporates encryption and secure storage solutions to protect the digital goods until purchased.</a:t>
            </a:r>
            <a:endParaRPr lang="en-US" sz="1400" b="0" strike="noStrike" spc="-1">
              <a:solidFill>
                <a:srgbClr val="000000"/>
              </a:solidFill>
              <a:latin typeface="OpenSymbol"/>
            </a:endParaRPr>
          </a:p>
        </p:txBody>
      </p:sp>
      <p:pic>
        <p:nvPicPr>
          <p:cNvPr id="132" name="Google Shape;193;p31"/>
          <p:cNvPicPr/>
          <p:nvPr/>
        </p:nvPicPr>
        <p:blipFill>
          <a:blip r:embed="rId2"/>
          <a:srcRect t="13162" b="13162"/>
          <a:stretch>
            <a:fillRect/>
          </a:stretch>
        </p:blipFill>
        <p:spPr>
          <a:xfrm>
            <a:off x="713160" y="1455480"/>
            <a:ext cx="3336480" cy="3687840"/>
          </a:xfrm>
          <a:prstGeom prst="rect">
            <a:avLst/>
          </a:prstGeom>
          <a:ln w="0">
            <a:noFill/>
          </a:ln>
        </p:spPr>
      </p:pic>
      <p:sp>
        <p:nvSpPr>
          <p:cNvPr id="133" name="Google Shape;194;p31"/>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34" name="Google Shape;195;p31"/>
          <p:cNvCxnSpPr/>
          <p:nvPr/>
        </p:nvCxnSpPr>
        <p:spPr>
          <a:xfrm>
            <a:off x="4049640" y="691560"/>
            <a:ext cx="360" cy="557280"/>
          </a:xfrm>
          <a:prstGeom prst="straightConnector1">
            <a:avLst/>
          </a:prstGeom>
          <a:ln w="9525">
            <a:solidFill>
              <a:srgbClr val="980000"/>
            </a:solidFill>
            <a:round/>
          </a:ln>
        </p:spPr>
      </p:cxnSp>
      <p:grpSp>
        <p:nvGrpSpPr>
          <p:cNvPr id="135" name="Google Shape;196;p31"/>
          <p:cNvGrpSpPr/>
          <p:nvPr/>
        </p:nvGrpSpPr>
        <p:grpSpPr>
          <a:xfrm>
            <a:off x="3471120" y="837360"/>
            <a:ext cx="295920" cy="265320"/>
            <a:chOff x="3471120" y="837360"/>
            <a:chExt cx="295920" cy="265320"/>
          </a:xfrm>
        </p:grpSpPr>
        <p:sp>
          <p:nvSpPr>
            <p:cNvPr id="13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a:solidFill>
                  <a:schemeClr val="lt1"/>
                </a:solidFill>
                <a:latin typeface="Inria Serif"/>
                <a:ea typeface="Inria Serif"/>
              </a:rPr>
              <a:t>Transaction Mechanism</a:t>
            </a:r>
            <a:endParaRPr lang="fr-FR" sz="3000" b="0" strike="noStrike" spc="-1">
              <a:solidFill>
                <a:schemeClr val="dk1"/>
              </a:solidFill>
              <a:latin typeface="Arial" panose="020B0604020202020204"/>
            </a:endParaRPr>
          </a:p>
        </p:txBody>
      </p:sp>
      <p:sp>
        <p:nvSpPr>
          <p:cNvPr id="144"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400" b="0" strike="noStrike" spc="-1" dirty="0">
                <a:solidFill>
                  <a:schemeClr val="lt1"/>
                </a:solidFill>
                <a:latin typeface="Lato"/>
                <a:ea typeface="Lato"/>
              </a:rPr>
              <a:t>The transaction mechanism ensures a secure and efficient payment process. When a buyer selects a product and initiates a purchase, the supplier must first confirm the transaction by specifying the product ID and completing a CAPTCHA for security purposes. Once the supplier approves, the transaction structure is initiated on the blockchain. The buyer then makes payment to a Secure Delivery smart contract, which safeguards funds until the transaction concludes successfully.</a:t>
            </a:r>
            <a:endParaRPr lang="en-US" sz="1400" b="0" strike="noStrike" spc="-1" dirty="0">
              <a:solidFill>
                <a:srgbClr val="FFFFFF"/>
              </a:solidFill>
              <a:latin typeface="OpenSymbol"/>
            </a:endParaRPr>
          </a:p>
        </p:txBody>
      </p:sp>
      <p:sp>
        <p:nvSpPr>
          <p:cNvPr id="145"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46" name="Google Shape;180;p30"/>
          <p:cNvCxnSpPr/>
          <p:nvPr/>
        </p:nvCxnSpPr>
        <p:spPr>
          <a:xfrm>
            <a:off x="3197160" y="2328480"/>
            <a:ext cx="360" cy="557280"/>
          </a:xfrm>
          <a:prstGeom prst="straightConnector1">
            <a:avLst/>
          </a:prstGeom>
          <a:ln w="9525">
            <a:solidFill>
              <a:srgbClr val="FFF8F2"/>
            </a:solidFill>
            <a:round/>
          </a:ln>
        </p:spPr>
      </p:cxnSp>
      <p:grpSp>
        <p:nvGrpSpPr>
          <p:cNvPr id="147" name="Google Shape;181;p30"/>
          <p:cNvGrpSpPr/>
          <p:nvPr/>
        </p:nvGrpSpPr>
        <p:grpSpPr>
          <a:xfrm>
            <a:off x="2625120" y="2488320"/>
            <a:ext cx="282600" cy="237600"/>
            <a:chOff x="2625120" y="2488320"/>
            <a:chExt cx="282600" cy="237600"/>
          </a:xfrm>
        </p:grpSpPr>
        <p:sp>
          <p:nvSpPr>
            <p:cNvPr id="148"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9"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0"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1"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2"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a:solidFill>
                  <a:schemeClr val="lt1"/>
                </a:solidFill>
                <a:latin typeface="Inria Serif"/>
                <a:ea typeface="Inria Serif"/>
              </a:rPr>
              <a:t>User Ratings and Reputation Management</a:t>
            </a:r>
            <a:endParaRPr lang="fr-FR" sz="3000" b="0" strike="noStrike" spc="-1">
              <a:solidFill>
                <a:schemeClr val="dk1"/>
              </a:solidFill>
              <a:latin typeface="Arial" panose="020B0604020202020204"/>
            </a:endParaRPr>
          </a:p>
        </p:txBody>
      </p:sp>
      <p:sp>
        <p:nvSpPr>
          <p:cNvPr id="154"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GB" sz="1400" b="0" strike="noStrike" spc="-1">
                <a:solidFill>
                  <a:schemeClr val="lt1"/>
                </a:solidFill>
                <a:latin typeface="Lato"/>
                <a:ea typeface="Lato"/>
              </a:rPr>
              <a:t>To foster trust within the marketplace, a user rating system allows buyers to leave feedback on their purchased products. This optional feature enables buyers to rate their experience and interactions with suppliers. The ratings contribute to a supplier's reputation score, influencing their credibility on the platform. New suppliers must demonstrate a satisfactory number of completed transactions and maintain a positive reputation score to qualify for immediate payment processing, ensuring high standards within the marketplace.</a:t>
            </a:r>
            <a:endParaRPr lang="en-US" sz="1400" b="0" strike="noStrike" spc="-1">
              <a:solidFill>
                <a:srgbClr val="FFFFFF"/>
              </a:solidFill>
              <a:latin typeface="OpenSymbol"/>
            </a:endParaRPr>
          </a:p>
        </p:txBody>
      </p:sp>
      <p:sp>
        <p:nvSpPr>
          <p:cNvPr id="155"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56" name="Google Shape;180;p30"/>
          <p:cNvCxnSpPr/>
          <p:nvPr/>
        </p:nvCxnSpPr>
        <p:spPr>
          <a:xfrm>
            <a:off x="3197160" y="2328480"/>
            <a:ext cx="360" cy="557280"/>
          </a:xfrm>
          <a:prstGeom prst="straightConnector1">
            <a:avLst/>
          </a:prstGeom>
          <a:ln w="9525">
            <a:solidFill>
              <a:srgbClr val="FFF8F2"/>
            </a:solidFill>
            <a:round/>
          </a:ln>
        </p:spPr>
      </p:cxnSp>
      <p:grpSp>
        <p:nvGrpSpPr>
          <p:cNvPr id="157" name="Google Shape;181;p30"/>
          <p:cNvGrpSpPr/>
          <p:nvPr/>
        </p:nvGrpSpPr>
        <p:grpSpPr>
          <a:xfrm>
            <a:off x="2625120" y="2488320"/>
            <a:ext cx="282600" cy="237600"/>
            <a:chOff x="2625120" y="2488320"/>
            <a:chExt cx="282600" cy="237600"/>
          </a:xfrm>
        </p:grpSpPr>
        <p:sp>
          <p:nvSpPr>
            <p:cNvPr id="158"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9"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1"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2"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76440" y="54288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GB" sz="3000" b="0" strike="noStrike" spc="-1">
                <a:solidFill>
                  <a:schemeClr val="lt1"/>
                </a:solidFill>
                <a:latin typeface="Inria Serif"/>
                <a:ea typeface="Inria Serif"/>
              </a:rPr>
              <a:t>Conclusions</a:t>
            </a:r>
            <a:endParaRPr lang="fr-FR" sz="3000" b="0" strike="noStrike" spc="-1">
              <a:solidFill>
                <a:schemeClr val="dk1"/>
              </a:solidFill>
              <a:latin typeface="Arial" panose="020B0604020202020204"/>
            </a:endParaRPr>
          </a:p>
        </p:txBody>
      </p:sp>
      <p:sp>
        <p:nvSpPr>
          <p:cNvPr id="164" name="PlaceHolder 2"/>
          <p:cNvSpPr>
            <a:spLocks noGrp="1"/>
          </p:cNvSpPr>
          <p:nvPr>
            <p:ph type="subTitle"/>
          </p:nvPr>
        </p:nvSpPr>
        <p:spPr>
          <a:xfrm>
            <a:off x="3333600" y="2200320"/>
            <a:ext cx="5095440" cy="2409480"/>
          </a:xfrm>
          <a:prstGeom prst="rect">
            <a:avLst/>
          </a:prstGeom>
          <a:noFill/>
          <a:ln w="0">
            <a:noFill/>
          </a:ln>
        </p:spPr>
        <p:txBody>
          <a:bodyPr lIns="91440" tIns="91440" rIns="91440" bIns="91440" anchor="t">
            <a:normAutofit/>
          </a:bodyPr>
          <a:lstStyle/>
          <a:p>
            <a:pPr indent="0" algn="ctr">
              <a:buNone/>
            </a:pPr>
            <a:endParaRPr lang="en-US" sz="1400" b="0" strike="noStrike" spc="-1">
              <a:solidFill>
                <a:schemeClr val="lt1"/>
              </a:solidFill>
              <a:latin typeface="Lato"/>
              <a:ea typeface="Lato"/>
            </a:endParaRPr>
          </a:p>
        </p:txBody>
      </p:sp>
      <p:sp>
        <p:nvSpPr>
          <p:cNvPr id="165" name="Google Shape;179;p30"/>
          <p:cNvSpPr/>
          <p:nvPr/>
        </p:nvSpPr>
        <p:spPr>
          <a:xfrm>
            <a:off x="2486160" y="2324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166" name="Google Shape;180;p30"/>
          <p:cNvCxnSpPr/>
          <p:nvPr/>
        </p:nvCxnSpPr>
        <p:spPr>
          <a:xfrm>
            <a:off x="3197160" y="2328480"/>
            <a:ext cx="360" cy="557280"/>
          </a:xfrm>
          <a:prstGeom prst="straightConnector1">
            <a:avLst/>
          </a:prstGeom>
          <a:ln w="9525">
            <a:solidFill>
              <a:srgbClr val="FFF8F2"/>
            </a:solidFill>
            <a:round/>
          </a:ln>
        </p:spPr>
      </p:cxnSp>
      <p:grpSp>
        <p:nvGrpSpPr>
          <p:cNvPr id="167" name="Google Shape;181;p30"/>
          <p:cNvGrpSpPr/>
          <p:nvPr/>
        </p:nvGrpSpPr>
        <p:grpSpPr>
          <a:xfrm>
            <a:off x="2625120" y="2488320"/>
            <a:ext cx="282600" cy="237600"/>
            <a:chOff x="2625120" y="2488320"/>
            <a:chExt cx="282600" cy="237600"/>
          </a:xfrm>
        </p:grpSpPr>
        <p:sp>
          <p:nvSpPr>
            <p:cNvPr id="168" name="Google Shape;182;p30"/>
            <p:cNvSpPr/>
            <p:nvPr/>
          </p:nvSpPr>
          <p:spPr>
            <a:xfrm>
              <a:off x="26776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70" h="103060">
                  <a:moveTo>
                    <a:pt x="51435" y="103061"/>
                  </a:moveTo>
                  <a:cubicBezTo>
                    <a:pt x="23051" y="103061"/>
                    <a:pt x="0" y="79915"/>
                    <a:pt x="0" y="51530"/>
                  </a:cubicBezTo>
                  <a:cubicBezTo>
                    <a:pt x="0" y="23146"/>
                    <a:pt x="23051"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9" name="Google Shape;183;p30"/>
            <p:cNvSpPr/>
            <p:nvPr/>
          </p:nvSpPr>
          <p:spPr>
            <a:xfrm>
              <a:off x="274608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20" y="0"/>
                    <a:pt x="102870" y="23146"/>
                    <a:pt x="102870" y="51530"/>
                  </a:cubicBezTo>
                  <a:cubicBezTo>
                    <a:pt x="102870" y="79915"/>
                    <a:pt x="79820"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0" name="Google Shape;184;p30"/>
            <p:cNvSpPr/>
            <p:nvPr/>
          </p:nvSpPr>
          <p:spPr>
            <a:xfrm>
              <a:off x="2814120" y="2562840"/>
              <a:ext cx="45000" cy="45360"/>
            </a:xfrm>
            <a:custGeom>
              <a:avLst/>
              <a:gdLst>
                <a:gd name="textAreaLeft" fmla="*/ 0 w 45000"/>
                <a:gd name="textAreaRight" fmla="*/ 45360 w 45000"/>
                <a:gd name="textAreaTop" fmla="*/ 0 h 45360"/>
                <a:gd name="textAreaBottom" fmla="*/ 45720 h 45360"/>
              </a:gdLst>
              <a:ahLst/>
              <a:cxnLst/>
              <a:rect l="textAreaLeft" t="textAreaTop" r="textAreaRight" b="textAreaBottom"/>
              <a:pathLst>
                <a:path w="102869" h="103060">
                  <a:moveTo>
                    <a:pt x="51435" y="103061"/>
                  </a:moveTo>
                  <a:cubicBezTo>
                    <a:pt x="23050" y="103061"/>
                    <a:pt x="0" y="79915"/>
                    <a:pt x="0" y="51530"/>
                  </a:cubicBezTo>
                  <a:cubicBezTo>
                    <a:pt x="0" y="23146"/>
                    <a:pt x="23050" y="0"/>
                    <a:pt x="51435" y="0"/>
                  </a:cubicBezTo>
                  <a:cubicBezTo>
                    <a:pt x="79819" y="0"/>
                    <a:pt x="102870" y="23146"/>
                    <a:pt x="102870" y="51530"/>
                  </a:cubicBezTo>
                  <a:cubicBezTo>
                    <a:pt x="102870" y="79915"/>
                    <a:pt x="79819" y="103061"/>
                    <a:pt x="51435" y="103061"/>
                  </a:cubicBezTo>
                  <a:close/>
                  <a:moveTo>
                    <a:pt x="51435" y="18669"/>
                  </a:moveTo>
                  <a:cubicBezTo>
                    <a:pt x="33433" y="18669"/>
                    <a:pt x="18764" y="33433"/>
                    <a:pt x="18764" y="51435"/>
                  </a:cubicBezTo>
                  <a:cubicBezTo>
                    <a:pt x="18764" y="69437"/>
                    <a:pt x="33433" y="84201"/>
                    <a:pt x="51435" y="84201"/>
                  </a:cubicBezTo>
                  <a:cubicBezTo>
                    <a:pt x="69437" y="84201"/>
                    <a:pt x="84106" y="69437"/>
                    <a:pt x="84106" y="51435"/>
                  </a:cubicBezTo>
                  <a:cubicBezTo>
                    <a:pt x="84106" y="33433"/>
                    <a:pt x="69437" y="18669"/>
                    <a:pt x="51435" y="18669"/>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1" name="Google Shape;185;p30"/>
            <p:cNvSpPr/>
            <p:nvPr/>
          </p:nvSpPr>
          <p:spPr>
            <a:xfrm>
              <a:off x="2625120" y="2488320"/>
              <a:ext cx="136800" cy="237600"/>
            </a:xfrm>
            <a:custGeom>
              <a:avLst/>
              <a:gdLst>
                <a:gd name="textAreaLeft" fmla="*/ 0 w 136800"/>
                <a:gd name="textAreaRight" fmla="*/ 137160 w 136800"/>
                <a:gd name="textAreaTop" fmla="*/ 0 h 237600"/>
                <a:gd name="textAreaBottom" fmla="*/ 237960 h 237600"/>
              </a:gdLst>
              <a:ahLst/>
              <a:cxnLst/>
              <a:rect l="textAreaLeft" t="textAreaTop" r="textAreaRight" b="textAreaBottom"/>
              <a:pathLst>
                <a:path w="310419" h="538448">
                  <a:moveTo>
                    <a:pt x="127349" y="538448"/>
                  </a:moveTo>
                  <a:cubicBezTo>
                    <a:pt x="122015" y="538448"/>
                    <a:pt x="116681" y="536829"/>
                    <a:pt x="112109" y="533591"/>
                  </a:cubicBezTo>
                  <a:cubicBezTo>
                    <a:pt x="102965" y="527113"/>
                    <a:pt x="98870" y="515969"/>
                    <a:pt x="101632" y="505206"/>
                  </a:cubicBezTo>
                  <a:lnTo>
                    <a:pt x="118301" y="440722"/>
                  </a:lnTo>
                  <a:lnTo>
                    <a:pt x="79153" y="440722"/>
                  </a:lnTo>
                  <a:cubicBezTo>
                    <a:pt x="35528" y="440722"/>
                    <a:pt x="0" y="405098"/>
                    <a:pt x="0" y="361379"/>
                  </a:cubicBezTo>
                  <a:lnTo>
                    <a:pt x="0" y="79343"/>
                  </a:lnTo>
                  <a:cubicBezTo>
                    <a:pt x="0" y="35624"/>
                    <a:pt x="35528" y="0"/>
                    <a:pt x="79153" y="0"/>
                  </a:cubicBezTo>
                  <a:lnTo>
                    <a:pt x="122301" y="0"/>
                  </a:lnTo>
                  <a:cubicBezTo>
                    <a:pt x="127445" y="0"/>
                    <a:pt x="131636" y="4191"/>
                    <a:pt x="131636" y="9335"/>
                  </a:cubicBezTo>
                  <a:cubicBezTo>
                    <a:pt x="131636" y="14478"/>
                    <a:pt x="127445" y="18669"/>
                    <a:pt x="122301" y="18669"/>
                  </a:cubicBezTo>
                  <a:lnTo>
                    <a:pt x="79153" y="18669"/>
                  </a:lnTo>
                  <a:cubicBezTo>
                    <a:pt x="45815" y="18669"/>
                    <a:pt x="18764" y="45815"/>
                    <a:pt x="18764" y="79248"/>
                  </a:cubicBezTo>
                  <a:lnTo>
                    <a:pt x="18764" y="361283"/>
                  </a:lnTo>
                  <a:cubicBezTo>
                    <a:pt x="18764" y="394716"/>
                    <a:pt x="45815" y="421862"/>
                    <a:pt x="79153" y="421862"/>
                  </a:cubicBezTo>
                  <a:lnTo>
                    <a:pt x="130397" y="421862"/>
                  </a:lnTo>
                  <a:cubicBezTo>
                    <a:pt x="133255" y="421862"/>
                    <a:pt x="136017" y="423196"/>
                    <a:pt x="137827" y="425482"/>
                  </a:cubicBezTo>
                  <a:cubicBezTo>
                    <a:pt x="139637" y="427768"/>
                    <a:pt x="140208" y="430721"/>
                    <a:pt x="139446" y="433578"/>
                  </a:cubicBezTo>
                  <a:lnTo>
                    <a:pt x="119825" y="509778"/>
                  </a:lnTo>
                  <a:cubicBezTo>
                    <a:pt x="118586" y="514636"/>
                    <a:pt x="121825" y="517493"/>
                    <a:pt x="122873" y="518160"/>
                  </a:cubicBezTo>
                  <a:cubicBezTo>
                    <a:pt x="123920" y="518922"/>
                    <a:pt x="127635" y="521017"/>
                    <a:pt x="131731" y="518160"/>
                  </a:cubicBezTo>
                  <a:lnTo>
                    <a:pt x="271653" y="423386"/>
                  </a:lnTo>
                  <a:cubicBezTo>
                    <a:pt x="273177" y="422338"/>
                    <a:pt x="275082" y="421767"/>
                    <a:pt x="276892" y="421767"/>
                  </a:cubicBezTo>
                  <a:lnTo>
                    <a:pt x="301085" y="421767"/>
                  </a:lnTo>
                  <a:cubicBezTo>
                    <a:pt x="306229" y="421767"/>
                    <a:pt x="310420" y="425958"/>
                    <a:pt x="310420" y="431102"/>
                  </a:cubicBezTo>
                  <a:cubicBezTo>
                    <a:pt x="310420" y="436245"/>
                    <a:pt x="306229" y="440436"/>
                    <a:pt x="301085" y="440436"/>
                  </a:cubicBezTo>
                  <a:lnTo>
                    <a:pt x="279749" y="440436"/>
                  </a:lnTo>
                  <a:lnTo>
                    <a:pt x="142208" y="533591"/>
                  </a:lnTo>
                  <a:cubicBezTo>
                    <a:pt x="137636" y="536638"/>
                    <a:pt x="132493" y="538163"/>
                    <a:pt x="127349" y="538163"/>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2" name="Google Shape;186;p30"/>
            <p:cNvSpPr/>
            <p:nvPr/>
          </p:nvSpPr>
          <p:spPr>
            <a:xfrm>
              <a:off x="2692080" y="2488320"/>
              <a:ext cx="215640" cy="194400"/>
            </a:xfrm>
            <a:custGeom>
              <a:avLst/>
              <a:gdLst>
                <a:gd name="textAreaLeft" fmla="*/ 0 w 215640"/>
                <a:gd name="textAreaRight" fmla="*/ 216000 w 215640"/>
                <a:gd name="textAreaTop" fmla="*/ 0 h 194400"/>
                <a:gd name="textAreaBottom" fmla="*/ 194760 h 194400"/>
              </a:gdLst>
              <a:ahLst/>
              <a:cxnLst/>
              <a:rect l="textAreaLeft" t="textAreaTop" r="textAreaRight" b="textAreaBottom"/>
              <a:pathLst>
                <a:path w="488537" h="440721">
                  <a:moveTo>
                    <a:pt x="409385" y="440531"/>
                  </a:moveTo>
                  <a:lnTo>
                    <a:pt x="189643" y="440531"/>
                  </a:lnTo>
                  <a:cubicBezTo>
                    <a:pt x="184499" y="440531"/>
                    <a:pt x="180308" y="436340"/>
                    <a:pt x="180308" y="431197"/>
                  </a:cubicBezTo>
                  <a:cubicBezTo>
                    <a:pt x="180308" y="426053"/>
                    <a:pt x="184499" y="421862"/>
                    <a:pt x="189643" y="421862"/>
                  </a:cubicBezTo>
                  <a:lnTo>
                    <a:pt x="409385" y="421862"/>
                  </a:lnTo>
                  <a:cubicBezTo>
                    <a:pt x="442722" y="421862"/>
                    <a:pt x="469773" y="394716"/>
                    <a:pt x="469773" y="361283"/>
                  </a:cubicBezTo>
                  <a:lnTo>
                    <a:pt x="469773" y="79248"/>
                  </a:lnTo>
                  <a:cubicBezTo>
                    <a:pt x="469773" y="45815"/>
                    <a:pt x="442722" y="18669"/>
                    <a:pt x="409385" y="18669"/>
                  </a:cubicBezTo>
                  <a:lnTo>
                    <a:pt x="9334" y="18669"/>
                  </a:lnTo>
                  <a:cubicBezTo>
                    <a:pt x="4191" y="18669"/>
                    <a:pt x="0" y="14478"/>
                    <a:pt x="0" y="9335"/>
                  </a:cubicBezTo>
                  <a:cubicBezTo>
                    <a:pt x="0" y="4191"/>
                    <a:pt x="4191" y="0"/>
                    <a:pt x="9334" y="0"/>
                  </a:cubicBezTo>
                  <a:lnTo>
                    <a:pt x="409385" y="0"/>
                  </a:lnTo>
                  <a:cubicBezTo>
                    <a:pt x="453009" y="0"/>
                    <a:pt x="488537" y="35623"/>
                    <a:pt x="488537" y="79343"/>
                  </a:cubicBezTo>
                  <a:lnTo>
                    <a:pt x="488537" y="361378"/>
                  </a:lnTo>
                  <a:cubicBezTo>
                    <a:pt x="488537" y="405098"/>
                    <a:pt x="453009" y="440722"/>
                    <a:pt x="409385" y="440722"/>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subTitle"/>
          </p:nvPr>
        </p:nvSpPr>
        <p:spPr>
          <a:xfrm>
            <a:off x="714240" y="1523880"/>
            <a:ext cx="5105160" cy="1123560"/>
          </a:xfrm>
          <a:prstGeom prst="rect">
            <a:avLst/>
          </a:prstGeom>
          <a:noFill/>
          <a:ln w="0">
            <a:noFill/>
          </a:ln>
        </p:spPr>
        <p:txBody>
          <a:bodyPr lIns="91440" tIns="91440" rIns="91440" bIns="91440" anchor="t">
            <a:normAutofit/>
          </a:bodyPr>
          <a:lstStyle/>
          <a:p>
            <a:pPr>
              <a:lnSpc>
                <a:spcPct val="100000"/>
              </a:lnSpc>
              <a:tabLst>
                <a:tab pos="0" algn="l"/>
              </a:tabLst>
            </a:pPr>
            <a:r>
              <a:rPr lang="en-GB" sz="1600" b="1" strike="noStrike" spc="-1">
                <a:solidFill>
                  <a:schemeClr val="lt1"/>
                </a:solidFill>
                <a:latin typeface="Lato"/>
                <a:ea typeface="Lato"/>
              </a:rPr>
              <a:t>Do you have any questions?</a:t>
            </a:r>
            <a:endParaRPr lang="en-US" sz="1600" b="0" strike="noStrike" spc="-1">
              <a:solidFill>
                <a:srgbClr val="FFFFFF"/>
              </a:solidFill>
              <a:latin typeface="OpenSymbol"/>
            </a:endParaRPr>
          </a:p>
        </p:txBody>
      </p:sp>
      <p:sp>
        <p:nvSpPr>
          <p:cNvPr id="174" name="PlaceHolder 2"/>
          <p:cNvSpPr>
            <a:spLocks noGrp="1"/>
          </p:cNvSpPr>
          <p:nvPr>
            <p:ph type="title"/>
          </p:nvPr>
        </p:nvSpPr>
        <p:spPr>
          <a:xfrm>
            <a:off x="714240" y="819000"/>
            <a:ext cx="5105160" cy="7902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GB" sz="5000" b="0" strike="noStrike" spc="-1">
                <a:solidFill>
                  <a:schemeClr val="lt1"/>
                </a:solidFill>
                <a:latin typeface="Inria Serif"/>
                <a:ea typeface="Inria Serif"/>
              </a:rPr>
              <a:t>Thank you!</a:t>
            </a:r>
            <a:endParaRPr lang="fr-FR" sz="5000" b="0" strike="noStrike" spc="-1">
              <a:solidFill>
                <a:schemeClr val="dk1"/>
              </a:solidFill>
              <a:latin typeface="Arial" panose="020B0604020202020204"/>
            </a:endParaRPr>
          </a:p>
        </p:txBody>
      </p:sp>
      <p:sp>
        <p:nvSpPr>
          <p:cNvPr id="175" name="Google Shape;381;p39"/>
          <p:cNvSpPr/>
          <p:nvPr/>
        </p:nvSpPr>
        <p:spPr>
          <a:xfrm>
            <a:off x="790560" y="4067280"/>
            <a:ext cx="5105160" cy="256680"/>
          </a:xfrm>
          <a:prstGeom prst="rect">
            <a:avLst/>
          </a:prstGeom>
          <a:noFill/>
          <a:ln w="0">
            <a:noFill/>
          </a:ln>
        </p:spPr>
        <p:style>
          <a:lnRef idx="0">
            <a:srgbClr val="FFFFFF"/>
          </a:lnRef>
          <a:fillRef idx="0">
            <a:srgbClr val="FFFFFF"/>
          </a:fillRef>
          <a:effectRef idx="0">
            <a:srgbClr val="FFFFFF"/>
          </a:effectRef>
          <a:fontRef idx="minor"/>
        </p:style>
        <p:txBody>
          <a:bodyPr lIns="0" tIns="0" rIns="0" bIns="0" anchor="t">
            <a:normAutofit/>
          </a:bodyPr>
          <a:lstStyle/>
          <a:p>
            <a:pPr defTabSz="914400">
              <a:lnSpc>
                <a:spcPct val="100000"/>
              </a:lnSpc>
              <a:tabLst>
                <a:tab pos="0" algn="l"/>
              </a:tabLst>
            </a:pPr>
            <a:r>
              <a:rPr lang="en-GB" sz="1000" b="0" strike="noStrike" spc="-1">
                <a:solidFill>
                  <a:schemeClr val="dk1"/>
                </a:solidFill>
                <a:latin typeface="Arial" panose="020B0604020202020204"/>
              </a:rPr>
              <a:t>+00 000 000 000</a:t>
            </a:r>
            <a:endParaRPr lang="en-US" sz="1000" b="0" strike="noStrike" spc="-1">
              <a:solidFill>
                <a:srgbClr val="FFFFFF"/>
              </a:solidFill>
              <a:latin typeface="OpenSymbol"/>
            </a:endParaRPr>
          </a:p>
        </p:txBody>
      </p:sp>
      <p:grpSp>
        <p:nvGrpSpPr>
          <p:cNvPr id="176" name="Google Shape;382;p39"/>
          <p:cNvGrpSpPr/>
          <p:nvPr/>
        </p:nvGrpSpPr>
        <p:grpSpPr>
          <a:xfrm>
            <a:off x="799920" y="2817000"/>
            <a:ext cx="555840" cy="555840"/>
            <a:chOff x="799920" y="2817000"/>
            <a:chExt cx="555840" cy="555840"/>
          </a:xfrm>
        </p:grpSpPr>
        <p:sp>
          <p:nvSpPr>
            <p:cNvPr id="177" name="Google Shape;383;p39"/>
            <p:cNvSpPr/>
            <p:nvPr/>
          </p:nvSpPr>
          <p:spPr>
            <a:xfrm flipH="1">
              <a:off x="799920" y="2817000"/>
              <a:ext cx="555840" cy="555840"/>
            </a:xfrm>
            <a:prstGeom prst="ellipse">
              <a:avLst/>
            </a:prstGeom>
            <a:noFill/>
            <a:ln w="9525">
              <a:solidFill>
                <a:srgbClr val="FFF8F2"/>
              </a:solidFill>
              <a:round/>
            </a:ln>
          </p:spPr>
          <p:style>
            <a:lnRef idx="0">
              <a:srgbClr val="FFFFFF"/>
            </a:lnRef>
            <a:fillRef idx="0">
              <a:srgbClr val="FFFFFF"/>
            </a:fillRef>
            <a:effectRef idx="0">
              <a:srgbClr val="FFFFFF"/>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8" name="Google Shape;384;p39"/>
            <p:cNvSpPr/>
            <p:nvPr/>
          </p:nvSpPr>
          <p:spPr>
            <a:xfrm>
              <a:off x="932400" y="2949480"/>
              <a:ext cx="290880" cy="291240"/>
            </a:xfrm>
            <a:custGeom>
              <a:avLst/>
              <a:gdLst>
                <a:gd name="textAreaLeft" fmla="*/ 0 w 290880"/>
                <a:gd name="textAreaRight" fmla="*/ 291240 w 290880"/>
                <a:gd name="textAreaTop" fmla="*/ 0 h 291240"/>
                <a:gd name="textAreaBottom" fmla="*/ 291600 h 29124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9" name="Google Shape;385;p39"/>
          <p:cNvGrpSpPr/>
          <p:nvPr/>
        </p:nvGrpSpPr>
        <p:grpSpPr>
          <a:xfrm>
            <a:off x="1673640" y="2817000"/>
            <a:ext cx="555840" cy="555840"/>
            <a:chOff x="1673640" y="2817000"/>
            <a:chExt cx="555840" cy="555840"/>
          </a:xfrm>
        </p:grpSpPr>
        <p:sp>
          <p:nvSpPr>
            <p:cNvPr id="180" name="Google Shape;386;p39"/>
            <p:cNvSpPr/>
            <p:nvPr/>
          </p:nvSpPr>
          <p:spPr>
            <a:xfrm flipH="1">
              <a:off x="1673640" y="2817000"/>
              <a:ext cx="555840" cy="555840"/>
            </a:xfrm>
            <a:prstGeom prst="ellipse">
              <a:avLst/>
            </a:prstGeom>
            <a:noFill/>
            <a:ln w="9525">
              <a:solidFill>
                <a:srgbClr val="FFF8F2"/>
              </a:solidFill>
              <a:round/>
            </a:ln>
          </p:spPr>
          <p:style>
            <a:lnRef idx="0">
              <a:srgbClr val="FFFFFF"/>
            </a:lnRef>
            <a:fillRef idx="0">
              <a:srgbClr val="FFFFFF"/>
            </a:fillRef>
            <a:effectRef idx="0">
              <a:srgbClr val="FFFFFF"/>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1" name="Google Shape;387;p39"/>
            <p:cNvGrpSpPr/>
            <p:nvPr/>
          </p:nvGrpSpPr>
          <p:grpSpPr>
            <a:xfrm>
              <a:off x="1807920" y="2948760"/>
              <a:ext cx="287640" cy="292320"/>
              <a:chOff x="1807920" y="2948760"/>
              <a:chExt cx="287640" cy="292320"/>
            </a:xfrm>
          </p:grpSpPr>
          <p:sp>
            <p:nvSpPr>
              <p:cNvPr id="182" name="Google Shape;388;p39"/>
              <p:cNvSpPr/>
              <p:nvPr/>
            </p:nvSpPr>
            <p:spPr>
              <a:xfrm>
                <a:off x="1807920" y="2948760"/>
                <a:ext cx="287640" cy="292320"/>
              </a:xfrm>
              <a:custGeom>
                <a:avLst/>
                <a:gdLst>
                  <a:gd name="textAreaLeft" fmla="*/ 0 w 287640"/>
                  <a:gd name="textAreaRight" fmla="*/ 288000 w 287640"/>
                  <a:gd name="textAreaTop" fmla="*/ 0 h 292320"/>
                  <a:gd name="textAreaBottom" fmla="*/ 292680 h 29232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389;p39"/>
              <p:cNvSpPr/>
              <p:nvPr/>
            </p:nvSpPr>
            <p:spPr>
              <a:xfrm>
                <a:off x="1861920" y="3004200"/>
                <a:ext cx="178920" cy="181800"/>
              </a:xfrm>
              <a:custGeom>
                <a:avLst/>
                <a:gdLst>
                  <a:gd name="textAreaLeft" fmla="*/ 0 w 178920"/>
                  <a:gd name="textAreaRight" fmla="*/ 179280 w 178920"/>
                  <a:gd name="textAreaTop" fmla="*/ 0 h 181800"/>
                  <a:gd name="textAreaBottom" fmla="*/ 182160 h 18180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080" bIns="9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 name="Google Shape;390;p39"/>
              <p:cNvSpPr/>
              <p:nvPr/>
            </p:nvSpPr>
            <p:spPr>
              <a:xfrm>
                <a:off x="1903680" y="3047400"/>
                <a:ext cx="95040" cy="95040"/>
              </a:xfrm>
              <a:custGeom>
                <a:avLst/>
                <a:gdLst>
                  <a:gd name="textAreaLeft" fmla="*/ 0 w 95040"/>
                  <a:gd name="textAreaRight" fmla="*/ 95400 w 95040"/>
                  <a:gd name="textAreaTop" fmla="*/ 0 h 95040"/>
                  <a:gd name="textAreaBottom" fmla="*/ 95400 h 9504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47520" bIns="47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 name="Google Shape;391;p39"/>
              <p:cNvSpPr/>
              <p:nvPr/>
            </p:nvSpPr>
            <p:spPr>
              <a:xfrm>
                <a:off x="1987560" y="3027600"/>
                <a:ext cx="24120" cy="24480"/>
              </a:xfrm>
              <a:custGeom>
                <a:avLst/>
                <a:gdLst>
                  <a:gd name="textAreaLeft" fmla="*/ 0 w 24120"/>
                  <a:gd name="textAreaRight" fmla="*/ 24480 w 24120"/>
                  <a:gd name="textAreaTop" fmla="*/ 0 h 24480"/>
                  <a:gd name="textAreaBottom" fmla="*/ 24840 h 244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186" name="Google Shape;392;p39"/>
          <p:cNvGrpSpPr/>
          <p:nvPr/>
        </p:nvGrpSpPr>
        <p:grpSpPr>
          <a:xfrm>
            <a:off x="2547360" y="2817000"/>
            <a:ext cx="555840" cy="555840"/>
            <a:chOff x="2547360" y="2817000"/>
            <a:chExt cx="555840" cy="555840"/>
          </a:xfrm>
        </p:grpSpPr>
        <p:sp>
          <p:nvSpPr>
            <p:cNvPr id="187" name="Google Shape;393;p39"/>
            <p:cNvSpPr/>
            <p:nvPr/>
          </p:nvSpPr>
          <p:spPr>
            <a:xfrm flipH="1">
              <a:off x="2547360" y="2817000"/>
              <a:ext cx="555840" cy="555840"/>
            </a:xfrm>
            <a:prstGeom prst="ellipse">
              <a:avLst/>
            </a:prstGeom>
            <a:noFill/>
            <a:ln w="9525">
              <a:solidFill>
                <a:srgbClr val="FFF8F2"/>
              </a:solidFill>
              <a:round/>
            </a:ln>
          </p:spPr>
          <p:style>
            <a:lnRef idx="0">
              <a:srgbClr val="FFFFFF"/>
            </a:lnRef>
            <a:fillRef idx="0">
              <a:srgbClr val="FFFFFF"/>
            </a:fillRef>
            <a:effectRef idx="0">
              <a:srgbClr val="FFFFFF"/>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188" name="Google Shape;394;p39"/>
            <p:cNvGrpSpPr/>
            <p:nvPr/>
          </p:nvGrpSpPr>
          <p:grpSpPr>
            <a:xfrm>
              <a:off x="2679840" y="2948760"/>
              <a:ext cx="292320" cy="292320"/>
              <a:chOff x="2679840" y="2948760"/>
              <a:chExt cx="292320" cy="292320"/>
            </a:xfrm>
          </p:grpSpPr>
          <p:sp>
            <p:nvSpPr>
              <p:cNvPr id="189" name="Google Shape;395;p39"/>
              <p:cNvSpPr/>
              <p:nvPr/>
            </p:nvSpPr>
            <p:spPr>
              <a:xfrm>
                <a:off x="2679840" y="2948760"/>
                <a:ext cx="292320" cy="292320"/>
              </a:xfrm>
              <a:custGeom>
                <a:avLst/>
                <a:gdLst>
                  <a:gd name="textAreaLeft" fmla="*/ 0 w 292320"/>
                  <a:gd name="textAreaRight" fmla="*/ 292680 w 292320"/>
                  <a:gd name="textAreaTop" fmla="*/ 0 h 292320"/>
                  <a:gd name="textAreaBottom" fmla="*/ 292680 h 29232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96;p39"/>
              <p:cNvSpPr/>
              <p:nvPr/>
            </p:nvSpPr>
            <p:spPr>
              <a:xfrm>
                <a:off x="2747160" y="3066120"/>
                <a:ext cx="39960" cy="101520"/>
              </a:xfrm>
              <a:custGeom>
                <a:avLst/>
                <a:gdLst>
                  <a:gd name="textAreaLeft" fmla="*/ 0 w 39960"/>
                  <a:gd name="textAreaRight" fmla="*/ 40320 w 39960"/>
                  <a:gd name="textAreaTop" fmla="*/ 0 h 101520"/>
                  <a:gd name="textAreaBottom" fmla="*/ 101880 h 10152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397;p39"/>
              <p:cNvSpPr/>
              <p:nvPr/>
            </p:nvSpPr>
            <p:spPr>
              <a:xfrm>
                <a:off x="2741040" y="3010680"/>
                <a:ext cx="46080" cy="46080"/>
              </a:xfrm>
              <a:custGeom>
                <a:avLst/>
                <a:gdLst>
                  <a:gd name="textAreaLeft" fmla="*/ 0 w 46080"/>
                  <a:gd name="textAreaRight" fmla="*/ 46440 w 46080"/>
                  <a:gd name="textAreaTop" fmla="*/ 0 h 46080"/>
                  <a:gd name="textAreaBottom" fmla="*/ 46440 h 4608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23040" bIns="23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398;p39"/>
              <p:cNvSpPr/>
              <p:nvPr/>
            </p:nvSpPr>
            <p:spPr>
              <a:xfrm>
                <a:off x="2808720" y="3066120"/>
                <a:ext cx="108000" cy="101520"/>
              </a:xfrm>
              <a:custGeom>
                <a:avLst/>
                <a:gdLst>
                  <a:gd name="textAreaLeft" fmla="*/ 0 w 108000"/>
                  <a:gd name="textAreaRight" fmla="*/ 108360 w 108000"/>
                  <a:gd name="textAreaTop" fmla="*/ 0 h 101520"/>
                  <a:gd name="textAreaBottom" fmla="*/ 101880 h 10152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lt1"/>
              </a:solidFill>
              <a:ln w="0">
                <a:noFill/>
              </a:ln>
            </p:spPr>
            <p:style>
              <a:lnRef idx="0">
                <a:srgbClr val="FFFFFF"/>
              </a:lnRef>
              <a:fillRef idx="0">
                <a:srgbClr val="FFFFFF"/>
              </a:fillRef>
              <a:effectRef idx="0">
                <a:srgbClr val="FFFFFF"/>
              </a:effectRef>
              <a:fontRef idx="minor"/>
            </p:style>
            <p:txBody>
              <a:bodyPr tIns="50760" bIns="50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361619" y="1648427"/>
            <a:ext cx="7087438" cy="12979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altLang="en-GB" sz="3600" b="0" strike="noStrike" spc="-1" dirty="0">
                <a:solidFill>
                  <a:schemeClr val="dk2"/>
                </a:solidFill>
                <a:latin typeface="Inria Serif"/>
                <a:ea typeface="Inria Serif"/>
              </a:rPr>
              <a:t> </a:t>
            </a:r>
            <a:r>
              <a:rPr lang="en-US" altLang="en-GB" sz="3600" b="1" u="none" strike="noStrike" kern="0" cap="none" spc="0" normalizeH="0" dirty="0">
                <a:solidFill>
                  <a:schemeClr val="tx2"/>
                </a:solidFill>
                <a:uFillTx/>
                <a:latin typeface="Inria Serif" charset="0"/>
                <a:ea typeface="Inria Serif"/>
                <a:sym typeface="+mn-ea"/>
              </a:rPr>
              <a:t>Core Features &amp;  Architecture</a:t>
            </a:r>
            <a:br>
              <a:rPr lang="en-US" altLang="en-GB" sz="3600" b="0" strike="noStrike" spc="-1" dirty="0">
                <a:solidFill>
                  <a:schemeClr val="dk2"/>
                </a:solidFill>
                <a:latin typeface="Inria Serif"/>
                <a:ea typeface="Inria Serif"/>
              </a:rPr>
            </a:br>
            <a:r>
              <a:rPr lang="en-US" altLang="en-GB" sz="3600" b="1" u="none" strike="noStrike" kern="0" cap="none" spc="0" normalizeH="0" dirty="0">
                <a:solidFill>
                  <a:schemeClr val="tx2"/>
                </a:solidFill>
                <a:uFillTx/>
                <a:latin typeface="Inria Serif" charset="0"/>
                <a:ea typeface="Inria Serif"/>
                <a:sym typeface="+mn-ea"/>
              </a:rPr>
              <a:t> </a:t>
            </a:r>
            <a:endParaRPr lang="en-US" altLang="en-GB" sz="3600" b="0" strike="noStrike" spc="-1" dirty="0">
              <a:solidFill>
                <a:schemeClr val="dk2"/>
              </a:solidFill>
              <a:latin typeface="Inria Serif"/>
              <a:ea typeface="Inria Serif"/>
            </a:endParaRPr>
          </a:p>
        </p:txBody>
      </p:sp>
      <p:sp>
        <p:nvSpPr>
          <p:cNvPr id="86" name="Google Shape;169;p29"/>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p:cNvCxnSpPr/>
          <p:nvPr/>
        </p:nvCxnSpPr>
        <p:spPr>
          <a:xfrm flipH="1">
            <a:off x="2488642" y="2429840"/>
            <a:ext cx="3960495" cy="0"/>
          </a:xfrm>
          <a:prstGeom prst="straightConnector1">
            <a:avLst/>
          </a:prstGeom>
          <a:ln w="9525">
            <a:solidFill>
              <a:srgbClr val="980000"/>
            </a:solidFill>
            <a:round/>
          </a:ln>
        </p:spPr>
      </p:cxnSp>
      <p:sp>
        <p:nvSpPr>
          <p:cNvPr id="88" name="Google Shape;171;p29"/>
          <p:cNvSpPr/>
          <p:nvPr/>
        </p:nvSpPr>
        <p:spPr>
          <a:xfrm>
            <a:off x="251250" y="699795"/>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F8012-D14E-5510-0775-3289FFB610E2}"/>
            </a:ext>
          </a:extLst>
        </p:cNvPr>
        <p:cNvGrpSpPr/>
        <p:nvPr/>
      </p:nvGrpSpPr>
      <p:grpSpPr>
        <a:xfrm>
          <a:off x="0" y="0"/>
          <a:ext cx="0" cy="0"/>
          <a:chOff x="0" y="0"/>
          <a:chExt cx="0" cy="0"/>
        </a:xfrm>
      </p:grpSpPr>
      <p:sp>
        <p:nvSpPr>
          <p:cNvPr id="83" name="PlaceHolder 1">
            <a:extLst>
              <a:ext uri="{FF2B5EF4-FFF2-40B4-BE49-F238E27FC236}">
                <a16:creationId xmlns:a16="http://schemas.microsoft.com/office/drawing/2014/main" id="{607EEA09-2025-C9AF-C2BD-403E0925592E}"/>
              </a:ext>
            </a:extLst>
          </p:cNvPr>
          <p:cNvSpPr>
            <a:spLocks noGrp="1"/>
          </p:cNvSpPr>
          <p:nvPr>
            <p:ph type="title"/>
          </p:nvPr>
        </p:nvSpPr>
        <p:spPr>
          <a:xfrm>
            <a:off x="1507923" y="398615"/>
            <a:ext cx="5419571" cy="735241"/>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altLang="en-GB" sz="3600" b="0" strike="noStrike" spc="-1" dirty="0">
                <a:solidFill>
                  <a:schemeClr val="dk2"/>
                </a:solidFill>
                <a:latin typeface="Inria Serif"/>
                <a:ea typeface="Inria Serif"/>
              </a:rPr>
              <a:t> </a:t>
            </a:r>
            <a:r>
              <a:rPr lang="en-US" altLang="en-GB" sz="3600" b="1" u="none" strike="noStrike" kern="0" cap="none" spc="0" normalizeH="0" dirty="0">
                <a:solidFill>
                  <a:schemeClr val="tx2"/>
                </a:solidFill>
                <a:uFillTx/>
                <a:latin typeface="Inria Serif" charset="0"/>
                <a:ea typeface="Inria Serif"/>
                <a:sym typeface="+mn-ea"/>
              </a:rPr>
              <a:t>Core Features &amp;  Architecture</a:t>
            </a:r>
            <a:br>
              <a:rPr lang="en-US" altLang="en-GB" sz="3600" b="0" strike="noStrike" spc="-1" dirty="0">
                <a:solidFill>
                  <a:schemeClr val="dk2"/>
                </a:solidFill>
                <a:latin typeface="Inria Serif"/>
                <a:ea typeface="Inria Serif"/>
              </a:rPr>
            </a:br>
            <a:r>
              <a:rPr lang="en-US" altLang="en-GB" sz="3600" b="1" u="none" strike="noStrike" kern="0" cap="none" spc="0" normalizeH="0" dirty="0">
                <a:solidFill>
                  <a:schemeClr val="tx2"/>
                </a:solidFill>
                <a:uFillTx/>
                <a:latin typeface="Inria Serif" charset="0"/>
                <a:ea typeface="Inria Serif"/>
                <a:sym typeface="+mn-ea"/>
              </a:rPr>
              <a:t> </a:t>
            </a:r>
            <a:endParaRPr lang="en-US" altLang="en-GB" sz="3600" b="0" strike="noStrike" spc="-1" dirty="0">
              <a:solidFill>
                <a:schemeClr val="dk2"/>
              </a:solidFill>
              <a:latin typeface="Inria Serif"/>
              <a:ea typeface="Inria Serif"/>
            </a:endParaRPr>
          </a:p>
        </p:txBody>
      </p:sp>
      <p:sp>
        <p:nvSpPr>
          <p:cNvPr id="86" name="Google Shape;169;p29">
            <a:extLst>
              <a:ext uri="{FF2B5EF4-FFF2-40B4-BE49-F238E27FC236}">
                <a16:creationId xmlns:a16="http://schemas.microsoft.com/office/drawing/2014/main" id="{62AF7B92-D633-3D72-46FC-12CBDDA309A3}"/>
              </a:ext>
            </a:extLst>
          </p:cNvPr>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F12E61B5-5EBA-39CA-FFC4-699DCFB80C13}"/>
              </a:ext>
            </a:extLst>
          </p:cNvPr>
          <p:cNvCxnSpPr>
            <a:cxnSpLocks/>
          </p:cNvCxnSpPr>
          <p:nvPr/>
        </p:nvCxnSpPr>
        <p:spPr>
          <a:xfrm flipV="1">
            <a:off x="921715" y="277978"/>
            <a:ext cx="0" cy="4865522"/>
          </a:xfrm>
          <a:prstGeom prst="straightConnector1">
            <a:avLst/>
          </a:prstGeom>
          <a:ln w="9525">
            <a:solidFill>
              <a:srgbClr val="980000"/>
            </a:solidFill>
            <a:round/>
          </a:ln>
        </p:spPr>
      </p:cxnSp>
      <p:sp>
        <p:nvSpPr>
          <p:cNvPr id="88" name="Google Shape;171;p29">
            <a:extLst>
              <a:ext uri="{FF2B5EF4-FFF2-40B4-BE49-F238E27FC236}">
                <a16:creationId xmlns:a16="http://schemas.microsoft.com/office/drawing/2014/main" id="{40F7F824-F472-A97B-A8FF-B4960A537FE7}"/>
              </a:ext>
            </a:extLst>
          </p:cNvPr>
          <p:cNvSpPr/>
          <p:nvPr/>
        </p:nvSpPr>
        <p:spPr>
          <a:xfrm>
            <a:off x="148838" y="470546"/>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 name="TextBox 7">
            <a:extLst>
              <a:ext uri="{FF2B5EF4-FFF2-40B4-BE49-F238E27FC236}">
                <a16:creationId xmlns:a16="http://schemas.microsoft.com/office/drawing/2014/main" id="{16CEEA19-E6DD-896D-CA69-FCF2DAB9433A}"/>
              </a:ext>
            </a:extLst>
          </p:cNvPr>
          <p:cNvSpPr txBox="1"/>
          <p:nvPr/>
        </p:nvSpPr>
        <p:spPr>
          <a:xfrm>
            <a:off x="1379766" y="1445873"/>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Decentralized Identity &amp; Registration</a:t>
            </a:r>
          </a:p>
        </p:txBody>
      </p:sp>
      <p:sp>
        <p:nvSpPr>
          <p:cNvPr id="9" name="TextBox 8">
            <a:extLst>
              <a:ext uri="{FF2B5EF4-FFF2-40B4-BE49-F238E27FC236}">
                <a16:creationId xmlns:a16="http://schemas.microsoft.com/office/drawing/2014/main" id="{E63D62F5-7DE5-9E10-3199-E6125E47B9F8}"/>
              </a:ext>
            </a:extLst>
          </p:cNvPr>
          <p:cNvSpPr txBox="1"/>
          <p:nvPr/>
        </p:nvSpPr>
        <p:spPr>
          <a:xfrm>
            <a:off x="1379766" y="2158441"/>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Secure File Delivery via Smart Contracts</a:t>
            </a:r>
          </a:p>
        </p:txBody>
      </p:sp>
      <p:sp>
        <p:nvSpPr>
          <p:cNvPr id="15" name="TextBox 14">
            <a:extLst>
              <a:ext uri="{FF2B5EF4-FFF2-40B4-BE49-F238E27FC236}">
                <a16:creationId xmlns:a16="http://schemas.microsoft.com/office/drawing/2014/main" id="{6F8501E7-3723-1686-4752-BE78739BEFB8}"/>
              </a:ext>
            </a:extLst>
          </p:cNvPr>
          <p:cNvSpPr txBox="1"/>
          <p:nvPr/>
        </p:nvSpPr>
        <p:spPr>
          <a:xfrm>
            <a:off x="1379766" y="2903245"/>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Client-Side Decryption</a:t>
            </a:r>
          </a:p>
        </p:txBody>
      </p:sp>
      <p:sp>
        <p:nvSpPr>
          <p:cNvPr id="16" name="TextBox 15">
            <a:extLst>
              <a:ext uri="{FF2B5EF4-FFF2-40B4-BE49-F238E27FC236}">
                <a16:creationId xmlns:a16="http://schemas.microsoft.com/office/drawing/2014/main" id="{05F428AE-9C56-73A3-435F-84BD951FA1AB}"/>
              </a:ext>
            </a:extLst>
          </p:cNvPr>
          <p:cNvSpPr txBox="1"/>
          <p:nvPr/>
        </p:nvSpPr>
        <p:spPr>
          <a:xfrm>
            <a:off x="1379765" y="3535425"/>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Reputation-Based Trust System</a:t>
            </a:r>
          </a:p>
        </p:txBody>
      </p:sp>
      <p:sp>
        <p:nvSpPr>
          <p:cNvPr id="17" name="TextBox 16">
            <a:extLst>
              <a:ext uri="{FF2B5EF4-FFF2-40B4-BE49-F238E27FC236}">
                <a16:creationId xmlns:a16="http://schemas.microsoft.com/office/drawing/2014/main" id="{5F4FD097-573F-052B-1BBE-42A950147713}"/>
              </a:ext>
            </a:extLst>
          </p:cNvPr>
          <p:cNvSpPr txBox="1"/>
          <p:nvPr/>
        </p:nvSpPr>
        <p:spPr>
          <a:xfrm>
            <a:off x="1379765" y="4187369"/>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Progressive Access for New Suppliers</a:t>
            </a:r>
          </a:p>
        </p:txBody>
      </p:sp>
    </p:spTree>
    <p:extLst>
      <p:ext uri="{BB962C8B-B14F-4D97-AF65-F5344CB8AC3E}">
        <p14:creationId xmlns:p14="http://schemas.microsoft.com/office/powerpoint/2010/main" val="3559518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D765-5424-5E97-0638-4D37B22053FF}"/>
            </a:ext>
          </a:extLst>
        </p:cNvPr>
        <p:cNvGrpSpPr/>
        <p:nvPr/>
      </p:nvGrpSpPr>
      <p:grpSpPr>
        <a:xfrm>
          <a:off x="0" y="0"/>
          <a:ext cx="0" cy="0"/>
          <a:chOff x="0" y="0"/>
          <a:chExt cx="0" cy="0"/>
        </a:xfrm>
      </p:grpSpPr>
      <p:sp>
        <p:nvSpPr>
          <p:cNvPr id="83" name="PlaceHolder 1">
            <a:extLst>
              <a:ext uri="{FF2B5EF4-FFF2-40B4-BE49-F238E27FC236}">
                <a16:creationId xmlns:a16="http://schemas.microsoft.com/office/drawing/2014/main" id="{053C32A6-B375-40CA-A8F5-CADEC6B4C8E4}"/>
              </a:ext>
            </a:extLst>
          </p:cNvPr>
          <p:cNvSpPr>
            <a:spLocks noGrp="1"/>
          </p:cNvSpPr>
          <p:nvPr>
            <p:ph type="title"/>
          </p:nvPr>
        </p:nvSpPr>
        <p:spPr>
          <a:xfrm>
            <a:off x="2758822" y="112101"/>
            <a:ext cx="3320109" cy="716889"/>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altLang="en-GB" sz="3600" b="0" strike="noStrike" spc="-1" dirty="0">
                <a:solidFill>
                  <a:schemeClr val="dk2"/>
                </a:solidFill>
                <a:latin typeface="Inria Serif"/>
                <a:ea typeface="Inria Serif"/>
              </a:rPr>
              <a:t> </a:t>
            </a:r>
            <a:r>
              <a:rPr lang="en-US" altLang="en-GB" sz="2000" b="1" u="none" strike="noStrike" kern="0" cap="none" spc="0" normalizeH="0" dirty="0">
                <a:solidFill>
                  <a:schemeClr val="tx2"/>
                </a:solidFill>
                <a:uFillTx/>
                <a:latin typeface="Inria Serif" charset="0"/>
                <a:ea typeface="Inria Serif"/>
                <a:sym typeface="+mn-ea"/>
              </a:rPr>
              <a:t>Core Features &amp;  Architecture</a:t>
            </a:r>
            <a:br>
              <a:rPr lang="en-US" altLang="en-GB" sz="3600" b="0" strike="noStrike" spc="-1" dirty="0">
                <a:solidFill>
                  <a:schemeClr val="dk2"/>
                </a:solidFill>
                <a:latin typeface="Inria Serif"/>
                <a:ea typeface="Inria Serif"/>
              </a:rPr>
            </a:br>
            <a:r>
              <a:rPr lang="en-US" altLang="en-GB" sz="3600" b="1" u="none" strike="noStrike" kern="0" cap="none" spc="0" normalizeH="0" dirty="0">
                <a:solidFill>
                  <a:schemeClr val="tx2"/>
                </a:solidFill>
                <a:uFillTx/>
                <a:latin typeface="Inria Serif" charset="0"/>
                <a:ea typeface="Inria Serif"/>
                <a:sym typeface="+mn-ea"/>
              </a:rPr>
              <a:t> </a:t>
            </a:r>
            <a:endParaRPr lang="en-US" altLang="en-GB" sz="3600" b="0" strike="noStrike" spc="-1" dirty="0">
              <a:solidFill>
                <a:schemeClr val="dk2"/>
              </a:solidFill>
              <a:latin typeface="Inria Serif"/>
              <a:ea typeface="Inria Serif"/>
            </a:endParaRPr>
          </a:p>
        </p:txBody>
      </p:sp>
      <p:sp>
        <p:nvSpPr>
          <p:cNvPr id="86" name="Google Shape;169;p29">
            <a:extLst>
              <a:ext uri="{FF2B5EF4-FFF2-40B4-BE49-F238E27FC236}">
                <a16:creationId xmlns:a16="http://schemas.microsoft.com/office/drawing/2014/main" id="{E24B4FEE-A0EC-C9FA-FD68-33F42523E32F}"/>
              </a:ext>
            </a:extLst>
          </p:cNvPr>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3C16BDCF-D4E7-724A-3CDD-C2D1933AE0D5}"/>
              </a:ext>
            </a:extLst>
          </p:cNvPr>
          <p:cNvCxnSpPr>
            <a:cxnSpLocks/>
          </p:cNvCxnSpPr>
          <p:nvPr/>
        </p:nvCxnSpPr>
        <p:spPr>
          <a:xfrm flipV="1">
            <a:off x="921715" y="277978"/>
            <a:ext cx="0" cy="4865522"/>
          </a:xfrm>
          <a:prstGeom prst="straightConnector1">
            <a:avLst/>
          </a:prstGeom>
          <a:ln w="9525">
            <a:solidFill>
              <a:srgbClr val="980000"/>
            </a:solidFill>
            <a:round/>
          </a:ln>
        </p:spPr>
      </p:cxnSp>
      <p:sp>
        <p:nvSpPr>
          <p:cNvPr id="88" name="Google Shape;171;p29">
            <a:extLst>
              <a:ext uri="{FF2B5EF4-FFF2-40B4-BE49-F238E27FC236}">
                <a16:creationId xmlns:a16="http://schemas.microsoft.com/office/drawing/2014/main" id="{675AF004-E323-D9C5-437B-DA84F37A4CD5}"/>
              </a:ext>
            </a:extLst>
          </p:cNvPr>
          <p:cNvSpPr/>
          <p:nvPr/>
        </p:nvSpPr>
        <p:spPr>
          <a:xfrm>
            <a:off x="148838" y="470546"/>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 name="TextBox 7">
            <a:extLst>
              <a:ext uri="{FF2B5EF4-FFF2-40B4-BE49-F238E27FC236}">
                <a16:creationId xmlns:a16="http://schemas.microsoft.com/office/drawing/2014/main" id="{3D7320A4-4B57-8800-F653-6C7989750126}"/>
              </a:ext>
            </a:extLst>
          </p:cNvPr>
          <p:cNvSpPr txBox="1"/>
          <p:nvPr/>
        </p:nvSpPr>
        <p:spPr>
          <a:xfrm>
            <a:off x="921715" y="828990"/>
            <a:ext cx="5032857" cy="400110"/>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a:t>Decentralized Identity &amp; Registration</a:t>
            </a:r>
          </a:p>
        </p:txBody>
      </p:sp>
      <p:sp>
        <p:nvSpPr>
          <p:cNvPr id="2" name="Content Placeholder 2">
            <a:extLst>
              <a:ext uri="{FF2B5EF4-FFF2-40B4-BE49-F238E27FC236}">
                <a16:creationId xmlns:a16="http://schemas.microsoft.com/office/drawing/2014/main" id="{DEF6F422-D5CA-49CD-03F6-6DB26D1F5ED7}"/>
              </a:ext>
            </a:extLst>
          </p:cNvPr>
          <p:cNvSpPr txBox="1">
            <a:spLocks/>
          </p:cNvSpPr>
          <p:nvPr/>
        </p:nvSpPr>
        <p:spPr>
          <a:xfrm>
            <a:off x="1082733" y="1380002"/>
            <a:ext cx="7680875" cy="3389508"/>
          </a:xfrm>
          <a:prstGeom prst="rect">
            <a:avLst/>
          </a:prstGeom>
        </p:spPr>
        <p:txBody>
          <a:bodyPr>
            <a:noAutofit/>
          </a:bodyPr>
          <a:lstStyle/>
          <a:p>
            <a:r>
              <a:rPr lang="en-US" sz="1600" kern="0" dirty="0">
                <a:solidFill>
                  <a:sysClr val="windowText" lastClr="000000"/>
                </a:solidFill>
              </a:rPr>
              <a:t>What it does:</a:t>
            </a:r>
          </a:p>
          <a:p>
            <a:r>
              <a:rPr lang="en-US" sz="1600" kern="0" dirty="0">
                <a:solidFill>
                  <a:sysClr val="windowText" lastClr="000000"/>
                </a:solidFill>
              </a:rPr>
              <a:t>Replaces traditional username/password registration with wallet-based authentication and passphrase-derived key pairs.</a:t>
            </a:r>
          </a:p>
          <a:p>
            <a:endParaRPr lang="en-US" sz="1600" kern="0" dirty="0">
              <a:solidFill>
                <a:sysClr val="windowText" lastClr="000000"/>
              </a:solidFill>
            </a:endParaRPr>
          </a:p>
          <a:p>
            <a:endParaRPr lang="en-US" sz="1600" kern="0" dirty="0">
              <a:solidFill>
                <a:sysClr val="windowText" lastClr="000000"/>
              </a:solidFill>
            </a:endParaRPr>
          </a:p>
          <a:p>
            <a:endParaRPr lang="en-US" sz="1600" kern="0" dirty="0">
              <a:solidFill>
                <a:sysClr val="windowText" lastClr="000000"/>
              </a:solidFill>
            </a:endParaRPr>
          </a:p>
          <a:p>
            <a:r>
              <a:rPr lang="en-US" sz="1600" kern="0" dirty="0">
                <a:solidFill>
                  <a:sysClr val="windowText" lastClr="000000"/>
                </a:solidFill>
              </a:rPr>
              <a:t>How it works:</a:t>
            </a:r>
          </a:p>
          <a:p>
            <a:r>
              <a:rPr lang="en-US" sz="1600" kern="0" dirty="0">
                <a:solidFill>
                  <a:sysClr val="windowText" lastClr="000000"/>
                </a:solidFill>
              </a:rPr>
              <a:t>- Buyers and suppliers connect their wallet.</a:t>
            </a:r>
          </a:p>
          <a:p>
            <a:r>
              <a:rPr lang="en-US" sz="1600" kern="0" dirty="0">
                <a:solidFill>
                  <a:sysClr val="windowText" lastClr="000000"/>
                </a:solidFill>
              </a:rPr>
              <a:t>- A passphrase generates a public/private key pair.</a:t>
            </a:r>
          </a:p>
          <a:p>
            <a:r>
              <a:rPr lang="en-US" sz="1600" kern="0" dirty="0">
                <a:solidFill>
                  <a:sysClr val="windowText" lastClr="000000"/>
                </a:solidFill>
              </a:rPr>
              <a:t>- Public key is stored on-chain; private key is regenerated when needed .</a:t>
            </a:r>
          </a:p>
          <a:p>
            <a:endParaRPr lang="en-US" sz="1600" kern="0" dirty="0">
              <a:solidFill>
                <a:sysClr val="windowText" lastClr="000000"/>
              </a:solidFill>
            </a:endParaRPr>
          </a:p>
        </p:txBody>
      </p:sp>
    </p:spTree>
    <p:extLst>
      <p:ext uri="{BB962C8B-B14F-4D97-AF65-F5344CB8AC3E}">
        <p14:creationId xmlns:p14="http://schemas.microsoft.com/office/powerpoint/2010/main" val="120537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103803" y="292608"/>
            <a:ext cx="2317529" cy="631152"/>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600" spc="-1" dirty="0">
                <a:solidFill>
                  <a:schemeClr val="dk2"/>
                </a:solidFill>
                <a:latin typeface="Inria Serif"/>
              </a:rPr>
              <a:t>Example </a:t>
            </a:r>
            <a:endParaRPr lang="fr-FR" sz="3600" b="0" strike="noStrike" spc="-1" dirty="0">
              <a:solidFill>
                <a:schemeClr val="dk1"/>
              </a:solidFill>
              <a:latin typeface="Arial" panose="020B0604020202020204"/>
            </a:endParaRPr>
          </a:p>
        </p:txBody>
      </p:sp>
      <p:sp>
        <p:nvSpPr>
          <p:cNvPr id="86" name="Google Shape;169;p29"/>
          <p:cNvSpPr/>
          <p:nvPr/>
        </p:nvSpPr>
        <p:spPr>
          <a:xfrm>
            <a:off x="3343320" y="64764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sp>
        <p:nvSpPr>
          <p:cNvPr id="5" name="PlaceHolder 1">
            <a:extLst>
              <a:ext uri="{FF2B5EF4-FFF2-40B4-BE49-F238E27FC236}">
                <a16:creationId xmlns:a16="http://schemas.microsoft.com/office/drawing/2014/main" id="{E10C6231-8234-1F80-D6AD-3B3817767790}"/>
              </a:ext>
            </a:extLst>
          </p:cNvPr>
          <p:cNvSpPr txBox="1">
            <a:spLocks/>
          </p:cNvSpPr>
          <p:nvPr/>
        </p:nvSpPr>
        <p:spPr>
          <a:xfrm>
            <a:off x="2772957" y="234086"/>
            <a:ext cx="3898506" cy="1137456"/>
          </a:xfrm>
          <a:prstGeom prst="rect">
            <a:avLst/>
          </a:prstGeom>
          <a:noFill/>
          <a:ln w="0">
            <a:noFill/>
          </a:ln>
        </p:spPr>
        <p:txBody>
          <a:bodyPr lIns="91440" tIns="91440" rIns="91440" bIns="91440" anchor="t">
            <a:normAutofit fontScale="90000" lnSpcReduction="1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194;p31"/>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grpSp>
        <p:nvGrpSpPr>
          <p:cNvPr id="115" name="Google Shape;196;p31"/>
          <p:cNvGrpSpPr/>
          <p:nvPr/>
        </p:nvGrpSpPr>
        <p:grpSpPr>
          <a:xfrm>
            <a:off x="378504" y="410220"/>
            <a:ext cx="295920" cy="265320"/>
            <a:chOff x="3471120" y="837360"/>
            <a:chExt cx="295920" cy="265320"/>
          </a:xfrm>
        </p:grpSpPr>
        <p:sp>
          <p:nvSpPr>
            <p:cNvPr id="116" name="Google Shape;197;p31"/>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 name="Google Shape;198;p31"/>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 name="Google Shape;199;p31"/>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 name="Google Shape;200;p31"/>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01;p31"/>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02;p31"/>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 name="Google Shape;203;p31"/>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grpSp>
      <p:sp>
        <p:nvSpPr>
          <p:cNvPr id="2" name="TextBox 1">
            <a:extLst>
              <a:ext uri="{FF2B5EF4-FFF2-40B4-BE49-F238E27FC236}">
                <a16:creationId xmlns:a16="http://schemas.microsoft.com/office/drawing/2014/main" id="{A6CC2AA6-FBF9-1740-2F60-744960FA55B2}"/>
              </a:ext>
            </a:extLst>
          </p:cNvPr>
          <p:cNvSpPr txBox="1"/>
          <p:nvPr/>
        </p:nvSpPr>
        <p:spPr>
          <a:xfrm>
            <a:off x="483624" y="1295100"/>
            <a:ext cx="6064301" cy="923330"/>
          </a:xfrm>
          <a:prstGeom prst="rect">
            <a:avLst/>
          </a:prstGeom>
          <a:noFill/>
        </p:spPr>
        <p:txBody>
          <a:bodyPr wrap="square" rtlCol="0">
            <a:spAutoFit/>
          </a:bodyPr>
          <a:lstStyle/>
          <a:p>
            <a:r>
              <a:rPr lang="en-US" sz="1800" kern="0" dirty="0">
                <a:solidFill>
                  <a:sysClr val="windowText" lastClr="000000"/>
                </a:solidFill>
              </a:rPr>
              <a:t>-  </a:t>
            </a:r>
            <a:r>
              <a:rPr lang="en-US" dirty="0" err="1"/>
              <a:t>Conneting</a:t>
            </a:r>
            <a:r>
              <a:rPr lang="en-US" dirty="0"/>
              <a:t> wallet is enough for buyers , but  to </a:t>
            </a:r>
            <a:r>
              <a:rPr lang="en-US" dirty="0" err="1"/>
              <a:t>publich</a:t>
            </a:r>
            <a:r>
              <a:rPr lang="en-US" dirty="0"/>
              <a:t> your digital goods on the Market  you must register as supplier </a:t>
            </a:r>
          </a:p>
        </p:txBody>
      </p:sp>
      <p:sp>
        <p:nvSpPr>
          <p:cNvPr id="3" name="TextBox 2">
            <a:extLst>
              <a:ext uri="{FF2B5EF4-FFF2-40B4-BE49-F238E27FC236}">
                <a16:creationId xmlns:a16="http://schemas.microsoft.com/office/drawing/2014/main" id="{8FC3C880-7CC9-EE7E-AE4A-29D85CD29B1E}"/>
              </a:ext>
            </a:extLst>
          </p:cNvPr>
          <p:cNvSpPr txBox="1"/>
          <p:nvPr/>
        </p:nvSpPr>
        <p:spPr>
          <a:xfrm>
            <a:off x="2664159" y="3140072"/>
            <a:ext cx="4395010" cy="369332"/>
          </a:xfrm>
          <a:prstGeom prst="rect">
            <a:avLst/>
          </a:prstGeom>
          <a:noFill/>
        </p:spPr>
        <p:txBody>
          <a:bodyPr wrap="square" rtlCol="0">
            <a:spAutoFit/>
          </a:bodyPr>
          <a:lstStyle/>
          <a:p>
            <a:r>
              <a:rPr lang="en-US" dirty="0"/>
              <a:t>SCREEN SOOOT </a:t>
            </a:r>
          </a:p>
        </p:txBody>
      </p:sp>
      <p:sp>
        <p:nvSpPr>
          <p:cNvPr id="4" name="PlaceHolder 1">
            <a:extLst>
              <a:ext uri="{FF2B5EF4-FFF2-40B4-BE49-F238E27FC236}">
                <a16:creationId xmlns:a16="http://schemas.microsoft.com/office/drawing/2014/main" id="{F3BE09DB-E8BB-BA41-DC7D-2B52B0BBE23C}"/>
              </a:ext>
            </a:extLst>
          </p:cNvPr>
          <p:cNvSpPr txBox="1">
            <a:spLocks/>
          </p:cNvSpPr>
          <p:nvPr/>
        </p:nvSpPr>
        <p:spPr>
          <a:xfrm>
            <a:off x="2575445" y="233494"/>
            <a:ext cx="3627845" cy="1061605"/>
          </a:xfrm>
          <a:prstGeom prst="rect">
            <a:avLst/>
          </a:prstGeom>
          <a:noFill/>
          <a:ln w="0">
            <a:noFill/>
          </a:ln>
        </p:spPr>
        <p:txBody>
          <a:bodyPr lIns="91440" tIns="91440" rIns="91440" bIns="91440" anchor="t">
            <a:normAutofit fontScale="90000" lnSpcReduction="1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0D88D-C3EE-AA5E-5C91-7CB139870AE8}"/>
            </a:ext>
          </a:extLst>
        </p:cNvPr>
        <p:cNvGrpSpPr/>
        <p:nvPr/>
      </p:nvGrpSpPr>
      <p:grpSpPr>
        <a:xfrm>
          <a:off x="0" y="0"/>
          <a:ext cx="0" cy="0"/>
          <a:chOff x="0" y="0"/>
          <a:chExt cx="0" cy="0"/>
        </a:xfrm>
      </p:grpSpPr>
      <p:sp>
        <p:nvSpPr>
          <p:cNvPr id="113" name="Google Shape;194;p31">
            <a:extLst>
              <a:ext uri="{FF2B5EF4-FFF2-40B4-BE49-F238E27FC236}">
                <a16:creationId xmlns:a16="http://schemas.microsoft.com/office/drawing/2014/main" id="{E2D1B1FA-43AD-825F-D699-A55CE5429079}"/>
              </a:ext>
            </a:extLst>
          </p:cNvPr>
          <p:cNvSpPr/>
          <p:nvPr/>
        </p:nvSpPr>
        <p:spPr>
          <a:xfrm>
            <a:off x="3343320" y="695160"/>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spAutoFit/>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grpSp>
        <p:nvGrpSpPr>
          <p:cNvPr id="115" name="Google Shape;196;p31">
            <a:extLst>
              <a:ext uri="{FF2B5EF4-FFF2-40B4-BE49-F238E27FC236}">
                <a16:creationId xmlns:a16="http://schemas.microsoft.com/office/drawing/2014/main" id="{C1232934-4D03-9366-3DA1-B1EE28A675FD}"/>
              </a:ext>
            </a:extLst>
          </p:cNvPr>
          <p:cNvGrpSpPr/>
          <p:nvPr/>
        </p:nvGrpSpPr>
        <p:grpSpPr>
          <a:xfrm>
            <a:off x="378504" y="410220"/>
            <a:ext cx="295920" cy="265320"/>
            <a:chOff x="3471120" y="837360"/>
            <a:chExt cx="295920" cy="265320"/>
          </a:xfrm>
        </p:grpSpPr>
        <p:sp>
          <p:nvSpPr>
            <p:cNvPr id="116" name="Google Shape;197;p31">
              <a:extLst>
                <a:ext uri="{FF2B5EF4-FFF2-40B4-BE49-F238E27FC236}">
                  <a16:creationId xmlns:a16="http://schemas.microsoft.com/office/drawing/2014/main" id="{48DEB42D-D455-9FF6-BBFA-B9094E282A65}"/>
                </a:ext>
              </a:extLst>
            </p:cNvPr>
            <p:cNvSpPr/>
            <p:nvPr/>
          </p:nvSpPr>
          <p:spPr>
            <a:xfrm>
              <a:off x="3471120" y="837360"/>
              <a:ext cx="210240" cy="74160"/>
            </a:xfrm>
            <a:custGeom>
              <a:avLst/>
              <a:gdLst>
                <a:gd name="textAreaLeft" fmla="*/ 0 w 210240"/>
                <a:gd name="textAreaRight" fmla="*/ 210600 w 210240"/>
                <a:gd name="textAreaTop" fmla="*/ 0 h 74160"/>
                <a:gd name="textAreaBottom" fmla="*/ 74520 h 74160"/>
              </a:gdLst>
              <a:ahLst/>
              <a:cxnLst/>
              <a:rect l="textAreaLeft" t="textAreaTop" r="textAreaRight" b="textAreaBottom"/>
              <a:pathLst>
                <a:path w="7478" h="2645">
                  <a:moveTo>
                    <a:pt x="3573" y="299"/>
                  </a:moveTo>
                  <a:cubicBezTo>
                    <a:pt x="3584" y="299"/>
                    <a:pt x="3596" y="310"/>
                    <a:pt x="3608" y="322"/>
                  </a:cubicBezTo>
                  <a:lnTo>
                    <a:pt x="3954" y="846"/>
                  </a:lnTo>
                  <a:lnTo>
                    <a:pt x="703" y="846"/>
                  </a:lnTo>
                  <a:lnTo>
                    <a:pt x="703" y="346"/>
                  </a:lnTo>
                  <a:lnTo>
                    <a:pt x="715" y="346"/>
                  </a:lnTo>
                  <a:cubicBezTo>
                    <a:pt x="715" y="310"/>
                    <a:pt x="739" y="299"/>
                    <a:pt x="751" y="299"/>
                  </a:cubicBezTo>
                  <a:close/>
                  <a:moveTo>
                    <a:pt x="5978" y="501"/>
                  </a:moveTo>
                  <a:cubicBezTo>
                    <a:pt x="5990" y="501"/>
                    <a:pt x="6013" y="525"/>
                    <a:pt x="6025" y="537"/>
                  </a:cubicBezTo>
                  <a:lnTo>
                    <a:pt x="6216" y="846"/>
                  </a:lnTo>
                  <a:lnTo>
                    <a:pt x="4323" y="846"/>
                  </a:lnTo>
                  <a:lnTo>
                    <a:pt x="4120" y="525"/>
                  </a:lnTo>
                  <a:lnTo>
                    <a:pt x="5978" y="525"/>
                  </a:lnTo>
                  <a:lnTo>
                    <a:pt x="5978" y="501"/>
                  </a:lnTo>
                  <a:close/>
                  <a:moveTo>
                    <a:pt x="786" y="1"/>
                  </a:moveTo>
                  <a:cubicBezTo>
                    <a:pt x="596" y="1"/>
                    <a:pt x="429" y="156"/>
                    <a:pt x="429" y="358"/>
                  </a:cubicBezTo>
                  <a:lnTo>
                    <a:pt x="429" y="858"/>
                  </a:lnTo>
                  <a:lnTo>
                    <a:pt x="358" y="858"/>
                  </a:lnTo>
                  <a:cubicBezTo>
                    <a:pt x="155" y="858"/>
                    <a:pt x="1" y="1025"/>
                    <a:pt x="1" y="1215"/>
                  </a:cubicBezTo>
                  <a:lnTo>
                    <a:pt x="1" y="2513"/>
                  </a:lnTo>
                  <a:cubicBezTo>
                    <a:pt x="1" y="2585"/>
                    <a:pt x="72" y="2644"/>
                    <a:pt x="144" y="2644"/>
                  </a:cubicBezTo>
                  <a:cubicBezTo>
                    <a:pt x="239" y="2644"/>
                    <a:pt x="298" y="2573"/>
                    <a:pt x="298" y="2501"/>
                  </a:cubicBezTo>
                  <a:lnTo>
                    <a:pt x="298" y="1203"/>
                  </a:lnTo>
                  <a:cubicBezTo>
                    <a:pt x="298" y="1168"/>
                    <a:pt x="322" y="1156"/>
                    <a:pt x="334" y="1156"/>
                  </a:cubicBezTo>
                  <a:lnTo>
                    <a:pt x="7335" y="1156"/>
                  </a:lnTo>
                  <a:cubicBezTo>
                    <a:pt x="7418" y="1156"/>
                    <a:pt x="7478" y="1084"/>
                    <a:pt x="7478" y="1013"/>
                  </a:cubicBezTo>
                  <a:cubicBezTo>
                    <a:pt x="7478" y="918"/>
                    <a:pt x="7406" y="858"/>
                    <a:pt x="7335" y="858"/>
                  </a:cubicBezTo>
                  <a:lnTo>
                    <a:pt x="6573" y="858"/>
                  </a:lnTo>
                  <a:lnTo>
                    <a:pt x="6263" y="382"/>
                  </a:lnTo>
                  <a:cubicBezTo>
                    <a:pt x="6204" y="275"/>
                    <a:pt x="6085" y="215"/>
                    <a:pt x="5966" y="215"/>
                  </a:cubicBezTo>
                  <a:lnTo>
                    <a:pt x="3930" y="215"/>
                  </a:lnTo>
                  <a:lnTo>
                    <a:pt x="3894" y="156"/>
                  </a:lnTo>
                  <a:cubicBezTo>
                    <a:pt x="3834" y="60"/>
                    <a:pt x="3715" y="1"/>
                    <a:pt x="3596" y="1"/>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7" name="Google Shape;198;p31">
              <a:extLst>
                <a:ext uri="{FF2B5EF4-FFF2-40B4-BE49-F238E27FC236}">
                  <a16:creationId xmlns:a16="http://schemas.microsoft.com/office/drawing/2014/main" id="{6A96CE4A-D85D-8BE9-AF53-222A170200F5}"/>
                </a:ext>
              </a:extLst>
            </p:cNvPr>
            <p:cNvSpPr/>
            <p:nvPr/>
          </p:nvSpPr>
          <p:spPr>
            <a:xfrm>
              <a:off x="3471480" y="860760"/>
              <a:ext cx="295560" cy="241920"/>
            </a:xfrm>
            <a:custGeom>
              <a:avLst/>
              <a:gdLst>
                <a:gd name="textAreaLeft" fmla="*/ 0 w 295560"/>
                <a:gd name="textAreaRight" fmla="*/ 295920 w 295560"/>
                <a:gd name="textAreaTop" fmla="*/ 0 h 241920"/>
                <a:gd name="textAreaBottom" fmla="*/ 242280 h 241920"/>
              </a:gdLst>
              <a:ahLst/>
              <a:cxnLst/>
              <a:rect l="textAreaLeft" t="textAreaTop" r="textAreaRight" b="textAreaBottom"/>
              <a:pathLst>
                <a:path w="10502" h="8597">
                  <a:moveTo>
                    <a:pt x="6847" y="6835"/>
                  </a:moveTo>
                  <a:cubicBezTo>
                    <a:pt x="6870" y="6835"/>
                    <a:pt x="6894" y="6858"/>
                    <a:pt x="6894" y="6870"/>
                  </a:cubicBezTo>
                  <a:lnTo>
                    <a:pt x="6894" y="7192"/>
                  </a:lnTo>
                  <a:cubicBezTo>
                    <a:pt x="6894" y="7644"/>
                    <a:pt x="7097" y="8049"/>
                    <a:pt x="7442" y="8323"/>
                  </a:cubicBezTo>
                  <a:lnTo>
                    <a:pt x="1989" y="8323"/>
                  </a:lnTo>
                  <a:cubicBezTo>
                    <a:pt x="1370" y="8323"/>
                    <a:pt x="858" y="7811"/>
                    <a:pt x="858" y="7192"/>
                  </a:cubicBezTo>
                  <a:lnTo>
                    <a:pt x="858" y="6870"/>
                  </a:lnTo>
                  <a:cubicBezTo>
                    <a:pt x="858" y="6846"/>
                    <a:pt x="894" y="6835"/>
                    <a:pt x="905" y="6835"/>
                  </a:cubicBezTo>
                  <a:close/>
                  <a:moveTo>
                    <a:pt x="8002" y="0"/>
                  </a:moveTo>
                  <a:cubicBezTo>
                    <a:pt x="7918" y="0"/>
                    <a:pt x="7859" y="72"/>
                    <a:pt x="7859" y="143"/>
                  </a:cubicBezTo>
                  <a:cubicBezTo>
                    <a:pt x="7859" y="238"/>
                    <a:pt x="7930" y="298"/>
                    <a:pt x="8002" y="298"/>
                  </a:cubicBezTo>
                  <a:lnTo>
                    <a:pt x="10133" y="298"/>
                  </a:lnTo>
                  <a:cubicBezTo>
                    <a:pt x="10169" y="298"/>
                    <a:pt x="10180" y="322"/>
                    <a:pt x="10180" y="346"/>
                  </a:cubicBezTo>
                  <a:lnTo>
                    <a:pt x="10180" y="6918"/>
                  </a:lnTo>
                  <a:cubicBezTo>
                    <a:pt x="10180" y="6954"/>
                    <a:pt x="10145" y="6966"/>
                    <a:pt x="10133" y="6966"/>
                  </a:cubicBezTo>
                  <a:lnTo>
                    <a:pt x="9847" y="6966"/>
                  </a:lnTo>
                  <a:lnTo>
                    <a:pt x="9847" y="2465"/>
                  </a:lnTo>
                  <a:cubicBezTo>
                    <a:pt x="9847" y="2274"/>
                    <a:pt x="9680" y="2108"/>
                    <a:pt x="9490" y="2108"/>
                  </a:cubicBezTo>
                  <a:lnTo>
                    <a:pt x="5358" y="2108"/>
                  </a:lnTo>
                  <a:cubicBezTo>
                    <a:pt x="5263" y="2108"/>
                    <a:pt x="5204" y="2191"/>
                    <a:pt x="5204" y="2263"/>
                  </a:cubicBezTo>
                  <a:cubicBezTo>
                    <a:pt x="5204" y="2346"/>
                    <a:pt x="5287" y="2405"/>
                    <a:pt x="5358" y="2405"/>
                  </a:cubicBezTo>
                  <a:lnTo>
                    <a:pt x="9490" y="2405"/>
                  </a:lnTo>
                  <a:cubicBezTo>
                    <a:pt x="9526" y="2405"/>
                    <a:pt x="9537" y="2441"/>
                    <a:pt x="9537" y="2453"/>
                  </a:cubicBezTo>
                  <a:lnTo>
                    <a:pt x="9537" y="7144"/>
                  </a:lnTo>
                  <a:cubicBezTo>
                    <a:pt x="9537" y="7763"/>
                    <a:pt x="9037" y="8275"/>
                    <a:pt x="8406" y="8275"/>
                  </a:cubicBezTo>
                  <a:lnTo>
                    <a:pt x="8335" y="8275"/>
                  </a:lnTo>
                  <a:cubicBezTo>
                    <a:pt x="7704" y="8275"/>
                    <a:pt x="7204" y="7763"/>
                    <a:pt x="7204" y="7144"/>
                  </a:cubicBezTo>
                  <a:lnTo>
                    <a:pt x="7204" y="6823"/>
                  </a:lnTo>
                  <a:cubicBezTo>
                    <a:pt x="7204" y="6632"/>
                    <a:pt x="7037" y="6465"/>
                    <a:pt x="6847" y="6465"/>
                  </a:cubicBezTo>
                  <a:lnTo>
                    <a:pt x="3513" y="6465"/>
                  </a:lnTo>
                  <a:lnTo>
                    <a:pt x="3513" y="2453"/>
                  </a:lnTo>
                  <a:cubicBezTo>
                    <a:pt x="3513" y="2417"/>
                    <a:pt x="3537" y="2405"/>
                    <a:pt x="3549" y="2405"/>
                  </a:cubicBezTo>
                  <a:lnTo>
                    <a:pt x="4680" y="2405"/>
                  </a:lnTo>
                  <a:cubicBezTo>
                    <a:pt x="4775" y="2405"/>
                    <a:pt x="4835" y="2334"/>
                    <a:pt x="4835" y="2263"/>
                  </a:cubicBezTo>
                  <a:cubicBezTo>
                    <a:pt x="4835" y="2167"/>
                    <a:pt x="4763" y="2108"/>
                    <a:pt x="4680" y="2108"/>
                  </a:cubicBezTo>
                  <a:lnTo>
                    <a:pt x="3549" y="2108"/>
                  </a:lnTo>
                  <a:cubicBezTo>
                    <a:pt x="3358" y="2108"/>
                    <a:pt x="3191" y="2274"/>
                    <a:pt x="3191" y="2465"/>
                  </a:cubicBezTo>
                  <a:lnTo>
                    <a:pt x="3191" y="6489"/>
                  </a:lnTo>
                  <a:lnTo>
                    <a:pt x="905" y="6489"/>
                  </a:lnTo>
                  <a:cubicBezTo>
                    <a:pt x="715" y="6489"/>
                    <a:pt x="548" y="6656"/>
                    <a:pt x="548" y="6846"/>
                  </a:cubicBezTo>
                  <a:lnTo>
                    <a:pt x="548" y="6966"/>
                  </a:lnTo>
                  <a:lnTo>
                    <a:pt x="346" y="6966"/>
                  </a:lnTo>
                  <a:cubicBezTo>
                    <a:pt x="310" y="6966"/>
                    <a:pt x="298" y="6930"/>
                    <a:pt x="298" y="6918"/>
                  </a:cubicBezTo>
                  <a:lnTo>
                    <a:pt x="298" y="2298"/>
                  </a:lnTo>
                  <a:cubicBezTo>
                    <a:pt x="298" y="2215"/>
                    <a:pt x="227" y="2155"/>
                    <a:pt x="143" y="2155"/>
                  </a:cubicBezTo>
                  <a:cubicBezTo>
                    <a:pt x="60" y="2155"/>
                    <a:pt x="1" y="2227"/>
                    <a:pt x="1" y="2298"/>
                  </a:cubicBezTo>
                  <a:lnTo>
                    <a:pt x="1" y="6918"/>
                  </a:lnTo>
                  <a:cubicBezTo>
                    <a:pt x="1" y="7108"/>
                    <a:pt x="167" y="7275"/>
                    <a:pt x="358" y="7275"/>
                  </a:cubicBezTo>
                  <a:lnTo>
                    <a:pt x="584" y="7275"/>
                  </a:lnTo>
                  <a:cubicBezTo>
                    <a:pt x="632" y="8013"/>
                    <a:pt x="1251" y="8597"/>
                    <a:pt x="2001" y="8597"/>
                  </a:cubicBezTo>
                  <a:lnTo>
                    <a:pt x="8442" y="8597"/>
                  </a:lnTo>
                  <a:cubicBezTo>
                    <a:pt x="9192" y="8597"/>
                    <a:pt x="9823" y="8013"/>
                    <a:pt x="9871" y="7275"/>
                  </a:cubicBezTo>
                  <a:lnTo>
                    <a:pt x="10145" y="7275"/>
                  </a:lnTo>
                  <a:cubicBezTo>
                    <a:pt x="10335" y="7275"/>
                    <a:pt x="10502" y="7108"/>
                    <a:pt x="10502" y="6918"/>
                  </a:cubicBezTo>
                  <a:lnTo>
                    <a:pt x="10502" y="334"/>
                  </a:lnTo>
                  <a:cubicBezTo>
                    <a:pt x="10490" y="167"/>
                    <a:pt x="10347" y="0"/>
                    <a:pt x="10133"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8" name="Google Shape;199;p31">
              <a:extLst>
                <a:ext uri="{FF2B5EF4-FFF2-40B4-BE49-F238E27FC236}">
                  <a16:creationId xmlns:a16="http://schemas.microsoft.com/office/drawing/2014/main" id="{F29FDD4D-9B68-CEA3-08C7-B78D01BD0748}"/>
                </a:ext>
              </a:extLst>
            </p:cNvPr>
            <p:cNvSpPr/>
            <p:nvPr/>
          </p:nvSpPr>
          <p:spPr>
            <a:xfrm>
              <a:off x="3587400" y="990000"/>
              <a:ext cx="17280" cy="7920"/>
            </a:xfrm>
            <a:custGeom>
              <a:avLst/>
              <a:gdLst>
                <a:gd name="textAreaLeft" fmla="*/ 0 w 17280"/>
                <a:gd name="textAreaRight" fmla="*/ 17640 w 17280"/>
                <a:gd name="textAreaTop" fmla="*/ 0 h 7920"/>
                <a:gd name="textAreaBottom" fmla="*/ 8280 h 7920"/>
              </a:gdLst>
              <a:ahLst/>
              <a:cxnLst/>
              <a:rect l="textAreaLeft" t="textAreaTop" r="textAreaRight" b="textAreaBottom"/>
              <a:pathLst>
                <a:path w="632" h="298">
                  <a:moveTo>
                    <a:pt x="167" y="0"/>
                  </a:moveTo>
                  <a:cubicBezTo>
                    <a:pt x="72" y="0"/>
                    <a:pt x="12" y="72"/>
                    <a:pt x="12" y="143"/>
                  </a:cubicBezTo>
                  <a:cubicBezTo>
                    <a:pt x="0" y="226"/>
                    <a:pt x="72" y="298"/>
                    <a:pt x="167" y="298"/>
                  </a:cubicBezTo>
                  <a:lnTo>
                    <a:pt x="476" y="298"/>
                  </a:lnTo>
                  <a:cubicBezTo>
                    <a:pt x="572" y="298"/>
                    <a:pt x="631" y="226"/>
                    <a:pt x="631" y="143"/>
                  </a:cubicBezTo>
                  <a:cubicBezTo>
                    <a:pt x="631" y="60"/>
                    <a:pt x="548" y="0"/>
                    <a:pt x="47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9" name="Google Shape;200;p31">
              <a:extLst>
                <a:ext uri="{FF2B5EF4-FFF2-40B4-BE49-F238E27FC236}">
                  <a16:creationId xmlns:a16="http://schemas.microsoft.com/office/drawing/2014/main" id="{ADC1B277-A42F-15D1-A483-AB66061AF62D}"/>
                </a:ext>
              </a:extLst>
            </p:cNvPr>
            <p:cNvSpPr/>
            <p:nvPr/>
          </p:nvSpPr>
          <p:spPr>
            <a:xfrm>
              <a:off x="3609720" y="989640"/>
              <a:ext cx="114120" cy="7920"/>
            </a:xfrm>
            <a:custGeom>
              <a:avLst/>
              <a:gdLst>
                <a:gd name="textAreaLeft" fmla="*/ 0 w 114120"/>
                <a:gd name="textAreaRight" fmla="*/ 114480 w 114120"/>
                <a:gd name="textAreaTop" fmla="*/ 0 h 7920"/>
                <a:gd name="textAreaBottom" fmla="*/ 8280 h 7920"/>
              </a:gdLst>
              <a:ahLst/>
              <a:cxnLst/>
              <a:rect l="textAreaLeft" t="textAreaTop" r="textAreaRight" b="textAreaBottom"/>
              <a:pathLst>
                <a:path w="4061" h="298">
                  <a:moveTo>
                    <a:pt x="156" y="0"/>
                  </a:moveTo>
                  <a:cubicBezTo>
                    <a:pt x="84" y="0"/>
                    <a:pt x="1" y="72"/>
                    <a:pt x="1" y="143"/>
                  </a:cubicBezTo>
                  <a:cubicBezTo>
                    <a:pt x="1" y="238"/>
                    <a:pt x="84" y="298"/>
                    <a:pt x="156" y="298"/>
                  </a:cubicBezTo>
                  <a:lnTo>
                    <a:pt x="3906" y="298"/>
                  </a:lnTo>
                  <a:cubicBezTo>
                    <a:pt x="4001" y="298"/>
                    <a:pt x="4061" y="215"/>
                    <a:pt x="4061" y="143"/>
                  </a:cubicBezTo>
                  <a:cubicBezTo>
                    <a:pt x="4061" y="60"/>
                    <a:pt x="3978" y="0"/>
                    <a:pt x="3906"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0" name="Google Shape;201;p31">
              <a:extLst>
                <a:ext uri="{FF2B5EF4-FFF2-40B4-BE49-F238E27FC236}">
                  <a16:creationId xmlns:a16="http://schemas.microsoft.com/office/drawing/2014/main" id="{60A96D49-0D7E-84FA-3BF1-7F447886B651}"/>
                </a:ext>
              </a:extLst>
            </p:cNvPr>
            <p:cNvSpPr/>
            <p:nvPr/>
          </p:nvSpPr>
          <p:spPr>
            <a:xfrm>
              <a:off x="3587400" y="100368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9">
                  <a:moveTo>
                    <a:pt x="155" y="0"/>
                  </a:moveTo>
                  <a:cubicBezTo>
                    <a:pt x="60" y="0"/>
                    <a:pt x="0" y="72"/>
                    <a:pt x="0" y="155"/>
                  </a:cubicBezTo>
                  <a:cubicBezTo>
                    <a:pt x="0" y="239"/>
                    <a:pt x="72" y="298"/>
                    <a:pt x="155" y="298"/>
                  </a:cubicBezTo>
                  <a:lnTo>
                    <a:pt x="4715" y="298"/>
                  </a:lnTo>
                  <a:cubicBezTo>
                    <a:pt x="4810" y="298"/>
                    <a:pt x="4870" y="227"/>
                    <a:pt x="4870" y="155"/>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1" name="Google Shape;202;p31">
              <a:extLst>
                <a:ext uri="{FF2B5EF4-FFF2-40B4-BE49-F238E27FC236}">
                  <a16:creationId xmlns:a16="http://schemas.microsoft.com/office/drawing/2014/main" id="{483B281E-E936-7218-109A-2710AAF961B6}"/>
                </a:ext>
              </a:extLst>
            </p:cNvPr>
            <p:cNvSpPr/>
            <p:nvPr/>
          </p:nvSpPr>
          <p:spPr>
            <a:xfrm>
              <a:off x="3587400" y="1018440"/>
              <a:ext cx="136800" cy="7920"/>
            </a:xfrm>
            <a:custGeom>
              <a:avLst/>
              <a:gdLst>
                <a:gd name="textAreaLeft" fmla="*/ 0 w 136800"/>
                <a:gd name="textAreaRight" fmla="*/ 137160 w 136800"/>
                <a:gd name="textAreaTop" fmla="*/ 0 h 7920"/>
                <a:gd name="textAreaBottom" fmla="*/ 8280 h 7920"/>
              </a:gdLst>
              <a:ahLst/>
              <a:cxnLst/>
              <a:rect l="textAreaLeft" t="textAreaTop" r="textAreaRight" b="textAreaBottom"/>
              <a:pathLst>
                <a:path w="4870" h="298">
                  <a:moveTo>
                    <a:pt x="155" y="0"/>
                  </a:moveTo>
                  <a:cubicBezTo>
                    <a:pt x="60" y="0"/>
                    <a:pt x="0" y="72"/>
                    <a:pt x="0" y="143"/>
                  </a:cubicBezTo>
                  <a:cubicBezTo>
                    <a:pt x="0" y="238"/>
                    <a:pt x="72" y="298"/>
                    <a:pt x="155" y="298"/>
                  </a:cubicBezTo>
                  <a:lnTo>
                    <a:pt x="4715" y="298"/>
                  </a:lnTo>
                  <a:cubicBezTo>
                    <a:pt x="4810" y="298"/>
                    <a:pt x="4870" y="227"/>
                    <a:pt x="4870" y="143"/>
                  </a:cubicBezTo>
                  <a:cubicBezTo>
                    <a:pt x="4870" y="72"/>
                    <a:pt x="4810" y="0"/>
                    <a:pt x="4715"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3960" bIns="39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2" name="Google Shape;203;p31">
              <a:extLst>
                <a:ext uri="{FF2B5EF4-FFF2-40B4-BE49-F238E27FC236}">
                  <a16:creationId xmlns:a16="http://schemas.microsoft.com/office/drawing/2014/main" id="{38B2A4DD-9D75-A0D7-1205-E62655AE12E1}"/>
                </a:ext>
              </a:extLst>
            </p:cNvPr>
            <p:cNvSpPr/>
            <p:nvPr/>
          </p:nvSpPr>
          <p:spPr>
            <a:xfrm>
              <a:off x="3669120" y="954720"/>
              <a:ext cx="55080" cy="23760"/>
            </a:xfrm>
            <a:custGeom>
              <a:avLst/>
              <a:gdLst>
                <a:gd name="textAreaLeft" fmla="*/ 0 w 55080"/>
                <a:gd name="textAreaRight" fmla="*/ 55440 w 55080"/>
                <a:gd name="textAreaTop" fmla="*/ 0 h 23760"/>
                <a:gd name="textAreaBottom" fmla="*/ 24120 h 23760"/>
              </a:gdLst>
              <a:ahLst/>
              <a:cxnLst/>
              <a:rect l="textAreaLeft" t="textAreaTop" r="textAreaRight" b="textAreaBottom"/>
              <a:pathLst>
                <a:path w="1965" h="858">
                  <a:moveTo>
                    <a:pt x="1655" y="310"/>
                  </a:moveTo>
                  <a:lnTo>
                    <a:pt x="1655" y="560"/>
                  </a:lnTo>
                  <a:lnTo>
                    <a:pt x="298" y="560"/>
                  </a:lnTo>
                  <a:lnTo>
                    <a:pt x="298" y="310"/>
                  </a:lnTo>
                  <a:close/>
                  <a:moveTo>
                    <a:pt x="143" y="0"/>
                  </a:moveTo>
                  <a:cubicBezTo>
                    <a:pt x="60" y="0"/>
                    <a:pt x="0" y="72"/>
                    <a:pt x="0" y="143"/>
                  </a:cubicBezTo>
                  <a:lnTo>
                    <a:pt x="0" y="714"/>
                  </a:lnTo>
                  <a:cubicBezTo>
                    <a:pt x="0" y="798"/>
                    <a:pt x="72" y="857"/>
                    <a:pt x="143" y="857"/>
                  </a:cubicBezTo>
                  <a:lnTo>
                    <a:pt x="1810" y="857"/>
                  </a:lnTo>
                  <a:cubicBezTo>
                    <a:pt x="1905" y="857"/>
                    <a:pt x="1965" y="786"/>
                    <a:pt x="1965" y="714"/>
                  </a:cubicBezTo>
                  <a:lnTo>
                    <a:pt x="1965" y="143"/>
                  </a:lnTo>
                  <a:cubicBezTo>
                    <a:pt x="1965" y="60"/>
                    <a:pt x="1893" y="0"/>
                    <a:pt x="1810" y="0"/>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tIns="11880" bIns="1188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grpSp>
      <p:sp>
        <p:nvSpPr>
          <p:cNvPr id="2" name="TextBox 1">
            <a:extLst>
              <a:ext uri="{FF2B5EF4-FFF2-40B4-BE49-F238E27FC236}">
                <a16:creationId xmlns:a16="http://schemas.microsoft.com/office/drawing/2014/main" id="{6FBE5245-42C2-459D-3F9A-E840C446E3B8}"/>
              </a:ext>
            </a:extLst>
          </p:cNvPr>
          <p:cNvSpPr txBox="1"/>
          <p:nvPr/>
        </p:nvSpPr>
        <p:spPr>
          <a:xfrm>
            <a:off x="914615" y="1870152"/>
            <a:ext cx="7015061" cy="2031325"/>
          </a:xfrm>
          <a:prstGeom prst="rect">
            <a:avLst/>
          </a:prstGeom>
          <a:noFill/>
        </p:spPr>
        <p:txBody>
          <a:bodyPr wrap="square" rtlCol="0">
            <a:spAutoFit/>
          </a:bodyPr>
          <a:lstStyle/>
          <a:p>
            <a:r>
              <a:rPr lang="en-US" dirty="0"/>
              <a:t>Once the form is signed and submitted, the backend verifies ownership of the wallet address by validating a cryptographic signature generated client-side using the user's private key through their wallet. </a:t>
            </a:r>
          </a:p>
          <a:p>
            <a:r>
              <a:rPr lang="en-US" dirty="0"/>
              <a:t>After successful verification, the supplier gains access to their dashboard, where they can upload and list their   digital products to the platform.</a:t>
            </a:r>
          </a:p>
        </p:txBody>
      </p:sp>
      <p:sp>
        <p:nvSpPr>
          <p:cNvPr id="7" name="PlaceHolder 1">
            <a:extLst>
              <a:ext uri="{FF2B5EF4-FFF2-40B4-BE49-F238E27FC236}">
                <a16:creationId xmlns:a16="http://schemas.microsoft.com/office/drawing/2014/main" id="{7C4B5C67-84F4-B322-13A7-81326221B989}"/>
              </a:ext>
            </a:extLst>
          </p:cNvPr>
          <p:cNvSpPr txBox="1">
            <a:spLocks/>
          </p:cNvSpPr>
          <p:nvPr/>
        </p:nvSpPr>
        <p:spPr>
          <a:xfrm>
            <a:off x="2758822" y="112101"/>
            <a:ext cx="3320109" cy="985658"/>
          </a:xfrm>
          <a:prstGeom prst="rect">
            <a:avLst/>
          </a:prstGeom>
          <a:noFill/>
          <a:ln w="0">
            <a:noFill/>
          </a:ln>
        </p:spPr>
        <p:txBody>
          <a:bodyPr lIns="91440" tIns="91440" rIns="91440" bIns="91440" anchor="t">
            <a:normAutofit fontScale="82500" lnSpcReduction="2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Tree>
    <p:extLst>
      <p:ext uri="{BB962C8B-B14F-4D97-AF65-F5344CB8AC3E}">
        <p14:creationId xmlns:p14="http://schemas.microsoft.com/office/powerpoint/2010/main" val="2565333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6BFBF-CA7A-0166-4619-EE6E14E663C9}"/>
            </a:ext>
          </a:extLst>
        </p:cNvPr>
        <p:cNvGrpSpPr/>
        <p:nvPr/>
      </p:nvGrpSpPr>
      <p:grpSpPr>
        <a:xfrm>
          <a:off x="0" y="0"/>
          <a:ext cx="0" cy="0"/>
          <a:chOff x="0" y="0"/>
          <a:chExt cx="0" cy="0"/>
        </a:xfrm>
      </p:grpSpPr>
      <p:sp>
        <p:nvSpPr>
          <p:cNvPr id="86" name="Google Shape;169;p29">
            <a:extLst>
              <a:ext uri="{FF2B5EF4-FFF2-40B4-BE49-F238E27FC236}">
                <a16:creationId xmlns:a16="http://schemas.microsoft.com/office/drawing/2014/main" id="{9503A167-7C6F-64B8-4826-CFB2FB144C08}"/>
              </a:ext>
            </a:extLst>
          </p:cNvPr>
          <p:cNvSpPr/>
          <p:nvPr/>
        </p:nvSpPr>
        <p:spPr>
          <a:xfrm>
            <a:off x="3343955" y="771465"/>
            <a:ext cx="552240" cy="552240"/>
          </a:xfrm>
          <a:prstGeom prst="rect">
            <a:avLst/>
          </a:prstGeom>
          <a:noFill/>
          <a:ln w="0">
            <a:noFill/>
          </a:ln>
        </p:spPr>
        <p:style>
          <a:lnRef idx="0">
            <a:srgbClr val="FFFFFF"/>
          </a:lnRef>
          <a:fillRef idx="0">
            <a:srgbClr val="FFFFFF"/>
          </a:fillRef>
          <a:effectRef idx="0">
            <a:srgbClr val="FFFFFF"/>
          </a:effectRef>
          <a:fontRef idx="minor"/>
        </p:style>
        <p:txBody>
          <a:bodyPr lIns="870823080" tIns="276120" rIns="870823080" bIns="27612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panose="020B0604020202020204"/>
            </a:endParaRPr>
          </a:p>
        </p:txBody>
      </p:sp>
      <p:cxnSp>
        <p:nvCxnSpPr>
          <p:cNvPr id="87" name="Google Shape;170;p29">
            <a:extLst>
              <a:ext uri="{FF2B5EF4-FFF2-40B4-BE49-F238E27FC236}">
                <a16:creationId xmlns:a16="http://schemas.microsoft.com/office/drawing/2014/main" id="{3025CA85-E85A-978E-BEB3-2C8562EE02B7}"/>
              </a:ext>
            </a:extLst>
          </p:cNvPr>
          <p:cNvCxnSpPr>
            <a:cxnSpLocks/>
          </p:cNvCxnSpPr>
          <p:nvPr/>
        </p:nvCxnSpPr>
        <p:spPr>
          <a:xfrm flipV="1">
            <a:off x="921715" y="277978"/>
            <a:ext cx="0" cy="4865522"/>
          </a:xfrm>
          <a:prstGeom prst="straightConnector1">
            <a:avLst/>
          </a:prstGeom>
          <a:ln w="9525">
            <a:solidFill>
              <a:srgbClr val="980000"/>
            </a:solidFill>
            <a:round/>
          </a:ln>
        </p:spPr>
      </p:cxnSp>
      <p:sp>
        <p:nvSpPr>
          <p:cNvPr id="88" name="Google Shape;171;p29">
            <a:extLst>
              <a:ext uri="{FF2B5EF4-FFF2-40B4-BE49-F238E27FC236}">
                <a16:creationId xmlns:a16="http://schemas.microsoft.com/office/drawing/2014/main" id="{34F9FEDB-4AB5-DBBD-01B6-82B061FCB086}"/>
              </a:ext>
            </a:extLst>
          </p:cNvPr>
          <p:cNvSpPr/>
          <p:nvPr/>
        </p:nvSpPr>
        <p:spPr>
          <a:xfrm>
            <a:off x="148838" y="470546"/>
            <a:ext cx="283680" cy="275040"/>
          </a:xfrm>
          <a:custGeom>
            <a:avLst/>
            <a:gdLst>
              <a:gd name="textAreaLeft" fmla="*/ 0 w 283680"/>
              <a:gd name="textAreaRight" fmla="*/ 284040 w 283680"/>
              <a:gd name="textAreaTop" fmla="*/ 0 h 275040"/>
              <a:gd name="textAreaBottom" fmla="*/ 275400 h 275040"/>
            </a:gdLst>
            <a:ahLst/>
            <a:cxnLst/>
            <a:rect l="textAreaLeft" t="textAreaTop" r="textAreaRight" b="textAreaBottom"/>
            <a:pathLst>
              <a:path w="1136845" h="1101383">
                <a:moveTo>
                  <a:pt x="1014852" y="314911"/>
                </a:moveTo>
                <a:lnTo>
                  <a:pt x="1014852" y="269118"/>
                </a:lnTo>
                <a:cubicBezTo>
                  <a:pt x="1014852" y="260033"/>
                  <a:pt x="1007452" y="252632"/>
                  <a:pt x="998367" y="252632"/>
                </a:cubicBezTo>
                <a:cubicBezTo>
                  <a:pt x="989281" y="252632"/>
                  <a:pt x="981881" y="260033"/>
                  <a:pt x="981881" y="269118"/>
                </a:cubicBezTo>
                <a:lnTo>
                  <a:pt x="981881" y="925683"/>
                </a:lnTo>
                <a:cubicBezTo>
                  <a:pt x="981881" y="943415"/>
                  <a:pt x="967447" y="957775"/>
                  <a:pt x="949789" y="957775"/>
                </a:cubicBezTo>
                <a:cubicBezTo>
                  <a:pt x="932132" y="957775"/>
                  <a:pt x="917697" y="943341"/>
                  <a:pt x="917697" y="925683"/>
                </a:cubicBezTo>
                <a:lnTo>
                  <a:pt x="917697" y="65136"/>
                </a:lnTo>
                <a:cubicBezTo>
                  <a:pt x="917697" y="47405"/>
                  <a:pt x="932132" y="33044"/>
                  <a:pt x="949789" y="33044"/>
                </a:cubicBezTo>
                <a:cubicBezTo>
                  <a:pt x="967447" y="33044"/>
                  <a:pt x="981881" y="47478"/>
                  <a:pt x="981881" y="65136"/>
                </a:cubicBezTo>
                <a:lnTo>
                  <a:pt x="981881" y="144340"/>
                </a:lnTo>
                <a:cubicBezTo>
                  <a:pt x="981881" y="153426"/>
                  <a:pt x="989281" y="160826"/>
                  <a:pt x="998367" y="160826"/>
                </a:cubicBezTo>
                <a:cubicBezTo>
                  <a:pt x="1007452" y="160826"/>
                  <a:pt x="1014852" y="153426"/>
                  <a:pt x="1014852" y="144340"/>
                </a:cubicBezTo>
                <a:lnTo>
                  <a:pt x="1014852" y="65136"/>
                </a:lnTo>
                <a:cubicBezTo>
                  <a:pt x="1014852" y="29234"/>
                  <a:pt x="985618" y="0"/>
                  <a:pt x="949716" y="0"/>
                </a:cubicBezTo>
                <a:cubicBezTo>
                  <a:pt x="913815" y="0"/>
                  <a:pt x="884580" y="29234"/>
                  <a:pt x="884580" y="65136"/>
                </a:cubicBezTo>
                <a:lnTo>
                  <a:pt x="884580" y="89901"/>
                </a:lnTo>
                <a:lnTo>
                  <a:pt x="376751" y="287508"/>
                </a:lnTo>
                <a:cubicBezTo>
                  <a:pt x="370376" y="280401"/>
                  <a:pt x="361144" y="275859"/>
                  <a:pt x="350813" y="275859"/>
                </a:cubicBezTo>
                <a:lnTo>
                  <a:pt x="131152" y="275859"/>
                </a:lnTo>
                <a:cubicBezTo>
                  <a:pt x="58835" y="275859"/>
                  <a:pt x="0" y="334694"/>
                  <a:pt x="0" y="407011"/>
                </a:cubicBezTo>
                <a:lnTo>
                  <a:pt x="0" y="583736"/>
                </a:lnTo>
                <a:cubicBezTo>
                  <a:pt x="0" y="656053"/>
                  <a:pt x="58835" y="714888"/>
                  <a:pt x="131152" y="714888"/>
                </a:cubicBezTo>
                <a:lnTo>
                  <a:pt x="132984" y="714888"/>
                </a:lnTo>
                <a:lnTo>
                  <a:pt x="132984" y="852194"/>
                </a:lnTo>
                <a:cubicBezTo>
                  <a:pt x="132984" y="861280"/>
                  <a:pt x="140384" y="868680"/>
                  <a:pt x="149469" y="868680"/>
                </a:cubicBezTo>
                <a:cubicBezTo>
                  <a:pt x="158555" y="868680"/>
                  <a:pt x="165955" y="861280"/>
                  <a:pt x="165955" y="852194"/>
                </a:cubicBezTo>
                <a:lnTo>
                  <a:pt x="165955" y="714888"/>
                </a:lnTo>
                <a:lnTo>
                  <a:pt x="231751" y="714888"/>
                </a:lnTo>
                <a:lnTo>
                  <a:pt x="231751" y="790062"/>
                </a:lnTo>
                <a:cubicBezTo>
                  <a:pt x="231751" y="834317"/>
                  <a:pt x="263696" y="871171"/>
                  <a:pt x="305680" y="879011"/>
                </a:cubicBezTo>
                <a:lnTo>
                  <a:pt x="305680" y="1031997"/>
                </a:lnTo>
                <a:cubicBezTo>
                  <a:pt x="305680" y="1052073"/>
                  <a:pt x="289340" y="1068339"/>
                  <a:pt x="269338" y="1068339"/>
                </a:cubicBezTo>
                <a:lnTo>
                  <a:pt x="202370" y="1068339"/>
                </a:lnTo>
                <a:cubicBezTo>
                  <a:pt x="182294" y="1068339"/>
                  <a:pt x="166028" y="1052000"/>
                  <a:pt x="166028" y="1031997"/>
                </a:cubicBezTo>
                <a:lnTo>
                  <a:pt x="166028" y="978730"/>
                </a:lnTo>
                <a:cubicBezTo>
                  <a:pt x="166028" y="969645"/>
                  <a:pt x="158628" y="962245"/>
                  <a:pt x="149543" y="962245"/>
                </a:cubicBezTo>
                <a:cubicBezTo>
                  <a:pt x="140457" y="962245"/>
                  <a:pt x="133057" y="969645"/>
                  <a:pt x="133057" y="978730"/>
                </a:cubicBezTo>
                <a:lnTo>
                  <a:pt x="133057" y="1031997"/>
                </a:lnTo>
                <a:cubicBezTo>
                  <a:pt x="133057" y="1070244"/>
                  <a:pt x="164197" y="1101383"/>
                  <a:pt x="202443" y="1101383"/>
                </a:cubicBezTo>
                <a:lnTo>
                  <a:pt x="269411" y="1101383"/>
                </a:lnTo>
                <a:cubicBezTo>
                  <a:pt x="307657" y="1101383"/>
                  <a:pt x="338797" y="1070244"/>
                  <a:pt x="338797" y="1031997"/>
                </a:cubicBezTo>
                <a:lnTo>
                  <a:pt x="338797" y="714888"/>
                </a:lnTo>
                <a:lnTo>
                  <a:pt x="350886" y="714888"/>
                </a:lnTo>
                <a:cubicBezTo>
                  <a:pt x="361218" y="714888"/>
                  <a:pt x="370450" y="710345"/>
                  <a:pt x="376824" y="703238"/>
                </a:cubicBezTo>
                <a:lnTo>
                  <a:pt x="884653" y="900845"/>
                </a:lnTo>
                <a:lnTo>
                  <a:pt x="884653" y="925610"/>
                </a:lnTo>
                <a:cubicBezTo>
                  <a:pt x="884653" y="961512"/>
                  <a:pt x="913888" y="990747"/>
                  <a:pt x="949789" y="990747"/>
                </a:cubicBezTo>
                <a:cubicBezTo>
                  <a:pt x="985691" y="990747"/>
                  <a:pt x="1014926" y="961512"/>
                  <a:pt x="1014926" y="925610"/>
                </a:cubicBezTo>
                <a:lnTo>
                  <a:pt x="1014926" y="675835"/>
                </a:lnTo>
                <a:cubicBezTo>
                  <a:pt x="1088341" y="646308"/>
                  <a:pt x="1136846" y="575310"/>
                  <a:pt x="1136846" y="495373"/>
                </a:cubicBezTo>
                <a:cubicBezTo>
                  <a:pt x="1136846" y="415437"/>
                  <a:pt x="1088341" y="344365"/>
                  <a:pt x="1014926" y="314911"/>
                </a:cubicBezTo>
                <a:close/>
                <a:moveTo>
                  <a:pt x="305753" y="845161"/>
                </a:moveTo>
                <a:cubicBezTo>
                  <a:pt x="281647" y="837907"/>
                  <a:pt x="264795" y="815340"/>
                  <a:pt x="264795" y="790135"/>
                </a:cubicBezTo>
                <a:lnTo>
                  <a:pt x="264795" y="714961"/>
                </a:lnTo>
                <a:lnTo>
                  <a:pt x="305753" y="714961"/>
                </a:lnTo>
                <a:lnTo>
                  <a:pt x="305753" y="845161"/>
                </a:lnTo>
                <a:close/>
                <a:moveTo>
                  <a:pt x="352645" y="680085"/>
                </a:moveTo>
                <a:cubicBezTo>
                  <a:pt x="352645" y="680085"/>
                  <a:pt x="352645" y="680158"/>
                  <a:pt x="352645" y="680232"/>
                </a:cubicBezTo>
                <a:cubicBezTo>
                  <a:pt x="352645" y="681184"/>
                  <a:pt x="351839" y="681990"/>
                  <a:pt x="350813" y="681990"/>
                </a:cubicBezTo>
                <a:lnTo>
                  <a:pt x="248310" y="681990"/>
                </a:lnTo>
                <a:cubicBezTo>
                  <a:pt x="248310" y="681990"/>
                  <a:pt x="149469" y="681990"/>
                  <a:pt x="149469" y="681990"/>
                </a:cubicBezTo>
                <a:lnTo>
                  <a:pt x="131152" y="681990"/>
                </a:lnTo>
                <a:cubicBezTo>
                  <a:pt x="77006" y="681990"/>
                  <a:pt x="32971" y="637955"/>
                  <a:pt x="32971" y="583809"/>
                </a:cubicBezTo>
                <a:lnTo>
                  <a:pt x="32971" y="407084"/>
                </a:lnTo>
                <a:cubicBezTo>
                  <a:pt x="32971" y="352938"/>
                  <a:pt x="77006" y="308903"/>
                  <a:pt x="131152" y="308903"/>
                </a:cubicBezTo>
                <a:lnTo>
                  <a:pt x="350813" y="308903"/>
                </a:lnTo>
                <a:cubicBezTo>
                  <a:pt x="351839" y="308903"/>
                  <a:pt x="352645" y="309709"/>
                  <a:pt x="352645" y="310735"/>
                </a:cubicBezTo>
                <a:lnTo>
                  <a:pt x="352645" y="680085"/>
                </a:lnTo>
                <a:close/>
                <a:moveTo>
                  <a:pt x="884580" y="865529"/>
                </a:moveTo>
                <a:lnTo>
                  <a:pt x="385616" y="671366"/>
                </a:lnTo>
                <a:lnTo>
                  <a:pt x="385616" y="319454"/>
                </a:lnTo>
                <a:lnTo>
                  <a:pt x="884580" y="125290"/>
                </a:lnTo>
                <a:lnTo>
                  <a:pt x="884580" y="865529"/>
                </a:lnTo>
                <a:close/>
                <a:moveTo>
                  <a:pt x="1014852" y="639787"/>
                </a:moveTo>
                <a:lnTo>
                  <a:pt x="1014852" y="351106"/>
                </a:lnTo>
                <a:cubicBezTo>
                  <a:pt x="1069731" y="378655"/>
                  <a:pt x="1103728" y="433900"/>
                  <a:pt x="1103728" y="495447"/>
                </a:cubicBezTo>
                <a:cubicBezTo>
                  <a:pt x="1103728" y="556993"/>
                  <a:pt x="1069657" y="612238"/>
                  <a:pt x="1014852" y="639787"/>
                </a:cubicBezTo>
                <a:close/>
              </a:path>
            </a:pathLst>
          </a:custGeom>
          <a:solidFill>
            <a:schemeClr val="dk2"/>
          </a:solidFill>
          <a:ln w="0">
            <a:noFill/>
          </a:ln>
        </p:spPr>
        <p:style>
          <a:lnRef idx="0">
            <a:srgbClr val="FFFFFF"/>
          </a:lnRef>
          <a:fillRef idx="0">
            <a:srgbClr val="FFFFFF"/>
          </a:fillRef>
          <a:effectRef idx="0">
            <a:srgbClr val="FFFFFF"/>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 name="TextBox 8">
            <a:extLst>
              <a:ext uri="{FF2B5EF4-FFF2-40B4-BE49-F238E27FC236}">
                <a16:creationId xmlns:a16="http://schemas.microsoft.com/office/drawing/2014/main" id="{E998B866-EB46-CFA2-E46A-3C821986309E}"/>
              </a:ext>
            </a:extLst>
          </p:cNvPr>
          <p:cNvSpPr txBox="1"/>
          <p:nvPr/>
        </p:nvSpPr>
        <p:spPr>
          <a:xfrm>
            <a:off x="977430" y="841400"/>
            <a:ext cx="5032857"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Secure File Delivery via Smart Contracts</a:t>
            </a:r>
          </a:p>
        </p:txBody>
      </p:sp>
      <p:sp>
        <p:nvSpPr>
          <p:cNvPr id="2" name="PlaceHolder 1">
            <a:extLst>
              <a:ext uri="{FF2B5EF4-FFF2-40B4-BE49-F238E27FC236}">
                <a16:creationId xmlns:a16="http://schemas.microsoft.com/office/drawing/2014/main" id="{23BE933C-F853-E765-AEDF-51A3E84F2787}"/>
              </a:ext>
            </a:extLst>
          </p:cNvPr>
          <p:cNvSpPr txBox="1">
            <a:spLocks/>
          </p:cNvSpPr>
          <p:nvPr/>
        </p:nvSpPr>
        <p:spPr>
          <a:xfrm>
            <a:off x="2758822" y="112101"/>
            <a:ext cx="3320109" cy="985658"/>
          </a:xfrm>
          <a:prstGeom prst="rect">
            <a:avLst/>
          </a:prstGeom>
          <a:noFill/>
          <a:ln w="0">
            <a:noFill/>
          </a:ln>
        </p:spPr>
        <p:txBody>
          <a:bodyPr lIns="91440" tIns="91440" rIns="91440" bIns="91440" anchor="t">
            <a:normAutofit fontScale="82500" lnSpcReduction="20000"/>
          </a:bodyPr>
          <a:lstStyle/>
          <a:p>
            <a:pPr>
              <a:tabLst>
                <a:tab pos="0" algn="l"/>
              </a:tabLst>
            </a:pPr>
            <a:r>
              <a:rPr lang="en-US" altLang="en-GB" sz="3600" kern="0" spc="-1" dirty="0">
                <a:solidFill>
                  <a:schemeClr val="dk2"/>
                </a:solidFill>
                <a:latin typeface="Inria Serif"/>
                <a:ea typeface="Inria Serif"/>
              </a:rPr>
              <a:t> </a:t>
            </a:r>
            <a:r>
              <a:rPr lang="en-US" altLang="en-GB" sz="2000" b="1" kern="0" dirty="0">
                <a:solidFill>
                  <a:schemeClr val="tx2"/>
                </a:solidFill>
                <a:latin typeface="Inria Serif" charset="0"/>
                <a:ea typeface="Inria Serif"/>
                <a:sym typeface="+mn-ea"/>
              </a:rPr>
              <a:t>Core Features &amp;  Architecture</a:t>
            </a:r>
            <a:br>
              <a:rPr lang="en-US" altLang="en-GB" sz="3600" kern="0" spc="-1" dirty="0">
                <a:solidFill>
                  <a:schemeClr val="dk2"/>
                </a:solidFill>
                <a:latin typeface="Inria Serif"/>
                <a:ea typeface="Inria Serif"/>
              </a:rPr>
            </a:br>
            <a:r>
              <a:rPr lang="en-US" altLang="en-GB" sz="3600" b="1" kern="0" dirty="0">
                <a:solidFill>
                  <a:schemeClr val="tx2"/>
                </a:solidFill>
                <a:latin typeface="Inria Serif" charset="0"/>
                <a:ea typeface="Inria Serif"/>
                <a:sym typeface="+mn-ea"/>
              </a:rPr>
              <a:t> </a:t>
            </a:r>
            <a:endParaRPr lang="en-US" altLang="en-GB" sz="3600" kern="0" spc="-1" dirty="0">
              <a:solidFill>
                <a:schemeClr val="dk2"/>
              </a:solidFill>
              <a:latin typeface="Inria Serif"/>
              <a:ea typeface="Inria Serif"/>
            </a:endParaRPr>
          </a:p>
        </p:txBody>
      </p:sp>
      <p:sp>
        <p:nvSpPr>
          <p:cNvPr id="3" name="TextBox 2">
            <a:extLst>
              <a:ext uri="{FF2B5EF4-FFF2-40B4-BE49-F238E27FC236}">
                <a16:creationId xmlns:a16="http://schemas.microsoft.com/office/drawing/2014/main" id="{6493896E-64DF-75FF-6E07-7E01643D1026}"/>
              </a:ext>
            </a:extLst>
          </p:cNvPr>
          <p:cNvSpPr txBox="1"/>
          <p:nvPr/>
        </p:nvSpPr>
        <p:spPr>
          <a:xfrm>
            <a:off x="1046072" y="2162732"/>
            <a:ext cx="7359091" cy="1754326"/>
          </a:xfrm>
          <a:prstGeom prst="rect">
            <a:avLst/>
          </a:prstGeom>
          <a:noFill/>
        </p:spPr>
        <p:txBody>
          <a:bodyPr wrap="square" rtlCol="0">
            <a:spAutoFit/>
          </a:bodyPr>
          <a:lstStyle/>
          <a:p>
            <a:r>
              <a:rPr lang="en-US" dirty="0"/>
              <a:t>Once the digital products are uploaded to IPFS by the platform, they   become accessible through the marketplace. The buyer browses the marketplace, inspects product details and supplier profiles, and when ready, initiates a purchase by clicking the 'Buy' button. </a:t>
            </a:r>
          </a:p>
          <a:p>
            <a:r>
              <a:rPr lang="en-US" dirty="0"/>
              <a:t>This action triggers a secure transaction process involving smart contracts to ensure payment and the </a:t>
            </a:r>
            <a:r>
              <a:rPr lang="en-US" dirty="0" err="1"/>
              <a:t>delevry</a:t>
            </a:r>
            <a:r>
              <a:rPr lang="en-US" dirty="0"/>
              <a:t> of the  decryption key </a:t>
            </a:r>
          </a:p>
        </p:txBody>
      </p:sp>
    </p:spTree>
    <p:extLst>
      <p:ext uri="{BB962C8B-B14F-4D97-AF65-F5344CB8AC3E}">
        <p14:creationId xmlns:p14="http://schemas.microsoft.com/office/powerpoint/2010/main" val="1045831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nternational Organizations in Globalization by Slidesgo">
  <a:themeElements>
    <a:clrScheme name="Simple Light">
      <a:dk1>
        <a:srgbClr val="333333"/>
      </a:dk1>
      <a:lt1>
        <a:srgbClr val="FFF8F2"/>
      </a:lt1>
      <a:dk2>
        <a:srgbClr val="980000"/>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1028</Words>
  <Application>Microsoft Office PowerPoint</Application>
  <PresentationFormat>On-screen Show (16:9)</PresentationFormat>
  <Paragraphs>72</Paragraphs>
  <Slides>25</Slides>
  <Notes>0</Notes>
  <HiddenSlides>0</HiddenSlides>
  <MMClips>0</MMClips>
  <ScaleCrop>false</ScaleCrop>
  <HeadingPairs>
    <vt:vector size="6" baseType="variant">
      <vt:variant>
        <vt:lpstr>Fonts Used</vt:lpstr>
      </vt:variant>
      <vt:variant>
        <vt:i4>7</vt:i4>
      </vt:variant>
      <vt:variant>
        <vt:lpstr>Theme</vt:lpstr>
      </vt:variant>
      <vt:variant>
        <vt:i4>23</vt:i4>
      </vt:variant>
      <vt:variant>
        <vt:lpstr>Slide Titles</vt:lpstr>
      </vt:variant>
      <vt:variant>
        <vt:i4>25</vt:i4>
      </vt:variant>
    </vt:vector>
  </HeadingPairs>
  <TitlesOfParts>
    <vt:vector size="55" baseType="lpstr">
      <vt:lpstr>Arial</vt:lpstr>
      <vt:lpstr>Calibri</vt:lpstr>
      <vt:lpstr>Inria Serif</vt:lpstr>
      <vt:lpstr>Lato</vt:lpstr>
      <vt:lpstr>OpenSymbol</vt:lpstr>
      <vt:lpstr>Symbol</vt:lpstr>
      <vt:lpstr>Wingdings</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International Organizations in Globalization by Slidesgo</vt:lpstr>
      <vt:lpstr>Slidesgo Final Pages</vt:lpstr>
      <vt:lpstr>Slidesgo Final Pages</vt:lpstr>
      <vt:lpstr>Slidesgo Final Pages</vt:lpstr>
      <vt:lpstr>Digital Marketplace</vt:lpstr>
      <vt:lpstr>Introduction</vt:lpstr>
      <vt:lpstr> Core Features &amp;  Architecture  </vt:lpstr>
      <vt:lpstr> Core Features &amp;  Architecture  </vt:lpstr>
      <vt:lpstr> Core Features &amp;  Architecture  </vt:lpstr>
      <vt:lpstr>Example </vt:lpstr>
      <vt:lpstr>PowerPoint Presentation</vt:lpstr>
      <vt:lpstr>PowerPoint Presentation</vt:lpstr>
      <vt:lpstr>PowerPoint Presentation</vt:lpstr>
      <vt:lpstr>PowerPoint Presentation</vt:lpstr>
      <vt:lpstr>PowerPoint Presentation</vt:lpstr>
      <vt:lpstr>PowerPoint Presentation</vt:lpstr>
      <vt:lpstr>Example </vt:lpstr>
      <vt:lpstr>Example </vt:lpstr>
      <vt:lpstr>Registration Process</vt:lpstr>
      <vt:lpstr>Buyer Registration Steps</vt:lpstr>
      <vt:lpstr>Buyer Registration Steps</vt:lpstr>
      <vt:lpstr>Supplier Registration Steps</vt:lpstr>
      <vt:lpstr>Data Validation Measures</vt:lpstr>
      <vt:lpstr>Marketplace Features</vt:lpstr>
      <vt:lpstr>Product Upload Process</vt:lpstr>
      <vt:lpstr>Transaction Mechanism</vt:lpstr>
      <vt:lpstr>User Ratings and Reputation Management</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Marketplace</dc:title>
  <dc:creator/>
  <cp:lastModifiedBy>STOF BENNSEER</cp:lastModifiedBy>
  <cp:revision>3</cp:revision>
  <dcterms:created xsi:type="dcterms:W3CDTF">2025-05-21T17:25:35Z</dcterms:created>
  <dcterms:modified xsi:type="dcterms:W3CDTF">2025-05-22T00:40:43Z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
  </property>
  <property fmtid="{D5CDD505-2E9C-101B-9397-08002B2CF9AE}" pid="4" name="KSOProductBuildVer">
    <vt:lpwstr>1033-11.1.0.11723</vt:lpwstr>
  </property>
</Properties>
</file>