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Alegreya Sans SC" charset="1" panose="00000500000000000000"/>
      <p:regular r:id="rId22"/>
    </p:embeddedFont>
    <p:embeddedFont>
      <p:font typeface="Fira Sans" charset="1" panose="020B0503050000020004"/>
      <p:regular r:id="rId23"/>
    </p:embeddedFont>
    <p:embeddedFont>
      <p:font typeface="Alegreya Sans SC Bold" charset="1" panose="000008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12" Target="../media/image16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7.jpeg" Type="http://schemas.openxmlformats.org/officeDocument/2006/relationships/image"/><Relationship Id="rId9" Target="../media/image18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9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476399" y="2173146"/>
            <a:ext cx="5249238" cy="6896447"/>
          </a:xfrm>
          <a:custGeom>
            <a:avLst/>
            <a:gdLst/>
            <a:ahLst/>
            <a:cxnLst/>
            <a:rect r="r" b="b" t="t" l="l"/>
            <a:pathLst>
              <a:path h="6896447" w="5249238">
                <a:moveTo>
                  <a:pt x="0" y="0"/>
                </a:moveTo>
                <a:lnTo>
                  <a:pt x="5249238" y="0"/>
                </a:lnTo>
                <a:lnTo>
                  <a:pt x="5249238" y="6896447"/>
                </a:lnTo>
                <a:lnTo>
                  <a:pt x="0" y="6896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10800000">
            <a:off x="-286818" y="1217407"/>
            <a:ext cx="5208407" cy="6842803"/>
          </a:xfrm>
          <a:custGeom>
            <a:avLst/>
            <a:gdLst/>
            <a:ahLst/>
            <a:cxnLst/>
            <a:rect r="r" b="b" t="t" l="l"/>
            <a:pathLst>
              <a:path h="6842803" w="5208407">
                <a:moveTo>
                  <a:pt x="0" y="0"/>
                </a:moveTo>
                <a:lnTo>
                  <a:pt x="5208407" y="0"/>
                </a:lnTo>
                <a:lnTo>
                  <a:pt x="5208407" y="6842803"/>
                </a:lnTo>
                <a:lnTo>
                  <a:pt x="0" y="6842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4921589" y="3557484"/>
            <a:ext cx="13366411" cy="3043429"/>
          </a:xfrm>
          <a:custGeom>
            <a:avLst/>
            <a:gdLst/>
            <a:ahLst/>
            <a:cxnLst/>
            <a:rect r="r" b="b" t="t" l="l"/>
            <a:pathLst>
              <a:path h="3043429" w="13366411">
                <a:moveTo>
                  <a:pt x="0" y="0"/>
                </a:moveTo>
                <a:lnTo>
                  <a:pt x="13366411" y="0"/>
                </a:lnTo>
                <a:lnTo>
                  <a:pt x="13366411" y="3043429"/>
                </a:lnTo>
                <a:lnTo>
                  <a:pt x="0" y="30434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6072780" y="2096183"/>
            <a:ext cx="6554923" cy="4114800"/>
          </a:xfrm>
          <a:custGeom>
            <a:avLst/>
            <a:gdLst/>
            <a:ahLst/>
            <a:cxnLst/>
            <a:rect r="r" b="b" t="t" l="l"/>
            <a:pathLst>
              <a:path h="4114800" w="6554923">
                <a:moveTo>
                  <a:pt x="0" y="0"/>
                </a:moveTo>
                <a:lnTo>
                  <a:pt x="6554923" y="0"/>
                </a:lnTo>
                <a:lnTo>
                  <a:pt x="6554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3780228" y="-659099"/>
            <a:ext cx="11605199" cy="11605199"/>
          </a:xfrm>
          <a:custGeom>
            <a:avLst/>
            <a:gdLst/>
            <a:ahLst/>
            <a:cxnLst/>
            <a:rect r="r" b="b" t="t" l="l"/>
            <a:pathLst>
              <a:path h="11605199" w="11605199">
                <a:moveTo>
                  <a:pt x="0" y="0"/>
                </a:moveTo>
                <a:lnTo>
                  <a:pt x="11605198" y="0"/>
                </a:lnTo>
                <a:lnTo>
                  <a:pt x="11605198" y="11605198"/>
                </a:lnTo>
                <a:lnTo>
                  <a:pt x="0" y="11605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70162" y="2961531"/>
            <a:ext cx="10271632" cy="218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83"/>
              </a:lnSpc>
            </a:pPr>
            <a:r>
              <a:rPr lang="en-US" sz="14241" spc="3816">
                <a:solidFill>
                  <a:srgbClr val="D7FDFF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Project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70162" y="5124450"/>
            <a:ext cx="9406672" cy="1821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</a:pPr>
            <a:r>
              <a:rPr lang="en-US" sz="11866">
                <a:solidFill>
                  <a:srgbClr val="D7FDFF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Presentation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0">
            <a:off x="15548065" y="6970644"/>
            <a:ext cx="2300142" cy="3021926"/>
          </a:xfrm>
          <a:custGeom>
            <a:avLst/>
            <a:gdLst/>
            <a:ahLst/>
            <a:cxnLst/>
            <a:rect r="r" b="b" t="t" l="l"/>
            <a:pathLst>
              <a:path h="3021926" w="2300142">
                <a:moveTo>
                  <a:pt x="0" y="3021926"/>
                </a:moveTo>
                <a:lnTo>
                  <a:pt x="2300142" y="3021926"/>
                </a:lnTo>
                <a:lnTo>
                  <a:pt x="2300142" y="0"/>
                </a:lnTo>
                <a:lnTo>
                  <a:pt x="0" y="0"/>
                </a:lnTo>
                <a:lnTo>
                  <a:pt x="0" y="302192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-10800000">
            <a:off x="15372969" y="5781025"/>
            <a:ext cx="3772662" cy="4956521"/>
          </a:xfrm>
          <a:custGeom>
            <a:avLst/>
            <a:gdLst/>
            <a:ahLst/>
            <a:cxnLst/>
            <a:rect r="r" b="b" t="t" l="l"/>
            <a:pathLst>
              <a:path h="4956521" w="3772662">
                <a:moveTo>
                  <a:pt x="0" y="4956522"/>
                </a:moveTo>
                <a:lnTo>
                  <a:pt x="3772662" y="4956522"/>
                </a:lnTo>
                <a:lnTo>
                  <a:pt x="3772662" y="0"/>
                </a:lnTo>
                <a:lnTo>
                  <a:pt x="0" y="0"/>
                </a:lnTo>
                <a:lnTo>
                  <a:pt x="0" y="495652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3209211" y="1721233"/>
            <a:ext cx="6538053" cy="6538053"/>
          </a:xfrm>
          <a:custGeom>
            <a:avLst/>
            <a:gdLst/>
            <a:ahLst/>
            <a:cxnLst/>
            <a:rect r="r" b="b" t="t" l="l"/>
            <a:pathLst>
              <a:path h="6538053" w="6538053">
                <a:moveTo>
                  <a:pt x="0" y="0"/>
                </a:moveTo>
                <a:lnTo>
                  <a:pt x="6538053" y="0"/>
                </a:lnTo>
                <a:lnTo>
                  <a:pt x="6538053" y="6538053"/>
                </a:lnTo>
                <a:lnTo>
                  <a:pt x="0" y="6538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028700" y="210270"/>
            <a:ext cx="2300142" cy="3021926"/>
          </a:xfrm>
          <a:custGeom>
            <a:avLst/>
            <a:gdLst/>
            <a:ahLst/>
            <a:cxnLst/>
            <a:rect r="r" b="b" t="t" l="l"/>
            <a:pathLst>
              <a:path h="3021926" w="2300142">
                <a:moveTo>
                  <a:pt x="2300142" y="0"/>
                </a:moveTo>
                <a:lnTo>
                  <a:pt x="0" y="0"/>
                </a:lnTo>
                <a:lnTo>
                  <a:pt x="0" y="3021926"/>
                </a:lnTo>
                <a:lnTo>
                  <a:pt x="2300142" y="3021926"/>
                </a:lnTo>
                <a:lnTo>
                  <a:pt x="230014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-10800000">
            <a:off x="-857631" y="-364188"/>
            <a:ext cx="3772662" cy="4956521"/>
          </a:xfrm>
          <a:custGeom>
            <a:avLst/>
            <a:gdLst/>
            <a:ahLst/>
            <a:cxnLst/>
            <a:rect r="r" b="b" t="t" l="l"/>
            <a:pathLst>
              <a:path h="4956521" w="3772662">
                <a:moveTo>
                  <a:pt x="3772662" y="0"/>
                </a:moveTo>
                <a:lnTo>
                  <a:pt x="0" y="0"/>
                </a:lnTo>
                <a:lnTo>
                  <a:pt x="0" y="4956522"/>
                </a:lnTo>
                <a:lnTo>
                  <a:pt x="3772662" y="4956522"/>
                </a:lnTo>
                <a:lnTo>
                  <a:pt x="377266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4960838" y="2114073"/>
            <a:ext cx="6538053" cy="6538053"/>
          </a:xfrm>
          <a:custGeom>
            <a:avLst/>
            <a:gdLst/>
            <a:ahLst/>
            <a:cxnLst/>
            <a:rect r="r" b="b" t="t" l="l"/>
            <a:pathLst>
              <a:path h="6538053" w="6538053">
                <a:moveTo>
                  <a:pt x="0" y="0"/>
                </a:moveTo>
                <a:lnTo>
                  <a:pt x="6538054" y="0"/>
                </a:lnTo>
                <a:lnTo>
                  <a:pt x="6538054" y="6538053"/>
                </a:lnTo>
                <a:lnTo>
                  <a:pt x="0" y="6538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41901" y="3951687"/>
            <a:ext cx="5159051" cy="2862826"/>
          </a:xfrm>
          <a:custGeom>
            <a:avLst/>
            <a:gdLst/>
            <a:ahLst/>
            <a:cxnLst/>
            <a:rect r="r" b="b" t="t" l="l"/>
            <a:pathLst>
              <a:path h="2862826" w="5159051">
                <a:moveTo>
                  <a:pt x="0" y="0"/>
                </a:moveTo>
                <a:lnTo>
                  <a:pt x="5159052" y="0"/>
                </a:lnTo>
                <a:lnTo>
                  <a:pt x="5159052" y="2862826"/>
                </a:lnTo>
                <a:lnTo>
                  <a:pt x="0" y="28628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6683267"/>
            <a:ext cx="6185811" cy="2435663"/>
          </a:xfrm>
          <a:custGeom>
            <a:avLst/>
            <a:gdLst/>
            <a:ahLst/>
            <a:cxnLst/>
            <a:rect r="r" b="b" t="t" l="l"/>
            <a:pathLst>
              <a:path h="2435663" w="6185811">
                <a:moveTo>
                  <a:pt x="0" y="0"/>
                </a:moveTo>
                <a:lnTo>
                  <a:pt x="6185811" y="0"/>
                </a:lnTo>
                <a:lnTo>
                  <a:pt x="6185811" y="2435663"/>
                </a:lnTo>
                <a:lnTo>
                  <a:pt x="0" y="243566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400953" y="2357655"/>
            <a:ext cx="7059370" cy="3025444"/>
          </a:xfrm>
          <a:custGeom>
            <a:avLst/>
            <a:gdLst/>
            <a:ahLst/>
            <a:cxnLst/>
            <a:rect r="r" b="b" t="t" l="l"/>
            <a:pathLst>
              <a:path h="3025444" w="7059370">
                <a:moveTo>
                  <a:pt x="0" y="0"/>
                </a:moveTo>
                <a:lnTo>
                  <a:pt x="7059369" y="0"/>
                </a:lnTo>
                <a:lnTo>
                  <a:pt x="7059369" y="3025445"/>
                </a:lnTo>
                <a:lnTo>
                  <a:pt x="0" y="3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01831" y="2780419"/>
            <a:ext cx="3882655" cy="2342535"/>
          </a:xfrm>
          <a:custGeom>
            <a:avLst/>
            <a:gdLst/>
            <a:ahLst/>
            <a:cxnLst/>
            <a:rect r="r" b="b" t="t" l="l"/>
            <a:pathLst>
              <a:path h="2342535" w="3882655">
                <a:moveTo>
                  <a:pt x="0" y="0"/>
                </a:moveTo>
                <a:lnTo>
                  <a:pt x="3882656" y="0"/>
                </a:lnTo>
                <a:lnTo>
                  <a:pt x="3882656" y="2342535"/>
                </a:lnTo>
                <a:lnTo>
                  <a:pt x="0" y="234253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18050" y="6970644"/>
            <a:ext cx="6954136" cy="1529910"/>
          </a:xfrm>
          <a:custGeom>
            <a:avLst/>
            <a:gdLst/>
            <a:ahLst/>
            <a:cxnLst/>
            <a:rect r="r" b="b" t="t" l="l"/>
            <a:pathLst>
              <a:path h="1529910" w="6954136">
                <a:moveTo>
                  <a:pt x="0" y="0"/>
                </a:moveTo>
                <a:lnTo>
                  <a:pt x="6954136" y="0"/>
                </a:lnTo>
                <a:lnTo>
                  <a:pt x="6954136" y="1529910"/>
                </a:lnTo>
                <a:lnTo>
                  <a:pt x="0" y="152991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784487" y="710200"/>
            <a:ext cx="8719027" cy="140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b="true" sz="7354">
                <a:solidFill>
                  <a:srgbClr val="0067C7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Technologies used </a:t>
            </a:r>
          </a:p>
        </p:txBody>
      </p:sp>
      <p:sp>
        <p:nvSpPr>
          <p:cNvPr name="Freeform 15" id="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399588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0">
            <a:off x="15548065" y="6970644"/>
            <a:ext cx="2300142" cy="3021926"/>
          </a:xfrm>
          <a:custGeom>
            <a:avLst/>
            <a:gdLst/>
            <a:ahLst/>
            <a:cxnLst/>
            <a:rect r="r" b="b" t="t" l="l"/>
            <a:pathLst>
              <a:path h="3021926" w="2300142">
                <a:moveTo>
                  <a:pt x="0" y="3021926"/>
                </a:moveTo>
                <a:lnTo>
                  <a:pt x="2300142" y="3021926"/>
                </a:lnTo>
                <a:lnTo>
                  <a:pt x="2300142" y="0"/>
                </a:lnTo>
                <a:lnTo>
                  <a:pt x="0" y="0"/>
                </a:lnTo>
                <a:lnTo>
                  <a:pt x="0" y="302192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-10800000">
            <a:off x="15372969" y="5781025"/>
            <a:ext cx="3772662" cy="4956521"/>
          </a:xfrm>
          <a:custGeom>
            <a:avLst/>
            <a:gdLst/>
            <a:ahLst/>
            <a:cxnLst/>
            <a:rect r="r" b="b" t="t" l="l"/>
            <a:pathLst>
              <a:path h="4956521" w="3772662">
                <a:moveTo>
                  <a:pt x="0" y="4956522"/>
                </a:moveTo>
                <a:lnTo>
                  <a:pt x="3772662" y="4956522"/>
                </a:lnTo>
                <a:lnTo>
                  <a:pt x="3772662" y="0"/>
                </a:lnTo>
                <a:lnTo>
                  <a:pt x="0" y="0"/>
                </a:lnTo>
                <a:lnTo>
                  <a:pt x="0" y="495652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3209211" y="1721233"/>
            <a:ext cx="6538053" cy="6538053"/>
          </a:xfrm>
          <a:custGeom>
            <a:avLst/>
            <a:gdLst/>
            <a:ahLst/>
            <a:cxnLst/>
            <a:rect r="r" b="b" t="t" l="l"/>
            <a:pathLst>
              <a:path h="6538053" w="6538053">
                <a:moveTo>
                  <a:pt x="0" y="0"/>
                </a:moveTo>
                <a:lnTo>
                  <a:pt x="6538053" y="0"/>
                </a:lnTo>
                <a:lnTo>
                  <a:pt x="6538053" y="6538053"/>
                </a:lnTo>
                <a:lnTo>
                  <a:pt x="0" y="6538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028700" y="210270"/>
            <a:ext cx="2300142" cy="3021926"/>
          </a:xfrm>
          <a:custGeom>
            <a:avLst/>
            <a:gdLst/>
            <a:ahLst/>
            <a:cxnLst/>
            <a:rect r="r" b="b" t="t" l="l"/>
            <a:pathLst>
              <a:path h="3021926" w="2300142">
                <a:moveTo>
                  <a:pt x="2300142" y="0"/>
                </a:moveTo>
                <a:lnTo>
                  <a:pt x="0" y="0"/>
                </a:lnTo>
                <a:lnTo>
                  <a:pt x="0" y="3021926"/>
                </a:lnTo>
                <a:lnTo>
                  <a:pt x="2300142" y="3021926"/>
                </a:lnTo>
                <a:lnTo>
                  <a:pt x="230014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-10800000">
            <a:off x="-857631" y="-364188"/>
            <a:ext cx="3772662" cy="4956521"/>
          </a:xfrm>
          <a:custGeom>
            <a:avLst/>
            <a:gdLst/>
            <a:ahLst/>
            <a:cxnLst/>
            <a:rect r="r" b="b" t="t" l="l"/>
            <a:pathLst>
              <a:path h="4956521" w="3772662">
                <a:moveTo>
                  <a:pt x="3772662" y="0"/>
                </a:moveTo>
                <a:lnTo>
                  <a:pt x="0" y="0"/>
                </a:lnTo>
                <a:lnTo>
                  <a:pt x="0" y="4956522"/>
                </a:lnTo>
                <a:lnTo>
                  <a:pt x="3772662" y="4956522"/>
                </a:lnTo>
                <a:lnTo>
                  <a:pt x="377266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4960838" y="2114073"/>
            <a:ext cx="6538053" cy="6538053"/>
          </a:xfrm>
          <a:custGeom>
            <a:avLst/>
            <a:gdLst/>
            <a:ahLst/>
            <a:cxnLst/>
            <a:rect r="r" b="b" t="t" l="l"/>
            <a:pathLst>
              <a:path h="6538053" w="6538053">
                <a:moveTo>
                  <a:pt x="0" y="0"/>
                </a:moveTo>
                <a:lnTo>
                  <a:pt x="6538054" y="0"/>
                </a:lnTo>
                <a:lnTo>
                  <a:pt x="6538054" y="6538053"/>
                </a:lnTo>
                <a:lnTo>
                  <a:pt x="0" y="6538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99125" y="4062761"/>
            <a:ext cx="8312862" cy="5195539"/>
          </a:xfrm>
          <a:custGeom>
            <a:avLst/>
            <a:gdLst/>
            <a:ahLst/>
            <a:cxnLst/>
            <a:rect r="r" b="b" t="t" l="l"/>
            <a:pathLst>
              <a:path h="5195539" w="8312862">
                <a:moveTo>
                  <a:pt x="0" y="0"/>
                </a:moveTo>
                <a:lnTo>
                  <a:pt x="8312862" y="0"/>
                </a:lnTo>
                <a:lnTo>
                  <a:pt x="8312862" y="5195539"/>
                </a:lnTo>
                <a:lnTo>
                  <a:pt x="0" y="51955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72504" y="533810"/>
            <a:ext cx="8395545" cy="5247216"/>
          </a:xfrm>
          <a:custGeom>
            <a:avLst/>
            <a:gdLst/>
            <a:ahLst/>
            <a:cxnLst/>
            <a:rect r="r" b="b" t="t" l="l"/>
            <a:pathLst>
              <a:path h="5247216" w="8395545">
                <a:moveTo>
                  <a:pt x="0" y="0"/>
                </a:moveTo>
                <a:lnTo>
                  <a:pt x="8395545" y="0"/>
                </a:lnTo>
                <a:lnTo>
                  <a:pt x="8395545" y="5247215"/>
                </a:lnTo>
                <a:lnTo>
                  <a:pt x="0" y="524721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0">
            <a:off x="15548065" y="6970644"/>
            <a:ext cx="2300142" cy="3021926"/>
          </a:xfrm>
          <a:custGeom>
            <a:avLst/>
            <a:gdLst/>
            <a:ahLst/>
            <a:cxnLst/>
            <a:rect r="r" b="b" t="t" l="l"/>
            <a:pathLst>
              <a:path h="3021926" w="2300142">
                <a:moveTo>
                  <a:pt x="0" y="3021926"/>
                </a:moveTo>
                <a:lnTo>
                  <a:pt x="2300142" y="3021926"/>
                </a:lnTo>
                <a:lnTo>
                  <a:pt x="2300142" y="0"/>
                </a:lnTo>
                <a:lnTo>
                  <a:pt x="0" y="0"/>
                </a:lnTo>
                <a:lnTo>
                  <a:pt x="0" y="302192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-10800000">
            <a:off x="15372969" y="5781025"/>
            <a:ext cx="3772662" cy="4956521"/>
          </a:xfrm>
          <a:custGeom>
            <a:avLst/>
            <a:gdLst/>
            <a:ahLst/>
            <a:cxnLst/>
            <a:rect r="r" b="b" t="t" l="l"/>
            <a:pathLst>
              <a:path h="4956521" w="3772662">
                <a:moveTo>
                  <a:pt x="0" y="4956522"/>
                </a:moveTo>
                <a:lnTo>
                  <a:pt x="3772662" y="4956522"/>
                </a:lnTo>
                <a:lnTo>
                  <a:pt x="3772662" y="0"/>
                </a:lnTo>
                <a:lnTo>
                  <a:pt x="0" y="0"/>
                </a:lnTo>
                <a:lnTo>
                  <a:pt x="0" y="495652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3209211" y="1721233"/>
            <a:ext cx="6538053" cy="6538053"/>
          </a:xfrm>
          <a:custGeom>
            <a:avLst/>
            <a:gdLst/>
            <a:ahLst/>
            <a:cxnLst/>
            <a:rect r="r" b="b" t="t" l="l"/>
            <a:pathLst>
              <a:path h="6538053" w="6538053">
                <a:moveTo>
                  <a:pt x="0" y="0"/>
                </a:moveTo>
                <a:lnTo>
                  <a:pt x="6538053" y="0"/>
                </a:lnTo>
                <a:lnTo>
                  <a:pt x="6538053" y="6538053"/>
                </a:lnTo>
                <a:lnTo>
                  <a:pt x="0" y="6538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028700" y="210270"/>
            <a:ext cx="2300142" cy="3021926"/>
          </a:xfrm>
          <a:custGeom>
            <a:avLst/>
            <a:gdLst/>
            <a:ahLst/>
            <a:cxnLst/>
            <a:rect r="r" b="b" t="t" l="l"/>
            <a:pathLst>
              <a:path h="3021926" w="2300142">
                <a:moveTo>
                  <a:pt x="2300142" y="0"/>
                </a:moveTo>
                <a:lnTo>
                  <a:pt x="0" y="0"/>
                </a:lnTo>
                <a:lnTo>
                  <a:pt x="0" y="3021926"/>
                </a:lnTo>
                <a:lnTo>
                  <a:pt x="2300142" y="3021926"/>
                </a:lnTo>
                <a:lnTo>
                  <a:pt x="230014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-10800000">
            <a:off x="-857631" y="-364188"/>
            <a:ext cx="3772662" cy="4956521"/>
          </a:xfrm>
          <a:custGeom>
            <a:avLst/>
            <a:gdLst/>
            <a:ahLst/>
            <a:cxnLst/>
            <a:rect r="r" b="b" t="t" l="l"/>
            <a:pathLst>
              <a:path h="4956521" w="3772662">
                <a:moveTo>
                  <a:pt x="3772662" y="0"/>
                </a:moveTo>
                <a:lnTo>
                  <a:pt x="0" y="0"/>
                </a:lnTo>
                <a:lnTo>
                  <a:pt x="0" y="4956522"/>
                </a:lnTo>
                <a:lnTo>
                  <a:pt x="3772662" y="4956522"/>
                </a:lnTo>
                <a:lnTo>
                  <a:pt x="377266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4960838" y="2114073"/>
            <a:ext cx="6538053" cy="6538053"/>
          </a:xfrm>
          <a:custGeom>
            <a:avLst/>
            <a:gdLst/>
            <a:ahLst/>
            <a:cxnLst/>
            <a:rect r="r" b="b" t="t" l="l"/>
            <a:pathLst>
              <a:path h="6538053" w="6538053">
                <a:moveTo>
                  <a:pt x="0" y="0"/>
                </a:moveTo>
                <a:lnTo>
                  <a:pt x="6538054" y="0"/>
                </a:lnTo>
                <a:lnTo>
                  <a:pt x="6538054" y="6538053"/>
                </a:lnTo>
                <a:lnTo>
                  <a:pt x="0" y="6538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22402" y="687601"/>
            <a:ext cx="15834328" cy="8906810"/>
          </a:xfrm>
          <a:custGeom>
            <a:avLst/>
            <a:gdLst/>
            <a:ahLst/>
            <a:cxnLst/>
            <a:rect r="r" b="b" t="t" l="l"/>
            <a:pathLst>
              <a:path h="8906810" w="15834328">
                <a:moveTo>
                  <a:pt x="0" y="0"/>
                </a:moveTo>
                <a:lnTo>
                  <a:pt x="15834328" y="0"/>
                </a:lnTo>
                <a:lnTo>
                  <a:pt x="15834328" y="8906810"/>
                </a:lnTo>
                <a:lnTo>
                  <a:pt x="0" y="89068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46303" y="-29506"/>
            <a:ext cx="8719027" cy="1402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7354">
                <a:solidFill>
                  <a:srgbClr val="D7FDFF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Pros</a:t>
            </a:r>
          </a:p>
        </p:txBody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3557462" y="4225633"/>
            <a:ext cx="6258128" cy="6258128"/>
          </a:xfrm>
          <a:custGeom>
            <a:avLst/>
            <a:gdLst/>
            <a:ahLst/>
            <a:cxnLst/>
            <a:rect r="r" b="b" t="t" l="l"/>
            <a:pathLst>
              <a:path h="6258128" w="6258128">
                <a:moveTo>
                  <a:pt x="0" y="0"/>
                </a:moveTo>
                <a:lnTo>
                  <a:pt x="6258128" y="0"/>
                </a:lnTo>
                <a:lnTo>
                  <a:pt x="6258128" y="6258128"/>
                </a:lnTo>
                <a:lnTo>
                  <a:pt x="0" y="6258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-10800000">
            <a:off x="-857631" y="-1449561"/>
            <a:ext cx="3772662" cy="4956521"/>
          </a:xfrm>
          <a:custGeom>
            <a:avLst/>
            <a:gdLst/>
            <a:ahLst/>
            <a:cxnLst/>
            <a:rect r="r" b="b" t="t" l="l"/>
            <a:pathLst>
              <a:path h="4956521" w="3772662">
                <a:moveTo>
                  <a:pt x="3772662" y="0"/>
                </a:moveTo>
                <a:lnTo>
                  <a:pt x="0" y="0"/>
                </a:lnTo>
                <a:lnTo>
                  <a:pt x="0" y="4956522"/>
                </a:lnTo>
                <a:lnTo>
                  <a:pt x="3772662" y="4956522"/>
                </a:lnTo>
                <a:lnTo>
                  <a:pt x="377266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5370413" y="-445426"/>
            <a:ext cx="7128693" cy="7128693"/>
          </a:xfrm>
          <a:custGeom>
            <a:avLst/>
            <a:gdLst/>
            <a:ahLst/>
            <a:cxnLst/>
            <a:rect r="r" b="b" t="t" l="l"/>
            <a:pathLst>
              <a:path h="7128693" w="7128693">
                <a:moveTo>
                  <a:pt x="7128693" y="0"/>
                </a:moveTo>
                <a:lnTo>
                  <a:pt x="0" y="0"/>
                </a:lnTo>
                <a:lnTo>
                  <a:pt x="0" y="7128693"/>
                </a:lnTo>
                <a:lnTo>
                  <a:pt x="7128693" y="7128693"/>
                </a:lnTo>
                <a:lnTo>
                  <a:pt x="71286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5551448" y="6691720"/>
            <a:ext cx="2736552" cy="3595280"/>
          </a:xfrm>
          <a:custGeom>
            <a:avLst/>
            <a:gdLst/>
            <a:ahLst/>
            <a:cxnLst/>
            <a:rect r="r" b="b" t="t" l="l"/>
            <a:pathLst>
              <a:path h="3595280" w="2736552">
                <a:moveTo>
                  <a:pt x="2736552" y="0"/>
                </a:moveTo>
                <a:lnTo>
                  <a:pt x="0" y="0"/>
                </a:lnTo>
                <a:lnTo>
                  <a:pt x="0" y="3595280"/>
                </a:lnTo>
                <a:lnTo>
                  <a:pt x="2736552" y="3595280"/>
                </a:lnTo>
                <a:lnTo>
                  <a:pt x="27365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96776" y="1868550"/>
            <a:ext cx="17891224" cy="6896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EFEFE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1. </a:t>
            </a:r>
            <a:r>
              <a:rPr lang="en-US" b="true" sz="2599">
                <a:solidFill>
                  <a:srgbClr val="FEFEFE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Real-time Log and Metrics Collection</a:t>
            </a:r>
            <a:r>
              <a:rPr lang="en-US" sz="2599">
                <a:solidFill>
                  <a:srgbClr val="FEFEFE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: Using Filebeat and Metricbeat ensures timely collection of logs and metrics, allowing real-time monitoring and issue detection.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EFEFE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2.</a:t>
            </a:r>
            <a:r>
              <a:rPr lang="en-US" b="true" sz="2599">
                <a:solidFill>
                  <a:srgbClr val="FEFEFE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 Scalable Architecture</a:t>
            </a:r>
            <a:r>
              <a:rPr lang="en-US" sz="2599">
                <a:solidFill>
                  <a:srgbClr val="FEFEFE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: RabbitMQ provides reliable message queuing and asynchronous communication, making the solution scalable and capable of handling large log volumes.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EFEFE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3.</a:t>
            </a:r>
            <a:r>
              <a:rPr lang="en-US" b="true" sz="2599">
                <a:solidFill>
                  <a:srgbClr val="FEFEFE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 Flexible Log Processing</a:t>
            </a:r>
            <a:r>
              <a:rPr lang="en-US" sz="2599">
                <a:solidFill>
                  <a:srgbClr val="FEFEFE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: Logstash offers flexibility in parsing and transforming logs, allowing customization of log pipelines to meet specific requirements.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EFEFE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4. </a:t>
            </a:r>
            <a:r>
              <a:rPr lang="en-US" b="true" sz="2599">
                <a:solidFill>
                  <a:srgbClr val="FEFEFE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Centralized Data Storage</a:t>
            </a:r>
            <a:r>
              <a:rPr lang="en-US" sz="2599">
                <a:solidFill>
                  <a:srgbClr val="FEFEFE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: Elasticsearch enables efficient log and metrics storage with powerful full-text search, making querying fast and simple.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46303" y="-29506"/>
            <a:ext cx="8719027" cy="1402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7354">
                <a:solidFill>
                  <a:srgbClr val="D7FDFF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Pros</a:t>
            </a:r>
          </a:p>
        </p:txBody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3557462" y="4225633"/>
            <a:ext cx="6258128" cy="6258128"/>
          </a:xfrm>
          <a:custGeom>
            <a:avLst/>
            <a:gdLst/>
            <a:ahLst/>
            <a:cxnLst/>
            <a:rect r="r" b="b" t="t" l="l"/>
            <a:pathLst>
              <a:path h="6258128" w="6258128">
                <a:moveTo>
                  <a:pt x="0" y="0"/>
                </a:moveTo>
                <a:lnTo>
                  <a:pt x="6258128" y="0"/>
                </a:lnTo>
                <a:lnTo>
                  <a:pt x="6258128" y="6258128"/>
                </a:lnTo>
                <a:lnTo>
                  <a:pt x="0" y="6258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-10800000">
            <a:off x="-857631" y="-1449561"/>
            <a:ext cx="3772662" cy="4956521"/>
          </a:xfrm>
          <a:custGeom>
            <a:avLst/>
            <a:gdLst/>
            <a:ahLst/>
            <a:cxnLst/>
            <a:rect r="r" b="b" t="t" l="l"/>
            <a:pathLst>
              <a:path h="4956521" w="3772662">
                <a:moveTo>
                  <a:pt x="3772662" y="0"/>
                </a:moveTo>
                <a:lnTo>
                  <a:pt x="0" y="0"/>
                </a:lnTo>
                <a:lnTo>
                  <a:pt x="0" y="4956522"/>
                </a:lnTo>
                <a:lnTo>
                  <a:pt x="3772662" y="4956522"/>
                </a:lnTo>
                <a:lnTo>
                  <a:pt x="377266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5370413" y="-445426"/>
            <a:ext cx="7128693" cy="7128693"/>
          </a:xfrm>
          <a:custGeom>
            <a:avLst/>
            <a:gdLst/>
            <a:ahLst/>
            <a:cxnLst/>
            <a:rect r="r" b="b" t="t" l="l"/>
            <a:pathLst>
              <a:path h="7128693" w="7128693">
                <a:moveTo>
                  <a:pt x="7128693" y="0"/>
                </a:moveTo>
                <a:lnTo>
                  <a:pt x="0" y="0"/>
                </a:lnTo>
                <a:lnTo>
                  <a:pt x="0" y="7128693"/>
                </a:lnTo>
                <a:lnTo>
                  <a:pt x="7128693" y="7128693"/>
                </a:lnTo>
                <a:lnTo>
                  <a:pt x="71286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5551448" y="6691720"/>
            <a:ext cx="2736552" cy="3595280"/>
          </a:xfrm>
          <a:custGeom>
            <a:avLst/>
            <a:gdLst/>
            <a:ahLst/>
            <a:cxnLst/>
            <a:rect r="r" b="b" t="t" l="l"/>
            <a:pathLst>
              <a:path h="3595280" w="2736552">
                <a:moveTo>
                  <a:pt x="2736552" y="0"/>
                </a:moveTo>
                <a:lnTo>
                  <a:pt x="0" y="0"/>
                </a:lnTo>
                <a:lnTo>
                  <a:pt x="0" y="3595280"/>
                </a:lnTo>
                <a:lnTo>
                  <a:pt x="2736552" y="3595280"/>
                </a:lnTo>
                <a:lnTo>
                  <a:pt x="27365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0451" y="1726351"/>
            <a:ext cx="18089612" cy="6439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EFEFE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5.</a:t>
            </a:r>
            <a:r>
              <a:rPr lang="en-US" b="true" sz="2599">
                <a:solidFill>
                  <a:srgbClr val="FEFEFE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 Customizable Filtering and Visualization</a:t>
            </a:r>
            <a:r>
              <a:rPr lang="en-US" sz="2599">
                <a:solidFill>
                  <a:srgbClr val="FEFEFE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: The Spring Boot application provides customizable APIs for filtering logs by hostname, timestamp, and other parameters, while the React frontend offers a tailored and user-friendly interface for visualization.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EFEFE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6. </a:t>
            </a:r>
            <a:r>
              <a:rPr lang="en-US" b="true" sz="2599">
                <a:solidFill>
                  <a:srgbClr val="FEFEFE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Enhanced Observability with Metrics</a:t>
            </a:r>
            <a:r>
              <a:rPr lang="en-US" sz="2599">
                <a:solidFill>
                  <a:srgbClr val="FEFEFE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: Extending the solution with Metricbeat and AWS integration offers comprehensive monitoring by combining logs and performance metrics, providing deeper insights into system health and performance.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EFEFE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7.</a:t>
            </a:r>
            <a:r>
              <a:rPr lang="en-US" b="true" sz="2599">
                <a:solidFill>
                  <a:srgbClr val="FEFEFE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 Cloud Integration</a:t>
            </a:r>
            <a:r>
              <a:rPr lang="en-US" sz="2599">
                <a:solidFill>
                  <a:srgbClr val="FEFEFE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: AWS resource metrics and logs can be seamlessly integrated into the system, ensuring unified observability across cloud and on-premise environments.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EFEFE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8. </a:t>
            </a:r>
            <a:r>
              <a:rPr lang="en-US" b="true" sz="2599">
                <a:solidFill>
                  <a:srgbClr val="FEFEFE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Routing Flexibility</a:t>
            </a:r>
            <a:r>
              <a:rPr lang="en-US" sz="2599">
                <a:solidFill>
                  <a:srgbClr val="FEFEFE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: RabbitMQ’s routing keys allow fine-grained control over how logs and metrics are processed, enabling separate processing pipelines for different types of data.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-10800000">
            <a:off x="-767315" y="-135036"/>
            <a:ext cx="3274057" cy="4301455"/>
          </a:xfrm>
          <a:custGeom>
            <a:avLst/>
            <a:gdLst/>
            <a:ahLst/>
            <a:cxnLst/>
            <a:rect r="r" b="b" t="t" l="l"/>
            <a:pathLst>
              <a:path h="4301455" w="3274057">
                <a:moveTo>
                  <a:pt x="3274057" y="0"/>
                </a:moveTo>
                <a:lnTo>
                  <a:pt x="0" y="0"/>
                </a:lnTo>
                <a:lnTo>
                  <a:pt x="0" y="4301455"/>
                </a:lnTo>
                <a:lnTo>
                  <a:pt x="3274057" y="4301455"/>
                </a:lnTo>
                <a:lnTo>
                  <a:pt x="32740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26844" y="3506339"/>
            <a:ext cx="13876999" cy="5090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6"/>
              </a:lnSpc>
              <a:spcBef>
                <a:spcPct val="0"/>
              </a:spcBef>
            </a:pPr>
            <a:r>
              <a:rPr lang="en-US" sz="3604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This solution aims to address the challenge of monitoring logs and metrics for applications running in a Kubernetes cluster with PostgreSQL and MySQL databases. By leveraging Logstash for real-time log collection, RabbitMQ for reliable message queuing, and Elasticsearch for fast log storage and querying, the system ensures efficient log handling. The custom-built dashboard provides powerful filtering and visualization, allowing users to track critical metrics and performance insights.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84487" y="1828323"/>
            <a:ext cx="8719027" cy="140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b="true" sz="7354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Conclusion </a:t>
            </a:r>
          </a:p>
        </p:txBody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0">
            <a:off x="1222889" y="-387411"/>
            <a:ext cx="2567706" cy="3373451"/>
          </a:xfrm>
          <a:custGeom>
            <a:avLst/>
            <a:gdLst/>
            <a:ahLst/>
            <a:cxnLst/>
            <a:rect r="r" b="b" t="t" l="l"/>
            <a:pathLst>
              <a:path h="3373451" w="2567706">
                <a:moveTo>
                  <a:pt x="0" y="3373452"/>
                </a:moveTo>
                <a:lnTo>
                  <a:pt x="2567706" y="3373452"/>
                </a:lnTo>
                <a:lnTo>
                  <a:pt x="2567706" y="0"/>
                </a:lnTo>
                <a:lnTo>
                  <a:pt x="0" y="0"/>
                </a:lnTo>
                <a:lnTo>
                  <a:pt x="0" y="33734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-10800000">
            <a:off x="14786756" y="7403374"/>
            <a:ext cx="2582789" cy="3393268"/>
          </a:xfrm>
          <a:custGeom>
            <a:avLst/>
            <a:gdLst/>
            <a:ahLst/>
            <a:cxnLst/>
            <a:rect r="r" b="b" t="t" l="l"/>
            <a:pathLst>
              <a:path h="3393268" w="2582789">
                <a:moveTo>
                  <a:pt x="0" y="3393267"/>
                </a:moveTo>
                <a:lnTo>
                  <a:pt x="2582789" y="3393267"/>
                </a:lnTo>
                <a:lnTo>
                  <a:pt x="2582789" y="0"/>
                </a:lnTo>
                <a:lnTo>
                  <a:pt x="0" y="0"/>
                </a:lnTo>
                <a:lnTo>
                  <a:pt x="0" y="3393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6078150" y="6216062"/>
            <a:ext cx="3293290" cy="4326723"/>
          </a:xfrm>
          <a:custGeom>
            <a:avLst/>
            <a:gdLst/>
            <a:ahLst/>
            <a:cxnLst/>
            <a:rect r="r" b="b" t="t" l="l"/>
            <a:pathLst>
              <a:path h="4326723" w="3293290">
                <a:moveTo>
                  <a:pt x="3293290" y="0"/>
                </a:moveTo>
                <a:lnTo>
                  <a:pt x="0" y="0"/>
                </a:lnTo>
                <a:lnTo>
                  <a:pt x="0" y="4326722"/>
                </a:lnTo>
                <a:lnTo>
                  <a:pt x="3293290" y="4326722"/>
                </a:lnTo>
                <a:lnTo>
                  <a:pt x="329329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476399" y="2173146"/>
            <a:ext cx="5249238" cy="6896447"/>
          </a:xfrm>
          <a:custGeom>
            <a:avLst/>
            <a:gdLst/>
            <a:ahLst/>
            <a:cxnLst/>
            <a:rect r="r" b="b" t="t" l="l"/>
            <a:pathLst>
              <a:path h="6896447" w="5249238">
                <a:moveTo>
                  <a:pt x="0" y="0"/>
                </a:moveTo>
                <a:lnTo>
                  <a:pt x="5249238" y="0"/>
                </a:lnTo>
                <a:lnTo>
                  <a:pt x="5249238" y="6896447"/>
                </a:lnTo>
                <a:lnTo>
                  <a:pt x="0" y="6896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10800000">
            <a:off x="-286818" y="1217407"/>
            <a:ext cx="5208407" cy="6842803"/>
          </a:xfrm>
          <a:custGeom>
            <a:avLst/>
            <a:gdLst/>
            <a:ahLst/>
            <a:cxnLst/>
            <a:rect r="r" b="b" t="t" l="l"/>
            <a:pathLst>
              <a:path h="6842803" w="5208407">
                <a:moveTo>
                  <a:pt x="0" y="0"/>
                </a:moveTo>
                <a:lnTo>
                  <a:pt x="5208407" y="0"/>
                </a:lnTo>
                <a:lnTo>
                  <a:pt x="5208407" y="6842803"/>
                </a:lnTo>
                <a:lnTo>
                  <a:pt x="0" y="6842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4921589" y="3557484"/>
            <a:ext cx="13366411" cy="3043429"/>
          </a:xfrm>
          <a:custGeom>
            <a:avLst/>
            <a:gdLst/>
            <a:ahLst/>
            <a:cxnLst/>
            <a:rect r="r" b="b" t="t" l="l"/>
            <a:pathLst>
              <a:path h="3043429" w="13366411">
                <a:moveTo>
                  <a:pt x="0" y="0"/>
                </a:moveTo>
                <a:lnTo>
                  <a:pt x="13366411" y="0"/>
                </a:lnTo>
                <a:lnTo>
                  <a:pt x="13366411" y="3043429"/>
                </a:lnTo>
                <a:lnTo>
                  <a:pt x="0" y="30434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3780228" y="-659099"/>
            <a:ext cx="11605199" cy="11605199"/>
          </a:xfrm>
          <a:custGeom>
            <a:avLst/>
            <a:gdLst/>
            <a:ahLst/>
            <a:cxnLst/>
            <a:rect r="r" b="b" t="t" l="l"/>
            <a:pathLst>
              <a:path h="11605199" w="11605199">
                <a:moveTo>
                  <a:pt x="0" y="0"/>
                </a:moveTo>
                <a:lnTo>
                  <a:pt x="11605198" y="0"/>
                </a:lnTo>
                <a:lnTo>
                  <a:pt x="11605198" y="11605198"/>
                </a:lnTo>
                <a:lnTo>
                  <a:pt x="0" y="116051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315970" y="4223324"/>
            <a:ext cx="7464258" cy="1821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</a:pPr>
            <a:r>
              <a:rPr lang="en-US" sz="11866">
                <a:solidFill>
                  <a:srgbClr val="D7FDFF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4080307" y="-1732119"/>
            <a:ext cx="8415386" cy="8415386"/>
          </a:xfrm>
          <a:custGeom>
            <a:avLst/>
            <a:gdLst/>
            <a:ahLst/>
            <a:cxnLst/>
            <a:rect r="r" b="b" t="t" l="l"/>
            <a:pathLst>
              <a:path h="8415386" w="8415386">
                <a:moveTo>
                  <a:pt x="0" y="0"/>
                </a:moveTo>
                <a:lnTo>
                  <a:pt x="8415386" y="0"/>
                </a:lnTo>
                <a:lnTo>
                  <a:pt x="8415386" y="8415386"/>
                </a:lnTo>
                <a:lnTo>
                  <a:pt x="0" y="8415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39935" y="4256196"/>
            <a:ext cx="12808130" cy="3980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7"/>
              </a:lnSpc>
            </a:pPr>
            <a:r>
              <a:rPr lang="en-US" sz="4527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▪︎ Prranav Babbar</a:t>
            </a:r>
          </a:p>
          <a:p>
            <a:pPr algn="ctr">
              <a:lnSpc>
                <a:spcPts val="6337"/>
              </a:lnSpc>
            </a:pPr>
            <a:r>
              <a:rPr lang="en-US" sz="4527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▪︎ Pratham Bansal</a:t>
            </a:r>
          </a:p>
          <a:p>
            <a:pPr algn="ctr">
              <a:lnSpc>
                <a:spcPts val="6337"/>
              </a:lnSpc>
            </a:pPr>
            <a:r>
              <a:rPr lang="en-US" sz="4527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▪︎ Sarthak Maheshwari</a:t>
            </a:r>
          </a:p>
          <a:p>
            <a:pPr algn="ctr">
              <a:lnSpc>
                <a:spcPts val="6337"/>
              </a:lnSpc>
            </a:pPr>
            <a:r>
              <a:rPr lang="en-US" sz="4527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▪︎ Shreyansh </a:t>
            </a:r>
          </a:p>
          <a:p>
            <a:pPr algn="ctr">
              <a:lnSpc>
                <a:spcPts val="6337"/>
              </a:lnSpc>
              <a:spcBef>
                <a:spcPct val="0"/>
              </a:spcBef>
            </a:pPr>
            <a:r>
              <a:rPr lang="en-US" sz="4527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▪︎ Vasuman Garg</a:t>
            </a:r>
          </a:p>
        </p:txBody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10800000">
            <a:off x="853604" y="472515"/>
            <a:ext cx="2952452" cy="3878930"/>
          </a:xfrm>
          <a:custGeom>
            <a:avLst/>
            <a:gdLst/>
            <a:ahLst/>
            <a:cxnLst/>
            <a:rect r="r" b="b" t="t" l="l"/>
            <a:pathLst>
              <a:path h="3878930" w="2952452">
                <a:moveTo>
                  <a:pt x="0" y="0"/>
                </a:moveTo>
                <a:lnTo>
                  <a:pt x="2952453" y="0"/>
                </a:lnTo>
                <a:lnTo>
                  <a:pt x="2952453" y="3878931"/>
                </a:lnTo>
                <a:lnTo>
                  <a:pt x="0" y="38789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4609329" y="3260610"/>
            <a:ext cx="8415386" cy="8415386"/>
          </a:xfrm>
          <a:custGeom>
            <a:avLst/>
            <a:gdLst/>
            <a:ahLst/>
            <a:cxnLst/>
            <a:rect r="r" b="b" t="t" l="l"/>
            <a:pathLst>
              <a:path h="8415386" w="8415386">
                <a:moveTo>
                  <a:pt x="0" y="0"/>
                </a:moveTo>
                <a:lnTo>
                  <a:pt x="8415386" y="0"/>
                </a:lnTo>
                <a:lnTo>
                  <a:pt x="8415386" y="8415386"/>
                </a:lnTo>
                <a:lnTo>
                  <a:pt x="0" y="8415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-10800000">
            <a:off x="0" y="-59259"/>
            <a:ext cx="2952452" cy="3878930"/>
          </a:xfrm>
          <a:custGeom>
            <a:avLst/>
            <a:gdLst/>
            <a:ahLst/>
            <a:cxnLst/>
            <a:rect r="r" b="b" t="t" l="l"/>
            <a:pathLst>
              <a:path h="3878930" w="2952452">
                <a:moveTo>
                  <a:pt x="2952452" y="3878931"/>
                </a:moveTo>
                <a:lnTo>
                  <a:pt x="0" y="3878931"/>
                </a:lnTo>
                <a:lnTo>
                  <a:pt x="0" y="0"/>
                </a:lnTo>
                <a:lnTo>
                  <a:pt x="2952452" y="0"/>
                </a:lnTo>
                <a:lnTo>
                  <a:pt x="2952452" y="387893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4481943" y="5876296"/>
            <a:ext cx="2952452" cy="3878930"/>
          </a:xfrm>
          <a:custGeom>
            <a:avLst/>
            <a:gdLst/>
            <a:ahLst/>
            <a:cxnLst/>
            <a:rect r="r" b="b" t="t" l="l"/>
            <a:pathLst>
              <a:path h="3878930" w="2952452">
                <a:moveTo>
                  <a:pt x="0" y="0"/>
                </a:moveTo>
                <a:lnTo>
                  <a:pt x="2952453" y="0"/>
                </a:lnTo>
                <a:lnTo>
                  <a:pt x="2952453" y="3878930"/>
                </a:lnTo>
                <a:lnTo>
                  <a:pt x="0" y="38789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0">
            <a:off x="15335548" y="6408070"/>
            <a:ext cx="2952452" cy="3878930"/>
          </a:xfrm>
          <a:custGeom>
            <a:avLst/>
            <a:gdLst/>
            <a:ahLst/>
            <a:cxnLst/>
            <a:rect r="r" b="b" t="t" l="l"/>
            <a:pathLst>
              <a:path h="3878930" w="2952452">
                <a:moveTo>
                  <a:pt x="2952452" y="3878930"/>
                </a:moveTo>
                <a:lnTo>
                  <a:pt x="0" y="3878930"/>
                </a:lnTo>
                <a:lnTo>
                  <a:pt x="0" y="0"/>
                </a:lnTo>
                <a:lnTo>
                  <a:pt x="2952452" y="0"/>
                </a:lnTo>
                <a:lnTo>
                  <a:pt x="2952452" y="387893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784487" y="2415799"/>
            <a:ext cx="8719027" cy="140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b="true" sz="7354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404_FOUND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39935" y="4046061"/>
            <a:ext cx="12808130" cy="421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In modern cloud environments, monitoring and observability are crucial for keeping applications running smoothly. In this hackathon, your challenge is to create a basic cloud monitoring tool. It will collect, process, and display logs and metrics from a Kubernetes cluster (control plane as well as pods).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84487" y="1828323"/>
            <a:ext cx="8719027" cy="140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b="true" sz="7354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INTRODUCTION</a:t>
            </a:r>
          </a:p>
        </p:txBody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0">
            <a:off x="15548065" y="6970644"/>
            <a:ext cx="2300142" cy="3021926"/>
          </a:xfrm>
          <a:custGeom>
            <a:avLst/>
            <a:gdLst/>
            <a:ahLst/>
            <a:cxnLst/>
            <a:rect r="r" b="b" t="t" l="l"/>
            <a:pathLst>
              <a:path h="3021926" w="2300142">
                <a:moveTo>
                  <a:pt x="0" y="3021926"/>
                </a:moveTo>
                <a:lnTo>
                  <a:pt x="2300142" y="3021926"/>
                </a:lnTo>
                <a:lnTo>
                  <a:pt x="2300142" y="0"/>
                </a:lnTo>
                <a:lnTo>
                  <a:pt x="0" y="0"/>
                </a:lnTo>
                <a:lnTo>
                  <a:pt x="0" y="302192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-10800000">
            <a:off x="15372969" y="5781025"/>
            <a:ext cx="3772662" cy="4956521"/>
          </a:xfrm>
          <a:custGeom>
            <a:avLst/>
            <a:gdLst/>
            <a:ahLst/>
            <a:cxnLst/>
            <a:rect r="r" b="b" t="t" l="l"/>
            <a:pathLst>
              <a:path h="4956521" w="3772662">
                <a:moveTo>
                  <a:pt x="0" y="4956522"/>
                </a:moveTo>
                <a:lnTo>
                  <a:pt x="3772662" y="4956522"/>
                </a:lnTo>
                <a:lnTo>
                  <a:pt x="3772662" y="0"/>
                </a:lnTo>
                <a:lnTo>
                  <a:pt x="0" y="0"/>
                </a:lnTo>
                <a:lnTo>
                  <a:pt x="0" y="495652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3209211" y="1721233"/>
            <a:ext cx="6538053" cy="6538053"/>
          </a:xfrm>
          <a:custGeom>
            <a:avLst/>
            <a:gdLst/>
            <a:ahLst/>
            <a:cxnLst/>
            <a:rect r="r" b="b" t="t" l="l"/>
            <a:pathLst>
              <a:path h="6538053" w="6538053">
                <a:moveTo>
                  <a:pt x="0" y="0"/>
                </a:moveTo>
                <a:lnTo>
                  <a:pt x="6538053" y="0"/>
                </a:lnTo>
                <a:lnTo>
                  <a:pt x="6538053" y="6538053"/>
                </a:lnTo>
                <a:lnTo>
                  <a:pt x="0" y="6538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028700" y="210270"/>
            <a:ext cx="2300142" cy="3021926"/>
          </a:xfrm>
          <a:custGeom>
            <a:avLst/>
            <a:gdLst/>
            <a:ahLst/>
            <a:cxnLst/>
            <a:rect r="r" b="b" t="t" l="l"/>
            <a:pathLst>
              <a:path h="3021926" w="2300142">
                <a:moveTo>
                  <a:pt x="2300142" y="0"/>
                </a:moveTo>
                <a:lnTo>
                  <a:pt x="0" y="0"/>
                </a:lnTo>
                <a:lnTo>
                  <a:pt x="0" y="3021926"/>
                </a:lnTo>
                <a:lnTo>
                  <a:pt x="2300142" y="3021926"/>
                </a:lnTo>
                <a:lnTo>
                  <a:pt x="230014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-10800000">
            <a:off x="-857631" y="-364188"/>
            <a:ext cx="3772662" cy="4956521"/>
          </a:xfrm>
          <a:custGeom>
            <a:avLst/>
            <a:gdLst/>
            <a:ahLst/>
            <a:cxnLst/>
            <a:rect r="r" b="b" t="t" l="l"/>
            <a:pathLst>
              <a:path h="4956521" w="3772662">
                <a:moveTo>
                  <a:pt x="3772662" y="0"/>
                </a:moveTo>
                <a:lnTo>
                  <a:pt x="0" y="0"/>
                </a:lnTo>
                <a:lnTo>
                  <a:pt x="0" y="4956522"/>
                </a:lnTo>
                <a:lnTo>
                  <a:pt x="3772662" y="4956522"/>
                </a:lnTo>
                <a:lnTo>
                  <a:pt x="377266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4960838" y="2114073"/>
            <a:ext cx="6538053" cy="6538053"/>
          </a:xfrm>
          <a:custGeom>
            <a:avLst/>
            <a:gdLst/>
            <a:ahLst/>
            <a:cxnLst/>
            <a:rect r="r" b="b" t="t" l="l"/>
            <a:pathLst>
              <a:path h="6538053" w="6538053">
                <a:moveTo>
                  <a:pt x="0" y="0"/>
                </a:moveTo>
                <a:lnTo>
                  <a:pt x="6538054" y="0"/>
                </a:lnTo>
                <a:lnTo>
                  <a:pt x="6538054" y="6538053"/>
                </a:lnTo>
                <a:lnTo>
                  <a:pt x="0" y="6538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39935" y="4046061"/>
            <a:ext cx="12808130" cy="421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In modern cloud environments, monitoring and observability are crucial for keeping applications running smoothly. In this hackathon, your challenge is to create a basic cloud monitoring tool. It will collect, process, and display logs and metrics from a Kubernetes cluster (control plane as well as pods).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84487" y="1828323"/>
            <a:ext cx="8719027" cy="140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b="true" sz="7354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Background </a:t>
            </a:r>
          </a:p>
        </p:txBody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0">
            <a:off x="15548065" y="6970644"/>
            <a:ext cx="2300142" cy="3021926"/>
          </a:xfrm>
          <a:custGeom>
            <a:avLst/>
            <a:gdLst/>
            <a:ahLst/>
            <a:cxnLst/>
            <a:rect r="r" b="b" t="t" l="l"/>
            <a:pathLst>
              <a:path h="3021926" w="2300142">
                <a:moveTo>
                  <a:pt x="0" y="3021926"/>
                </a:moveTo>
                <a:lnTo>
                  <a:pt x="2300142" y="3021926"/>
                </a:lnTo>
                <a:lnTo>
                  <a:pt x="2300142" y="0"/>
                </a:lnTo>
                <a:lnTo>
                  <a:pt x="0" y="0"/>
                </a:lnTo>
                <a:lnTo>
                  <a:pt x="0" y="302192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-10800000">
            <a:off x="15372969" y="5781025"/>
            <a:ext cx="3772662" cy="4956521"/>
          </a:xfrm>
          <a:custGeom>
            <a:avLst/>
            <a:gdLst/>
            <a:ahLst/>
            <a:cxnLst/>
            <a:rect r="r" b="b" t="t" l="l"/>
            <a:pathLst>
              <a:path h="4956521" w="3772662">
                <a:moveTo>
                  <a:pt x="0" y="4956522"/>
                </a:moveTo>
                <a:lnTo>
                  <a:pt x="3772662" y="4956522"/>
                </a:lnTo>
                <a:lnTo>
                  <a:pt x="3772662" y="0"/>
                </a:lnTo>
                <a:lnTo>
                  <a:pt x="0" y="0"/>
                </a:lnTo>
                <a:lnTo>
                  <a:pt x="0" y="495652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3209211" y="1721233"/>
            <a:ext cx="6538053" cy="6538053"/>
          </a:xfrm>
          <a:custGeom>
            <a:avLst/>
            <a:gdLst/>
            <a:ahLst/>
            <a:cxnLst/>
            <a:rect r="r" b="b" t="t" l="l"/>
            <a:pathLst>
              <a:path h="6538053" w="6538053">
                <a:moveTo>
                  <a:pt x="0" y="0"/>
                </a:moveTo>
                <a:lnTo>
                  <a:pt x="6538053" y="0"/>
                </a:lnTo>
                <a:lnTo>
                  <a:pt x="6538053" y="6538053"/>
                </a:lnTo>
                <a:lnTo>
                  <a:pt x="0" y="6538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028700" y="210270"/>
            <a:ext cx="2300142" cy="3021926"/>
          </a:xfrm>
          <a:custGeom>
            <a:avLst/>
            <a:gdLst/>
            <a:ahLst/>
            <a:cxnLst/>
            <a:rect r="r" b="b" t="t" l="l"/>
            <a:pathLst>
              <a:path h="3021926" w="2300142">
                <a:moveTo>
                  <a:pt x="2300142" y="0"/>
                </a:moveTo>
                <a:lnTo>
                  <a:pt x="0" y="0"/>
                </a:lnTo>
                <a:lnTo>
                  <a:pt x="0" y="3021926"/>
                </a:lnTo>
                <a:lnTo>
                  <a:pt x="2300142" y="3021926"/>
                </a:lnTo>
                <a:lnTo>
                  <a:pt x="230014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-10800000">
            <a:off x="-857631" y="-364188"/>
            <a:ext cx="3772662" cy="4956521"/>
          </a:xfrm>
          <a:custGeom>
            <a:avLst/>
            <a:gdLst/>
            <a:ahLst/>
            <a:cxnLst/>
            <a:rect r="r" b="b" t="t" l="l"/>
            <a:pathLst>
              <a:path h="4956521" w="3772662">
                <a:moveTo>
                  <a:pt x="3772662" y="0"/>
                </a:moveTo>
                <a:lnTo>
                  <a:pt x="0" y="0"/>
                </a:lnTo>
                <a:lnTo>
                  <a:pt x="0" y="4956522"/>
                </a:lnTo>
                <a:lnTo>
                  <a:pt x="3772662" y="4956522"/>
                </a:lnTo>
                <a:lnTo>
                  <a:pt x="377266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4960838" y="2114073"/>
            <a:ext cx="6538053" cy="6538053"/>
          </a:xfrm>
          <a:custGeom>
            <a:avLst/>
            <a:gdLst/>
            <a:ahLst/>
            <a:cxnLst/>
            <a:rect r="r" b="b" t="t" l="l"/>
            <a:pathLst>
              <a:path h="6538053" w="6538053">
                <a:moveTo>
                  <a:pt x="0" y="0"/>
                </a:moveTo>
                <a:lnTo>
                  <a:pt x="6538054" y="0"/>
                </a:lnTo>
                <a:lnTo>
                  <a:pt x="6538054" y="6538053"/>
                </a:lnTo>
                <a:lnTo>
                  <a:pt x="0" y="6538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511640" y="3582539"/>
            <a:ext cx="316295" cy="316295"/>
          </a:xfrm>
          <a:custGeom>
            <a:avLst/>
            <a:gdLst/>
            <a:ahLst/>
            <a:cxnLst/>
            <a:rect r="r" b="b" t="t" l="l"/>
            <a:pathLst>
              <a:path h="316295" w="316295">
                <a:moveTo>
                  <a:pt x="0" y="0"/>
                </a:moveTo>
                <a:lnTo>
                  <a:pt x="316295" y="0"/>
                </a:lnTo>
                <a:lnTo>
                  <a:pt x="316295" y="316295"/>
                </a:lnTo>
                <a:lnTo>
                  <a:pt x="0" y="316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26844" y="3525389"/>
            <a:ext cx="13876999" cy="649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6"/>
              </a:lnSpc>
            </a:pPr>
          </a:p>
          <a:p>
            <a:pPr algn="just">
              <a:lnSpc>
                <a:spcPts val="4346"/>
              </a:lnSpc>
            </a:pPr>
            <a:r>
              <a:rPr lang="en-US" sz="3104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The goal is to develop a comprehensive monitoring solution for a Minikube Kubernetes cluster that hosts applications using PostgreSQL and MySQL databases. This solution needs to efficiently collect and authenticate logs from the applications and databases, process them through a backend service, and store the data in a time series database. Furthermore, it should provide a custom dashboard for visualization, featuring capabilities such as search and filtering of logs, as well as real-time monitoring of database performance metrics. The solution aims to enhance observability and facilitate proactive management of the cluster's resources and application performance.</a:t>
            </a:r>
          </a:p>
          <a:p>
            <a:pPr algn="just">
              <a:lnSpc>
                <a:spcPts val="4346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784487" y="1828323"/>
            <a:ext cx="8719027" cy="1402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7354">
                <a:solidFill>
                  <a:srgbClr val="D7FDFF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Problem statement</a:t>
            </a:r>
          </a:p>
        </p:txBody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3343097" y="3582539"/>
            <a:ext cx="6258128" cy="6258128"/>
          </a:xfrm>
          <a:custGeom>
            <a:avLst/>
            <a:gdLst/>
            <a:ahLst/>
            <a:cxnLst/>
            <a:rect r="r" b="b" t="t" l="l"/>
            <a:pathLst>
              <a:path h="6258128" w="6258128">
                <a:moveTo>
                  <a:pt x="0" y="0"/>
                </a:moveTo>
                <a:lnTo>
                  <a:pt x="6258128" y="0"/>
                </a:lnTo>
                <a:lnTo>
                  <a:pt x="6258128" y="6258128"/>
                </a:lnTo>
                <a:lnTo>
                  <a:pt x="0" y="62581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-10800000">
            <a:off x="-855075" y="-169171"/>
            <a:ext cx="3772662" cy="4956521"/>
          </a:xfrm>
          <a:custGeom>
            <a:avLst/>
            <a:gdLst/>
            <a:ahLst/>
            <a:cxnLst/>
            <a:rect r="r" b="b" t="t" l="l"/>
            <a:pathLst>
              <a:path h="4956521" w="3772662">
                <a:moveTo>
                  <a:pt x="3772662" y="0"/>
                </a:moveTo>
                <a:lnTo>
                  <a:pt x="0" y="0"/>
                </a:lnTo>
                <a:lnTo>
                  <a:pt x="0" y="4956521"/>
                </a:lnTo>
                <a:lnTo>
                  <a:pt x="3772662" y="4956521"/>
                </a:lnTo>
                <a:lnTo>
                  <a:pt x="377266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5370413" y="-445426"/>
            <a:ext cx="7128693" cy="7128693"/>
          </a:xfrm>
          <a:custGeom>
            <a:avLst/>
            <a:gdLst/>
            <a:ahLst/>
            <a:cxnLst/>
            <a:rect r="r" b="b" t="t" l="l"/>
            <a:pathLst>
              <a:path h="7128693" w="7128693">
                <a:moveTo>
                  <a:pt x="7128693" y="0"/>
                </a:moveTo>
                <a:lnTo>
                  <a:pt x="0" y="0"/>
                </a:lnTo>
                <a:lnTo>
                  <a:pt x="0" y="7128693"/>
                </a:lnTo>
                <a:lnTo>
                  <a:pt x="7128693" y="7128693"/>
                </a:lnTo>
                <a:lnTo>
                  <a:pt x="712869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5551448" y="6691720"/>
            <a:ext cx="2736552" cy="3595280"/>
          </a:xfrm>
          <a:custGeom>
            <a:avLst/>
            <a:gdLst/>
            <a:ahLst/>
            <a:cxnLst/>
            <a:rect r="r" b="b" t="t" l="l"/>
            <a:pathLst>
              <a:path h="3595280" w="2736552">
                <a:moveTo>
                  <a:pt x="2736552" y="0"/>
                </a:moveTo>
                <a:lnTo>
                  <a:pt x="0" y="0"/>
                </a:lnTo>
                <a:lnTo>
                  <a:pt x="0" y="3595280"/>
                </a:lnTo>
                <a:lnTo>
                  <a:pt x="2736552" y="3595280"/>
                </a:lnTo>
                <a:lnTo>
                  <a:pt x="273655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511640" y="3582539"/>
            <a:ext cx="316295" cy="316295"/>
          </a:xfrm>
          <a:custGeom>
            <a:avLst/>
            <a:gdLst/>
            <a:ahLst/>
            <a:cxnLst/>
            <a:rect r="r" b="b" t="t" l="l"/>
            <a:pathLst>
              <a:path h="316295" w="316295">
                <a:moveTo>
                  <a:pt x="0" y="0"/>
                </a:moveTo>
                <a:lnTo>
                  <a:pt x="316295" y="0"/>
                </a:lnTo>
                <a:lnTo>
                  <a:pt x="316295" y="316295"/>
                </a:lnTo>
                <a:lnTo>
                  <a:pt x="0" y="316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511640" y="6216062"/>
            <a:ext cx="316295" cy="316295"/>
          </a:xfrm>
          <a:custGeom>
            <a:avLst/>
            <a:gdLst/>
            <a:ahLst/>
            <a:cxnLst/>
            <a:rect r="r" b="b" t="t" l="l"/>
            <a:pathLst>
              <a:path h="316295" w="316295">
                <a:moveTo>
                  <a:pt x="0" y="0"/>
                </a:moveTo>
                <a:lnTo>
                  <a:pt x="316295" y="0"/>
                </a:lnTo>
                <a:lnTo>
                  <a:pt x="316295" y="316294"/>
                </a:lnTo>
                <a:lnTo>
                  <a:pt x="0" y="3162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26844" y="3525389"/>
            <a:ext cx="13876999" cy="2023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6"/>
              </a:lnSpc>
            </a:pPr>
            <a:r>
              <a:rPr lang="en-US" sz="2904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Implement a system to efficiently collect and process logs from Kubernetes pods and databases in real-time, ensuring seamless data ingestion and reliable message handling for scalability and fault tolerance.</a:t>
            </a:r>
          </a:p>
          <a:p>
            <a:pPr algn="just">
              <a:lnSpc>
                <a:spcPts val="4066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223813" y="1511916"/>
            <a:ext cx="8719027" cy="140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b="true" sz="7354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Goals</a:t>
            </a:r>
          </a:p>
        </p:txBody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05501" y="6158912"/>
            <a:ext cx="13876999" cy="304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6"/>
              </a:lnSpc>
            </a:pPr>
            <a:r>
              <a:rPr lang="en-US" sz="2904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Build a custom dashboard to visualize logs and metrics, offering features like filtering by hostname and timestamp, along with comprehensive visual insights into system performance, error rates, and traffic.</a:t>
            </a:r>
          </a:p>
          <a:p>
            <a:pPr algn="just">
              <a:lnSpc>
                <a:spcPts val="4066"/>
              </a:lnSpc>
            </a:pPr>
          </a:p>
          <a:p>
            <a:pPr algn="just">
              <a:lnSpc>
                <a:spcPts val="4066"/>
              </a:lnSpc>
            </a:pPr>
          </a:p>
          <a:p>
            <a:pPr algn="just">
              <a:lnSpc>
                <a:spcPts val="4066"/>
              </a:lnSpc>
              <a:spcBef>
                <a:spcPct val="0"/>
              </a:spcBef>
            </a:pPr>
          </a:p>
        </p:txBody>
      </p:sp>
      <p:sp>
        <p:nvSpPr>
          <p:cNvPr name="Freeform 8" id="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0">
            <a:off x="1222889" y="-387411"/>
            <a:ext cx="2567706" cy="3373451"/>
          </a:xfrm>
          <a:custGeom>
            <a:avLst/>
            <a:gdLst/>
            <a:ahLst/>
            <a:cxnLst/>
            <a:rect r="r" b="b" t="t" l="l"/>
            <a:pathLst>
              <a:path h="3373451" w="2567706">
                <a:moveTo>
                  <a:pt x="0" y="3373452"/>
                </a:moveTo>
                <a:lnTo>
                  <a:pt x="2567706" y="3373452"/>
                </a:lnTo>
                <a:lnTo>
                  <a:pt x="2567706" y="0"/>
                </a:lnTo>
                <a:lnTo>
                  <a:pt x="0" y="0"/>
                </a:lnTo>
                <a:lnTo>
                  <a:pt x="0" y="337345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-10800000">
            <a:off x="-767315" y="-135036"/>
            <a:ext cx="3274057" cy="4301455"/>
          </a:xfrm>
          <a:custGeom>
            <a:avLst/>
            <a:gdLst/>
            <a:ahLst/>
            <a:cxnLst/>
            <a:rect r="r" b="b" t="t" l="l"/>
            <a:pathLst>
              <a:path h="4301455" w="3274057">
                <a:moveTo>
                  <a:pt x="3274057" y="0"/>
                </a:moveTo>
                <a:lnTo>
                  <a:pt x="0" y="0"/>
                </a:lnTo>
                <a:lnTo>
                  <a:pt x="0" y="4301455"/>
                </a:lnTo>
                <a:lnTo>
                  <a:pt x="3274057" y="4301455"/>
                </a:lnTo>
                <a:lnTo>
                  <a:pt x="327405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-10800000">
            <a:off x="14786756" y="7403374"/>
            <a:ext cx="2582789" cy="3393268"/>
          </a:xfrm>
          <a:custGeom>
            <a:avLst/>
            <a:gdLst/>
            <a:ahLst/>
            <a:cxnLst/>
            <a:rect r="r" b="b" t="t" l="l"/>
            <a:pathLst>
              <a:path h="3393268" w="2582789">
                <a:moveTo>
                  <a:pt x="0" y="3393267"/>
                </a:moveTo>
                <a:lnTo>
                  <a:pt x="2582789" y="3393267"/>
                </a:lnTo>
                <a:lnTo>
                  <a:pt x="2582789" y="0"/>
                </a:lnTo>
                <a:lnTo>
                  <a:pt x="0" y="0"/>
                </a:lnTo>
                <a:lnTo>
                  <a:pt x="0" y="339326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6078150" y="6216062"/>
            <a:ext cx="3293290" cy="4326723"/>
          </a:xfrm>
          <a:custGeom>
            <a:avLst/>
            <a:gdLst/>
            <a:ahLst/>
            <a:cxnLst/>
            <a:rect r="r" b="b" t="t" l="l"/>
            <a:pathLst>
              <a:path h="4326723" w="3293290">
                <a:moveTo>
                  <a:pt x="3293290" y="0"/>
                </a:moveTo>
                <a:lnTo>
                  <a:pt x="0" y="0"/>
                </a:lnTo>
                <a:lnTo>
                  <a:pt x="0" y="4326722"/>
                </a:lnTo>
                <a:lnTo>
                  <a:pt x="3293290" y="4326722"/>
                </a:lnTo>
                <a:lnTo>
                  <a:pt x="329329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-10800000">
            <a:off x="1086558" y="6425555"/>
            <a:ext cx="2182042" cy="2866766"/>
          </a:xfrm>
          <a:custGeom>
            <a:avLst/>
            <a:gdLst/>
            <a:ahLst/>
            <a:cxnLst/>
            <a:rect r="r" b="b" t="t" l="l"/>
            <a:pathLst>
              <a:path h="2866766" w="2182042">
                <a:moveTo>
                  <a:pt x="2182042" y="2866765"/>
                </a:moveTo>
                <a:lnTo>
                  <a:pt x="0" y="2866765"/>
                </a:lnTo>
                <a:lnTo>
                  <a:pt x="0" y="0"/>
                </a:lnTo>
                <a:lnTo>
                  <a:pt x="2182042" y="0"/>
                </a:lnTo>
                <a:lnTo>
                  <a:pt x="2182042" y="28667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0">
            <a:off x="239162" y="5259319"/>
            <a:ext cx="2182042" cy="2866766"/>
          </a:xfrm>
          <a:custGeom>
            <a:avLst/>
            <a:gdLst/>
            <a:ahLst/>
            <a:cxnLst/>
            <a:rect r="r" b="b" t="t" l="l"/>
            <a:pathLst>
              <a:path h="2866766" w="2182042">
                <a:moveTo>
                  <a:pt x="2182042" y="2866765"/>
                </a:moveTo>
                <a:lnTo>
                  <a:pt x="0" y="2866765"/>
                </a:lnTo>
                <a:lnTo>
                  <a:pt x="0" y="0"/>
                </a:lnTo>
                <a:lnTo>
                  <a:pt x="2182042" y="0"/>
                </a:lnTo>
                <a:lnTo>
                  <a:pt x="2182042" y="28667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-10800000">
            <a:off x="15390121" y="1822870"/>
            <a:ext cx="2182042" cy="2866766"/>
          </a:xfrm>
          <a:custGeom>
            <a:avLst/>
            <a:gdLst/>
            <a:ahLst/>
            <a:cxnLst/>
            <a:rect r="r" b="b" t="t" l="l"/>
            <a:pathLst>
              <a:path h="2866766" w="2182042">
                <a:moveTo>
                  <a:pt x="2182042" y="2866765"/>
                </a:moveTo>
                <a:lnTo>
                  <a:pt x="0" y="2866765"/>
                </a:lnTo>
                <a:lnTo>
                  <a:pt x="0" y="0"/>
                </a:lnTo>
                <a:lnTo>
                  <a:pt x="2182042" y="0"/>
                </a:lnTo>
                <a:lnTo>
                  <a:pt x="2182042" y="28667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0">
            <a:off x="14542725" y="656634"/>
            <a:ext cx="2182042" cy="2866766"/>
          </a:xfrm>
          <a:custGeom>
            <a:avLst/>
            <a:gdLst/>
            <a:ahLst/>
            <a:cxnLst/>
            <a:rect r="r" b="b" t="t" l="l"/>
            <a:pathLst>
              <a:path h="2866766" w="2182042">
                <a:moveTo>
                  <a:pt x="2182042" y="2866765"/>
                </a:moveTo>
                <a:lnTo>
                  <a:pt x="0" y="2866765"/>
                </a:lnTo>
                <a:lnTo>
                  <a:pt x="0" y="0"/>
                </a:lnTo>
                <a:lnTo>
                  <a:pt x="2182042" y="0"/>
                </a:lnTo>
                <a:lnTo>
                  <a:pt x="2182042" y="28667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68600" y="2198216"/>
            <a:ext cx="11613904" cy="347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6"/>
              </a:lnSpc>
              <a:spcBef>
                <a:spcPct val="0"/>
              </a:spcBef>
            </a:pPr>
            <a:r>
              <a:rPr lang="en-US" sz="3304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Use Logstash to gather logs from the Kubernetes pods running in Minikube, and push them into a RabbitMQ queue for reliable message handling. Consumers will retrieve logs from RabbitMQ, process them, and store them in Elasticsearch, allowing for efficient indexing, search, and analytics of the logs.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84487" y="418997"/>
            <a:ext cx="8719027" cy="140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b="true" sz="7354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Proposed solution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68600" y="6349355"/>
            <a:ext cx="11613904" cy="3082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6"/>
              </a:lnSpc>
              <a:spcBef>
                <a:spcPct val="0"/>
              </a:spcBef>
            </a:pPr>
            <a:r>
              <a:rPr lang="en-US" sz="3504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Develop a backend service to fetch logs from Elasticsearch, with filtering capabilities based on hostname and timestamp. Build a custom dashboard to visualize logs and key metrics, providing search and filtering features.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-10800000">
            <a:off x="1086558" y="6425555"/>
            <a:ext cx="2182042" cy="2866766"/>
          </a:xfrm>
          <a:custGeom>
            <a:avLst/>
            <a:gdLst/>
            <a:ahLst/>
            <a:cxnLst/>
            <a:rect r="r" b="b" t="t" l="l"/>
            <a:pathLst>
              <a:path h="2866766" w="2182042">
                <a:moveTo>
                  <a:pt x="2182042" y="2866765"/>
                </a:moveTo>
                <a:lnTo>
                  <a:pt x="0" y="2866765"/>
                </a:lnTo>
                <a:lnTo>
                  <a:pt x="0" y="0"/>
                </a:lnTo>
                <a:lnTo>
                  <a:pt x="2182042" y="0"/>
                </a:lnTo>
                <a:lnTo>
                  <a:pt x="2182042" y="28667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0">
            <a:off x="239162" y="5259319"/>
            <a:ext cx="2182042" cy="2866766"/>
          </a:xfrm>
          <a:custGeom>
            <a:avLst/>
            <a:gdLst/>
            <a:ahLst/>
            <a:cxnLst/>
            <a:rect r="r" b="b" t="t" l="l"/>
            <a:pathLst>
              <a:path h="2866766" w="2182042">
                <a:moveTo>
                  <a:pt x="2182042" y="2866765"/>
                </a:moveTo>
                <a:lnTo>
                  <a:pt x="0" y="2866765"/>
                </a:lnTo>
                <a:lnTo>
                  <a:pt x="0" y="0"/>
                </a:lnTo>
                <a:lnTo>
                  <a:pt x="2182042" y="0"/>
                </a:lnTo>
                <a:lnTo>
                  <a:pt x="2182042" y="28667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-10800000">
            <a:off x="15390121" y="1822870"/>
            <a:ext cx="2182042" cy="2866766"/>
          </a:xfrm>
          <a:custGeom>
            <a:avLst/>
            <a:gdLst/>
            <a:ahLst/>
            <a:cxnLst/>
            <a:rect r="r" b="b" t="t" l="l"/>
            <a:pathLst>
              <a:path h="2866766" w="2182042">
                <a:moveTo>
                  <a:pt x="2182042" y="2866765"/>
                </a:moveTo>
                <a:lnTo>
                  <a:pt x="0" y="2866765"/>
                </a:lnTo>
                <a:lnTo>
                  <a:pt x="0" y="0"/>
                </a:lnTo>
                <a:lnTo>
                  <a:pt x="2182042" y="0"/>
                </a:lnTo>
                <a:lnTo>
                  <a:pt x="2182042" y="28667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0">
            <a:off x="14542725" y="656634"/>
            <a:ext cx="2182042" cy="2866766"/>
          </a:xfrm>
          <a:custGeom>
            <a:avLst/>
            <a:gdLst/>
            <a:ahLst/>
            <a:cxnLst/>
            <a:rect r="r" b="b" t="t" l="l"/>
            <a:pathLst>
              <a:path h="2866766" w="2182042">
                <a:moveTo>
                  <a:pt x="2182042" y="2866765"/>
                </a:moveTo>
                <a:lnTo>
                  <a:pt x="0" y="2866765"/>
                </a:lnTo>
                <a:lnTo>
                  <a:pt x="0" y="0"/>
                </a:lnTo>
                <a:lnTo>
                  <a:pt x="2182042" y="0"/>
                </a:lnTo>
                <a:lnTo>
                  <a:pt x="2182042" y="28667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9988" y="2280563"/>
            <a:ext cx="15244779" cy="7418260"/>
          </a:xfrm>
          <a:custGeom>
            <a:avLst/>
            <a:gdLst/>
            <a:ahLst/>
            <a:cxnLst/>
            <a:rect r="r" b="b" t="t" l="l"/>
            <a:pathLst>
              <a:path h="7418260" w="15244779">
                <a:moveTo>
                  <a:pt x="0" y="0"/>
                </a:moveTo>
                <a:lnTo>
                  <a:pt x="15244779" y="0"/>
                </a:lnTo>
                <a:lnTo>
                  <a:pt x="15244779" y="7418260"/>
                </a:lnTo>
                <a:lnTo>
                  <a:pt x="0" y="74182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511" t="0" r="-2511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84487" y="418997"/>
            <a:ext cx="8719027" cy="140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b="true" sz="7354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architecture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39935" y="3471794"/>
            <a:ext cx="12808130" cy="445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The solution leverages Logstash for flexible log collection and real-time data processing, while RabbitMQ ensures reliable, scalable message queuing between producers and consumers. Elasticsearch is ideal for log storage and fast querying due to its full-text search and analytics capabilities. A custom dashboard offers tailored log visualization with filtering by hostname and timestamp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84487" y="1435483"/>
            <a:ext cx="8719027" cy="140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b="true" sz="7354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Discussion </a:t>
            </a:r>
          </a:p>
        </p:txBody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0">
            <a:off x="15548065" y="6970644"/>
            <a:ext cx="2300142" cy="3021926"/>
          </a:xfrm>
          <a:custGeom>
            <a:avLst/>
            <a:gdLst/>
            <a:ahLst/>
            <a:cxnLst/>
            <a:rect r="r" b="b" t="t" l="l"/>
            <a:pathLst>
              <a:path h="3021926" w="2300142">
                <a:moveTo>
                  <a:pt x="0" y="3021926"/>
                </a:moveTo>
                <a:lnTo>
                  <a:pt x="2300142" y="3021926"/>
                </a:lnTo>
                <a:lnTo>
                  <a:pt x="2300142" y="0"/>
                </a:lnTo>
                <a:lnTo>
                  <a:pt x="0" y="0"/>
                </a:lnTo>
                <a:lnTo>
                  <a:pt x="0" y="302192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-10800000">
            <a:off x="15372969" y="5781025"/>
            <a:ext cx="3772662" cy="4956521"/>
          </a:xfrm>
          <a:custGeom>
            <a:avLst/>
            <a:gdLst/>
            <a:ahLst/>
            <a:cxnLst/>
            <a:rect r="r" b="b" t="t" l="l"/>
            <a:pathLst>
              <a:path h="4956521" w="3772662">
                <a:moveTo>
                  <a:pt x="0" y="4956522"/>
                </a:moveTo>
                <a:lnTo>
                  <a:pt x="3772662" y="4956522"/>
                </a:lnTo>
                <a:lnTo>
                  <a:pt x="3772662" y="0"/>
                </a:lnTo>
                <a:lnTo>
                  <a:pt x="0" y="0"/>
                </a:lnTo>
                <a:lnTo>
                  <a:pt x="0" y="495652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3209211" y="1721233"/>
            <a:ext cx="6538053" cy="6538053"/>
          </a:xfrm>
          <a:custGeom>
            <a:avLst/>
            <a:gdLst/>
            <a:ahLst/>
            <a:cxnLst/>
            <a:rect r="r" b="b" t="t" l="l"/>
            <a:pathLst>
              <a:path h="6538053" w="6538053">
                <a:moveTo>
                  <a:pt x="0" y="0"/>
                </a:moveTo>
                <a:lnTo>
                  <a:pt x="6538053" y="0"/>
                </a:lnTo>
                <a:lnTo>
                  <a:pt x="6538053" y="6538053"/>
                </a:lnTo>
                <a:lnTo>
                  <a:pt x="0" y="6538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028700" y="210270"/>
            <a:ext cx="2300142" cy="3021926"/>
          </a:xfrm>
          <a:custGeom>
            <a:avLst/>
            <a:gdLst/>
            <a:ahLst/>
            <a:cxnLst/>
            <a:rect r="r" b="b" t="t" l="l"/>
            <a:pathLst>
              <a:path h="3021926" w="2300142">
                <a:moveTo>
                  <a:pt x="2300142" y="0"/>
                </a:moveTo>
                <a:lnTo>
                  <a:pt x="0" y="0"/>
                </a:lnTo>
                <a:lnTo>
                  <a:pt x="0" y="3021926"/>
                </a:lnTo>
                <a:lnTo>
                  <a:pt x="2300142" y="3021926"/>
                </a:lnTo>
                <a:lnTo>
                  <a:pt x="230014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-10800000">
            <a:off x="-857631" y="-364188"/>
            <a:ext cx="3772662" cy="4956521"/>
          </a:xfrm>
          <a:custGeom>
            <a:avLst/>
            <a:gdLst/>
            <a:ahLst/>
            <a:cxnLst/>
            <a:rect r="r" b="b" t="t" l="l"/>
            <a:pathLst>
              <a:path h="4956521" w="3772662">
                <a:moveTo>
                  <a:pt x="3772662" y="0"/>
                </a:moveTo>
                <a:lnTo>
                  <a:pt x="0" y="0"/>
                </a:lnTo>
                <a:lnTo>
                  <a:pt x="0" y="4956522"/>
                </a:lnTo>
                <a:lnTo>
                  <a:pt x="3772662" y="4956522"/>
                </a:lnTo>
                <a:lnTo>
                  <a:pt x="377266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4960838" y="2114073"/>
            <a:ext cx="6538053" cy="6538053"/>
          </a:xfrm>
          <a:custGeom>
            <a:avLst/>
            <a:gdLst/>
            <a:ahLst/>
            <a:cxnLst/>
            <a:rect r="r" b="b" t="t" l="l"/>
            <a:pathLst>
              <a:path h="6538053" w="6538053">
                <a:moveTo>
                  <a:pt x="0" y="0"/>
                </a:moveTo>
                <a:lnTo>
                  <a:pt x="6538054" y="0"/>
                </a:lnTo>
                <a:lnTo>
                  <a:pt x="6538054" y="6538053"/>
                </a:lnTo>
                <a:lnTo>
                  <a:pt x="0" y="6538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DAGSGIXnqmE</dc:identifier>
  <dcterms:modified xsi:type="dcterms:W3CDTF">2011-08-01T06:04:30Z</dcterms:modified>
  <cp:revision>1</cp:revision>
  <dc:title>Project</dc:title>
</cp:coreProperties>
</file>