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63" r:id="rId5"/>
    <p:sldId id="264" r:id="rId6"/>
    <p:sldId id="265" r:id="rId7"/>
    <p:sldId id="268" r:id="rId8"/>
    <p:sldId id="258" r:id="rId9"/>
    <p:sldId id="275" r:id="rId10"/>
    <p:sldId id="269" r:id="rId11"/>
    <p:sldId id="271" r:id="rId12"/>
    <p:sldId id="272" r:id="rId13"/>
    <p:sldId id="273" r:id="rId14"/>
    <p:sldId id="274" r:id="rId15"/>
    <p:sldId id="262" r:id="rId16"/>
    <p:sldId id="266" r:id="rId17"/>
    <p:sldId id="276" r:id="rId18"/>
    <p:sldId id="267" r:id="rId19"/>
    <p:sldId id="277" r:id="rId20"/>
    <p:sldId id="27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/>
    <p:restoredTop sz="88084"/>
  </p:normalViewPr>
  <p:slideViewPr>
    <p:cSldViewPr snapToGrid="0" snapToObjects="1">
      <p:cViewPr varScale="1">
        <p:scale>
          <a:sx n="199" d="100"/>
          <a:sy n="199" d="100"/>
        </p:scale>
        <p:origin x="2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4A65A-9252-D24D-BE35-E482BE28460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A4FF-DED5-3D4D-A626-114F375D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calls grant access to the call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 o will be granted to all callers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7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 Method call</a:t>
            </a:r>
          </a:p>
          <a:p>
            <a:r>
              <a:rPr lang="en-US" dirty="0"/>
              <a:t>r: Return value</a:t>
            </a:r>
          </a:p>
          <a:p>
            <a:r>
              <a:rPr lang="en-US" dirty="0"/>
              <a:t>a: Abnormal return</a:t>
            </a:r>
          </a:p>
          <a:p>
            <a:r>
              <a:rPr lang="en-US" dirty="0"/>
              <a:t>p: field of parameter</a:t>
            </a:r>
          </a:p>
          <a:p>
            <a:r>
              <a:rPr lang="en-US" dirty="0"/>
              <a:t>s: static field write</a:t>
            </a:r>
          </a:p>
          <a:p>
            <a:endParaRPr lang="en-US" dirty="0"/>
          </a:p>
          <a:p>
            <a:r>
              <a:rPr lang="en-US" dirty="0"/>
              <a:t>A naïve way to represent escape states would be to model sets of language features that correlate to escape information.</a:t>
            </a:r>
          </a:p>
          <a:p>
            <a:r>
              <a:rPr lang="en-US" dirty="0"/>
              <a:t>This would result in this subset lattice.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 Method call</a:t>
            </a:r>
          </a:p>
          <a:p>
            <a:r>
              <a:rPr lang="en-US" dirty="0"/>
              <a:t>r: Return value</a:t>
            </a:r>
          </a:p>
          <a:p>
            <a:r>
              <a:rPr lang="en-US" dirty="0"/>
              <a:t>a: Abnormal return</a:t>
            </a:r>
          </a:p>
          <a:p>
            <a:r>
              <a:rPr lang="en-US" dirty="0"/>
              <a:t>p: field of parameter</a:t>
            </a:r>
          </a:p>
          <a:p>
            <a:r>
              <a:rPr lang="en-US" dirty="0"/>
              <a:t>s: static field write</a:t>
            </a:r>
          </a:p>
          <a:p>
            <a:endParaRPr lang="en-US" dirty="0"/>
          </a:p>
          <a:p>
            <a:r>
              <a:rPr lang="en-US" dirty="0"/>
              <a:t>The subset lattice has redundant information when mapped back to the impact to lifetime/access properties, e.g. all sets that contain ”s” are a bound for lifetime and access.</a:t>
            </a:r>
          </a:p>
          <a:p>
            <a:r>
              <a:rPr lang="en-US" dirty="0"/>
              <a:t>We can restrict the lattice to the given one. </a:t>
            </a:r>
          </a:p>
          <a:p>
            <a:r>
              <a:rPr lang="en-US" dirty="0"/>
              <a:t>Furthermore, it might not be needed to distinguish between “a” and “r”, but this may help clients </a:t>
            </a:r>
            <a:r>
              <a:rPr lang="en-US"/>
              <a:t>to distinguish.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0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fields requires to reason about the aliases and escape information of the base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4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4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2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Allocating objects on the heap is more expensive than allocating objects on the stack. </a:t>
            </a:r>
          </a:p>
          <a:p>
            <a:r>
              <a:rPr lang="en-US" dirty="0"/>
              <a:t>Furthermore, objects that have been allocated on the stack do not need to be garbage collected, as the stack frame will be release after the method call.</a:t>
            </a:r>
          </a:p>
          <a:p>
            <a:r>
              <a:rPr lang="en-US" dirty="0"/>
              <a:t>Therefore, compilers, JITs and VMs often try to perform stack allocations, (e.g. the JVM does so at least since 9).</a:t>
            </a:r>
          </a:p>
          <a:p>
            <a:r>
              <a:rPr lang="en-US" dirty="0"/>
              <a:t>Stack allocation is only possible, if after the call of its allocating method, it is not needed 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objects do not need to be allocated at all. They only provide some abstraction/modularization and that can be </a:t>
            </a:r>
            <a:r>
              <a:rPr lang="en-US" dirty="0" err="1"/>
              <a:t>inlined</a:t>
            </a:r>
            <a:r>
              <a:rPr lang="en-US" dirty="0"/>
              <a:t> directly.</a:t>
            </a:r>
          </a:p>
          <a:p>
            <a:r>
              <a:rPr lang="en-US" dirty="0"/>
              <a:t>In the given example, the code of foo could be rewritten/optimized to: return </a:t>
            </a:r>
            <a:r>
              <a:rPr lang="en-US" dirty="0" err="1"/>
              <a:t>Math.PI</a:t>
            </a:r>
            <a:r>
              <a:rPr lang="en-US" dirty="0"/>
              <a:t> * 1 * 1;</a:t>
            </a:r>
          </a:p>
          <a:p>
            <a:r>
              <a:rPr lang="en-US" dirty="0"/>
              <a:t>This technique is called scalar replacement (performed by the JVM since Java 6).</a:t>
            </a:r>
          </a:p>
          <a:p>
            <a:r>
              <a:rPr lang="en-US" dirty="0"/>
              <a:t>In order to avoid allocation of objects, either only the allocating object access the object or all methods that access the object can be </a:t>
            </a:r>
            <a:r>
              <a:rPr lang="en-US" dirty="0" err="1"/>
              <a:t>inlined</a:t>
            </a:r>
            <a:r>
              <a:rPr lang="en-US" dirty="0"/>
              <a:t>.</a:t>
            </a:r>
          </a:p>
          <a:p>
            <a:r>
              <a:rPr lang="en-US" dirty="0"/>
              <a:t>For simplicity, escape analysis often does not perform </a:t>
            </a:r>
            <a:r>
              <a:rPr lang="en-US" dirty="0" err="1"/>
              <a:t>inlining</a:t>
            </a:r>
            <a:r>
              <a:rPr lang="en-US" dirty="0"/>
              <a:t>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Synchronization instructions introduce a lot overhead within the JVM. </a:t>
            </a:r>
          </a:p>
          <a:p>
            <a:r>
              <a:rPr lang="en-US" dirty="0"/>
              <a:t>If the object, that is used within the synchronization can not be accessed by any other thread, the synchronization is then useless and may be removed.</a:t>
            </a:r>
          </a:p>
          <a:p>
            <a:r>
              <a:rPr lang="en-US" dirty="0"/>
              <a:t>The JVM performs this optimization since Java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Accessibility describes, whether other methods or threads may have a reference to it and therefore it is possible to read/write fields of the object ,invoke methods on it, or pass it as an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use *m* for methods and *t* for threads in the rest of the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case 2, it depends on whether m’ can be </a:t>
            </a:r>
            <a:r>
              <a:rPr lang="en-US" dirty="0" err="1"/>
              <a:t>inlined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A4FF-DED5-3D4D-A626-114F375D0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99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3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1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7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9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1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7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5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6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0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5BA1-5FE9-8643-9874-F7693B1939DC}" type="datetimeFigureOut">
              <a:rPr lang="de-DE" smtClean="0"/>
              <a:t>11.07.19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FB7D-F337-E345-AEB2-E38E3ED447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7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kuebler@cs.tu-darmstadt.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ilev.net/jvm/anatomy-quarks/19-lock-elisio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escape-analysis" TargetMode="External"/><Relationship Id="rId5" Type="http://schemas.openxmlformats.org/officeDocument/2006/relationships/hyperlink" Target="https://dzone.com/articles/overview-of-javas-escape-analysis" TargetMode="External"/><Relationship Id="rId4" Type="http://schemas.openxmlformats.org/officeDocument/2006/relationships/hyperlink" Target="https://docs.oracle.com/javase/8/docs/technotes/guides/vm/performance-enhancements-7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6127-695E-DB45-9C5F-E0B67C562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Escape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755D7-1A95-1A4D-9638-D656AA2DC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Florian Kübler</a:t>
            </a:r>
          </a:p>
        </p:txBody>
      </p:sp>
    </p:spTree>
    <p:extLst>
      <p:ext uri="{BB962C8B-B14F-4D97-AF65-F5344CB8AC3E}">
        <p14:creationId xmlns:p14="http://schemas.microsoft.com/office/powerpoint/2010/main" val="150933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361" y="1825625"/>
            <a:ext cx="4547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Method calls (</a:t>
            </a:r>
            <a:r>
              <a:rPr lang="en-US" b="1" dirty="0"/>
              <a:t>c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≤ Lifetime(foo)</a:t>
            </a:r>
          </a:p>
          <a:p>
            <a:r>
              <a:rPr lang="en-US" dirty="0"/>
              <a:t>Stack Allocation: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>
                <a:effectLst/>
              </a:rPr>
              <a:t>bar</a:t>
            </a:r>
            <a:r>
              <a:rPr lang="de-DE" sz="2400" dirty="0"/>
              <a:t>(o);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bar(</a:t>
            </a:r>
            <a:r>
              <a:rPr lang="de-DE" sz="2400" dirty="0" err="1"/>
              <a:t>Object</a:t>
            </a:r>
            <a:r>
              <a:rPr lang="de-DE" sz="2400" dirty="0"/>
              <a:t> o)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i="1" dirty="0">
                <a:solidFill>
                  <a:srgbClr val="808080"/>
                </a:solidFill>
                <a:effectLst/>
              </a:rPr>
              <a:t>// ...</a:t>
            </a:r>
            <a:endParaRPr lang="de-DE" sz="2400" i="1" dirty="0">
              <a:solidFill>
                <a:srgbClr val="808080"/>
              </a:solidFill>
            </a:endParaRPr>
          </a:p>
          <a:p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31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1" y="1825625"/>
            <a:ext cx="4543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returns (</a:t>
            </a:r>
            <a:r>
              <a:rPr lang="en-US" b="1" dirty="0"/>
              <a:t>r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&lt;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return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o;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foo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1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9" y="1825625"/>
            <a:ext cx="4667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abnormal returns (</a:t>
            </a:r>
            <a:r>
              <a:rPr lang="en-US" b="1" dirty="0"/>
              <a:t>a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&lt;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rgbClr val="00B050"/>
                </a:solidFill>
              </a:rPr>
              <a:t>✓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throw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Exception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foo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7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the State of Given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495" y="1825625"/>
            <a:ext cx="44829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 field writes(</a:t>
            </a:r>
            <a:r>
              <a:rPr lang="en-US" b="1" dirty="0"/>
              <a:t>p</a:t>
            </a:r>
            <a:r>
              <a:rPr lang="en-US" dirty="0"/>
              <a:t>):</a:t>
            </a:r>
          </a:p>
          <a:p>
            <a:r>
              <a:rPr lang="en-US" dirty="0"/>
              <a:t>Access(o) = {foo, bar, t}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&lt;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en-US" dirty="0">
                <a:solidFill>
                  <a:schemeClr val="accent4"/>
                </a:solidFill>
              </a:rPr>
              <a:t>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class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MyClass</a:t>
            </a:r>
            <a:r>
              <a:rPr lang="de-DE" sz="2400" dirty="0"/>
              <a:t>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660E7A"/>
                </a:solidFill>
              </a:rPr>
              <a:t>f</a:t>
            </a:r>
            <a:r>
              <a:rPr lang="de-DE" sz="2400" dirty="0"/>
              <a:t>;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</a:t>
            </a:r>
            <a:r>
              <a:rPr lang="de-DE" sz="2400" dirty="0" err="1"/>
              <a:t>MyClass</a:t>
            </a:r>
            <a:r>
              <a:rPr lang="de-DE" sz="2400" dirty="0"/>
              <a:t> p)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p.</a:t>
            </a:r>
            <a:r>
              <a:rPr lang="de-DE" sz="2400" b="1" dirty="0" err="1">
                <a:solidFill>
                  <a:srgbClr val="660E7A"/>
                </a:solidFill>
              </a:rPr>
              <a:t>f</a:t>
            </a:r>
            <a:r>
              <a:rPr lang="de-DE" sz="2400" b="1" dirty="0">
                <a:solidFill>
                  <a:srgbClr val="660E7A"/>
                </a:solidFill>
              </a:rPr>
              <a:t> </a:t>
            </a:r>
            <a:r>
              <a:rPr lang="de-DE" sz="2400" dirty="0"/>
              <a:t>=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foo</a:t>
            </a:r>
            <a:r>
              <a:rPr lang="de-DE" sz="2400" dirty="0"/>
              <a:t>(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MyClass</a:t>
            </a:r>
            <a:r>
              <a:rPr lang="de-DE" sz="2400" dirty="0"/>
              <a:t>);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B01-8DE8-9444-942B-FBE7B9D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Static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9AA1-68BD-0849-A558-D178DDE4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19" y="1825625"/>
            <a:ext cx="4631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field writes(</a:t>
            </a:r>
            <a:r>
              <a:rPr lang="en-US" b="1" dirty="0"/>
              <a:t>s</a:t>
            </a:r>
            <a:r>
              <a:rPr lang="en-US" dirty="0"/>
              <a:t>):</a:t>
            </a:r>
          </a:p>
          <a:p>
            <a:r>
              <a:rPr lang="en-US" dirty="0"/>
              <a:t>∀m . m ∈ Access(o)</a:t>
            </a:r>
          </a:p>
          <a:p>
            <a:r>
              <a:rPr lang="en-US" dirty="0"/>
              <a:t>∀t’ . t’ ∈ Access(o)</a:t>
            </a:r>
          </a:p>
          <a:p>
            <a:r>
              <a:rPr lang="en-US" dirty="0"/>
              <a:t>Lifetime(o) &gt; Lifetime(foo)</a:t>
            </a:r>
          </a:p>
          <a:p>
            <a:r>
              <a:rPr lang="en-US" dirty="0"/>
              <a:t>Lifetime(o) &gt; Lifetime(t)</a:t>
            </a:r>
          </a:p>
          <a:p>
            <a:r>
              <a:rPr lang="en-US" dirty="0"/>
              <a:t>Stack Allocation: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Scalar Replacement: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Synchronization Removal: </a:t>
            </a:r>
            <a:r>
              <a:rPr lang="de-DE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84303-EE50-4C4C-8CFB-9F80034EC79C}"/>
              </a:ext>
            </a:extLst>
          </p:cNvPr>
          <p:cNvSpPr/>
          <p:nvPr/>
        </p:nvSpPr>
        <p:spPr>
          <a:xfrm>
            <a:off x="628651" y="1825625"/>
            <a:ext cx="3949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class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MyClass</a:t>
            </a:r>
            <a:r>
              <a:rPr lang="de-DE" sz="2400" dirty="0"/>
              <a:t>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dirty="0"/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static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 </a:t>
            </a:r>
            <a:r>
              <a:rPr lang="de-DE" sz="2400" i="1" dirty="0">
                <a:solidFill>
                  <a:srgbClr val="660E7A"/>
                </a:solidFill>
              </a:rPr>
              <a:t>f</a:t>
            </a:r>
            <a:r>
              <a:rPr lang="de-DE" sz="2400" dirty="0"/>
              <a:t>;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</a:p>
          <a:p>
            <a:r>
              <a:rPr lang="de-DE" sz="2400" dirty="0"/>
              <a:t>    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</a:rPr>
              <a:t>new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</a:p>
          <a:p>
            <a:r>
              <a:rPr lang="de-DE" sz="2400" dirty="0"/>
              <a:t>        </a:t>
            </a:r>
            <a:r>
              <a:rPr lang="de-DE" sz="2400" dirty="0" err="1"/>
              <a:t>MyClass.</a:t>
            </a:r>
            <a:r>
              <a:rPr lang="de-DE" sz="2400" i="1" dirty="0" err="1">
                <a:solidFill>
                  <a:srgbClr val="660E7A"/>
                </a:solidFill>
              </a:rPr>
              <a:t>f</a:t>
            </a:r>
            <a:r>
              <a:rPr lang="de-DE" sz="2400" i="1" dirty="0">
                <a:solidFill>
                  <a:srgbClr val="660E7A"/>
                </a:solidFill>
              </a:rPr>
              <a:t> </a:t>
            </a:r>
            <a:r>
              <a:rPr lang="de-DE" sz="2400" dirty="0"/>
              <a:t>= o;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</a:rPr>
              <a:t>void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dirty="0"/>
              <a:t>bar()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foo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0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F26C-CE31-5E42-9DDE-5304260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Subset Lattice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59B3A-6C47-974F-91A0-AD47FAA1E409}"/>
              </a:ext>
            </a:extLst>
          </p:cNvPr>
          <p:cNvSpPr txBox="1"/>
          <p:nvPr/>
        </p:nvSpPr>
        <p:spPr>
          <a:xfrm>
            <a:off x="3909411" y="1783022"/>
            <a:ext cx="132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c,r,a,p,s</a:t>
            </a:r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7638F-F1C6-A746-85B5-BE1BCF99803D}"/>
              </a:ext>
            </a:extLst>
          </p:cNvPr>
          <p:cNvSpPr txBox="1"/>
          <p:nvPr/>
        </p:nvSpPr>
        <p:spPr>
          <a:xfrm>
            <a:off x="4383483" y="590758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9850-978E-CF45-BFB6-CF648F5F4D4C}"/>
              </a:ext>
            </a:extLst>
          </p:cNvPr>
          <p:cNvSpPr txBox="1"/>
          <p:nvPr/>
        </p:nvSpPr>
        <p:spPr>
          <a:xfrm>
            <a:off x="4310548" y="487654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{a}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468C9-8472-734A-8B38-6C405762BE0F}"/>
              </a:ext>
            </a:extLst>
          </p:cNvPr>
          <p:cNvSpPr txBox="1"/>
          <p:nvPr/>
        </p:nvSpPr>
        <p:spPr>
          <a:xfrm>
            <a:off x="4373065" y="384549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C120F-B0BC-C348-91BA-CA034E4115B3}"/>
              </a:ext>
            </a:extLst>
          </p:cNvPr>
          <p:cNvSpPr txBox="1"/>
          <p:nvPr/>
        </p:nvSpPr>
        <p:spPr>
          <a:xfrm>
            <a:off x="4021622" y="2814260"/>
            <a:ext cx="110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c,r,p,s</a:t>
            </a:r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1DDF4-2999-184D-8158-6B059B89BF15}"/>
              </a:ext>
            </a:extLst>
          </p:cNvPr>
          <p:cNvSpPr txBox="1"/>
          <p:nvPr/>
        </p:nvSpPr>
        <p:spPr>
          <a:xfrm>
            <a:off x="628650" y="2814259"/>
            <a:ext cx="111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r,a,p,s</a:t>
            </a:r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261BB-92EB-8647-B276-F8119FB4265C}"/>
              </a:ext>
            </a:extLst>
          </p:cNvPr>
          <p:cNvSpPr txBox="1"/>
          <p:nvPr/>
        </p:nvSpPr>
        <p:spPr>
          <a:xfrm>
            <a:off x="7396962" y="2814258"/>
            <a:ext cx="112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c,r,a,p</a:t>
            </a:r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3860B-AA31-D84B-8046-5582F6517C57}"/>
              </a:ext>
            </a:extLst>
          </p:cNvPr>
          <p:cNvSpPr txBox="1"/>
          <p:nvPr/>
        </p:nvSpPr>
        <p:spPr>
          <a:xfrm>
            <a:off x="2300674" y="281288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c,a,p,s</a:t>
            </a:r>
            <a:r>
              <a:rPr lang="en-US" sz="2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90073-53C3-8749-B363-5E8C069896DB}"/>
              </a:ext>
            </a:extLst>
          </p:cNvPr>
          <p:cNvSpPr txBox="1"/>
          <p:nvPr/>
        </p:nvSpPr>
        <p:spPr>
          <a:xfrm>
            <a:off x="5716506" y="2812886"/>
            <a:ext cx="108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c,r,a,s</a:t>
            </a:r>
            <a:r>
              <a:rPr lang="en-US" sz="2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B9E4F-AB26-B141-AE1D-D5C6AD3ECA40}"/>
              </a:ext>
            </a:extLst>
          </p:cNvPr>
          <p:cNvSpPr txBox="1"/>
          <p:nvPr/>
        </p:nvSpPr>
        <p:spPr>
          <a:xfrm>
            <a:off x="934406" y="487271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{c}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7BB05-33CE-1943-80C4-16A8E03E913A}"/>
              </a:ext>
            </a:extLst>
          </p:cNvPr>
          <p:cNvSpPr txBox="1"/>
          <p:nvPr/>
        </p:nvSpPr>
        <p:spPr>
          <a:xfrm>
            <a:off x="7704325" y="4872714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{s}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4BB40-7169-9E45-A1FB-A174129A6B8A}"/>
              </a:ext>
            </a:extLst>
          </p:cNvPr>
          <p:cNvSpPr txBox="1"/>
          <p:nvPr/>
        </p:nvSpPr>
        <p:spPr>
          <a:xfrm>
            <a:off x="2633698" y="4872713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{r}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14C907-A0FB-244B-9B6D-F76493F6140B}"/>
              </a:ext>
            </a:extLst>
          </p:cNvPr>
          <p:cNvSpPr txBox="1"/>
          <p:nvPr/>
        </p:nvSpPr>
        <p:spPr>
          <a:xfrm>
            <a:off x="6000223" y="4872713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{p}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375018-6D64-414C-BB74-C258B00E8EF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571997" y="2244687"/>
            <a:ext cx="1" cy="569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8FE2AB-F87C-904D-BD2F-FB004C706A69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2884328" y="2244687"/>
            <a:ext cx="1687669" cy="568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371BF0-AF08-0244-8AB3-D41B50A9CC8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87842" y="2244687"/>
            <a:ext cx="3384155" cy="5695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B44820-BFBB-A14C-9BC5-0B652D4C1F8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4571997" y="2244687"/>
            <a:ext cx="1687671" cy="568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E384B1-2AD5-B247-BACD-B1A3DD96F0C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571997" y="2244687"/>
            <a:ext cx="3388966" cy="569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9BB7A9-CD10-BD49-9831-3F3F7D264E7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571996" y="5338208"/>
            <a:ext cx="804" cy="569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2C8C6B-0C1C-694C-9F07-C5BD71B64C74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4571996" y="5334378"/>
            <a:ext cx="1697692" cy="5732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19C1AA-BAAE-D440-8B1E-239758B2C00F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4571996" y="5334379"/>
            <a:ext cx="3380955" cy="573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F6037F-C2AA-044C-BEA0-76A3CE1CC862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2875912" y="5334378"/>
            <a:ext cx="1696084" cy="5732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46B283-9940-804F-9982-F7D2C7CAE1F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187841" y="5334379"/>
            <a:ext cx="3384155" cy="573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5A065D-8476-8845-8C63-980E67BE25B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571998" y="3275925"/>
            <a:ext cx="0" cy="569573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9BD982-F604-CD4F-9DC2-3CAEAF79DD53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4571998" y="3274551"/>
            <a:ext cx="1687670" cy="570947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5BDE74-B961-E843-B0C6-27A7EBA0A71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4571998" y="3275923"/>
            <a:ext cx="3388965" cy="569575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C531B7-59E1-104E-90F8-92912E87E1B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884328" y="3274552"/>
            <a:ext cx="1687670" cy="570946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322C29-BF09-4B40-A7DD-5BC3EA0890F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187842" y="3275924"/>
            <a:ext cx="3384156" cy="569574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970C6C-27E6-0F46-AD88-B619308D3A4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4571998" y="4307163"/>
            <a:ext cx="802" cy="5693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4B43C1-7378-694C-A6E0-5789B8A20A88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4571998" y="4307163"/>
            <a:ext cx="1697690" cy="56555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FF10EE-07B7-D74D-BE1E-BEEB6FDB927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571998" y="4307163"/>
            <a:ext cx="3380953" cy="565551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69891E-68C3-CE4F-81F2-6A0B6AA5E4C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875912" y="4307163"/>
            <a:ext cx="1696086" cy="56555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B62E0C-D8AE-1444-AEE1-061D99C65D9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187841" y="4307163"/>
            <a:ext cx="3384157" cy="565551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1C27-BA3F-5044-9D94-FC96A809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Lattice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9AAB6-A095-1845-8681-9746652230AC}"/>
              </a:ext>
            </a:extLst>
          </p:cNvPr>
          <p:cNvSpPr txBox="1"/>
          <p:nvPr/>
        </p:nvSpPr>
        <p:spPr>
          <a:xfrm>
            <a:off x="4333472" y="1690689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{s}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9597C-5E68-1B44-BF46-A4BAACFFC99D}"/>
              </a:ext>
            </a:extLst>
          </p:cNvPr>
          <p:cNvSpPr txBox="1"/>
          <p:nvPr/>
        </p:nvSpPr>
        <p:spPr>
          <a:xfrm>
            <a:off x="4393585" y="568542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EC46A-6C46-704A-83DD-5C2AD5AED301}"/>
              </a:ext>
            </a:extLst>
          </p:cNvPr>
          <p:cNvSpPr txBox="1"/>
          <p:nvPr/>
        </p:nvSpPr>
        <p:spPr>
          <a:xfrm>
            <a:off x="4328663" y="488490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2074A-8070-3042-8D4E-5D61B8223FFB}"/>
              </a:ext>
            </a:extLst>
          </p:cNvPr>
          <p:cNvSpPr txBox="1"/>
          <p:nvPr/>
        </p:nvSpPr>
        <p:spPr>
          <a:xfrm>
            <a:off x="4121491" y="2488592"/>
            <a:ext cx="92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r,a,p</a:t>
            </a:r>
            <a:r>
              <a:rPr lang="en-US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03E2F-0446-5E4B-9068-176F235A969A}"/>
              </a:ext>
            </a:extLst>
          </p:cNvPr>
          <p:cNvSpPr txBox="1"/>
          <p:nvPr/>
        </p:nvSpPr>
        <p:spPr>
          <a:xfrm>
            <a:off x="4240915" y="3289463"/>
            <a:ext cx="682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r,a</a:t>
            </a:r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A1D72-2025-EF44-A0F5-AC8ADFA05F98}"/>
              </a:ext>
            </a:extLst>
          </p:cNvPr>
          <p:cNvSpPr txBox="1"/>
          <p:nvPr/>
        </p:nvSpPr>
        <p:spPr>
          <a:xfrm>
            <a:off x="4312633" y="4084398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{p}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E9BAC-E02F-B04C-A5CE-EA4B0D38C962}"/>
              </a:ext>
            </a:extLst>
          </p:cNvPr>
          <p:cNvSpPr txBox="1"/>
          <p:nvPr/>
        </p:nvSpPr>
        <p:spPr>
          <a:xfrm>
            <a:off x="2135854" y="3295400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r,p</a:t>
            </a:r>
            <a:r>
              <a:rPr lang="en-US" sz="2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3DA50-572A-0E47-9096-4598D99F63C2}"/>
              </a:ext>
            </a:extLst>
          </p:cNvPr>
          <p:cNvSpPr txBox="1"/>
          <p:nvPr/>
        </p:nvSpPr>
        <p:spPr>
          <a:xfrm>
            <a:off x="6331548" y="3286495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a,p</a:t>
            </a:r>
            <a:r>
              <a:rPr lang="en-US" sz="2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377AB-2924-8848-9389-EE2528B66A89}"/>
              </a:ext>
            </a:extLst>
          </p:cNvPr>
          <p:cNvSpPr txBox="1"/>
          <p:nvPr/>
        </p:nvSpPr>
        <p:spPr>
          <a:xfrm>
            <a:off x="2242037" y="4084398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{r}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77549-9A28-B042-8A85-6C4B643A190F}"/>
              </a:ext>
            </a:extLst>
          </p:cNvPr>
          <p:cNvSpPr txBox="1"/>
          <p:nvPr/>
        </p:nvSpPr>
        <p:spPr>
          <a:xfrm>
            <a:off x="6437731" y="40896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{a}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F45A86-C879-A142-B9B2-FA3CE7E6C49C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4582098" y="2152354"/>
            <a:ext cx="0" cy="33623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9C237B-B3B5-5344-BACA-771DDC9A11A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582098" y="2950257"/>
            <a:ext cx="0" cy="33920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0E7206-CBE0-334F-8DDC-7020152B66C0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4582098" y="3751128"/>
            <a:ext cx="2117885" cy="338494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4FC50-1E97-4741-B8A0-38622FABCCB6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484251" y="3751128"/>
            <a:ext cx="2097847" cy="33327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247628-753A-0B49-9BBF-077B5756E71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484251" y="2950257"/>
            <a:ext cx="2097847" cy="345143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DB894B-7520-984C-8DC1-E64FE44C13BF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4582098" y="2950257"/>
            <a:ext cx="2131126" cy="33623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DC4A8-8D9C-F147-8BEA-1ADC14EA4991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4582098" y="3748160"/>
            <a:ext cx="2131126" cy="336238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F6A967-6623-B442-B7CC-8F1FAE4D5A4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2484251" y="3757065"/>
            <a:ext cx="2097847" cy="327333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6CF130-8077-E047-9DF5-D976BB374CCE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484251" y="4546063"/>
            <a:ext cx="2097847" cy="33884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F6C9DA-FB83-4044-8BBA-5C33474ED42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4582098" y="4551287"/>
            <a:ext cx="2117885" cy="333622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EC0DD3-6DA5-204B-BF33-70F2B920B23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82098" y="5346574"/>
            <a:ext cx="0" cy="33884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86D81F-A364-A843-A070-5F551AA91678}"/>
              </a:ext>
            </a:extLst>
          </p:cNvPr>
          <p:cNvCxnSpPr>
            <a:cxnSpLocks/>
          </p:cNvCxnSpPr>
          <p:nvPr/>
        </p:nvCxnSpPr>
        <p:spPr>
          <a:xfrm flipV="1">
            <a:off x="7796151" y="1921521"/>
            <a:ext cx="0" cy="4075518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8AF6B1-6A8E-4449-9272-08C21397EF50}"/>
              </a:ext>
            </a:extLst>
          </p:cNvPr>
          <p:cNvSpPr txBox="1"/>
          <p:nvPr/>
        </p:nvSpPr>
        <p:spPr>
          <a:xfrm rot="5400000">
            <a:off x="7076140" y="3731613"/>
            <a:ext cx="172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lifetime + access</a:t>
            </a:r>
          </a:p>
        </p:txBody>
      </p:sp>
    </p:spTree>
    <p:extLst>
      <p:ext uri="{BB962C8B-B14F-4D97-AF65-F5344CB8AC3E}">
        <p14:creationId xmlns:p14="http://schemas.microsoft.com/office/powerpoint/2010/main" val="335811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D1DB-5A04-3045-BFFF-D95F939D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Constructor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3314D-096C-7F44-8FAF-DB8812C78648}"/>
              </a:ext>
            </a:extLst>
          </p:cNvPr>
          <p:cNvSpPr/>
          <p:nvPr/>
        </p:nvSpPr>
        <p:spPr>
          <a:xfrm>
            <a:off x="628650" y="1967688"/>
            <a:ext cx="2483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o = </a:t>
            </a:r>
            <a:r>
              <a:rPr lang="de-DE" b="1" dirty="0" err="1">
                <a:solidFill>
                  <a:srgbClr val="000080"/>
                </a:solidFill>
              </a:rPr>
              <a:t>new</a:t>
            </a:r>
            <a:r>
              <a:rPr lang="de-DE" b="1" dirty="0">
                <a:solidFill>
                  <a:srgbClr val="000080"/>
                </a:solidFill>
              </a:rPr>
              <a:t> </a:t>
            </a:r>
            <a:r>
              <a:rPr lang="de-DE" dirty="0" err="1"/>
              <a:t>Object</a:t>
            </a:r>
            <a:r>
              <a:rPr lang="de-DE" dirty="0"/>
              <a:t>();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1DE3E-3381-E84D-8BF1-65C18EDE9135}"/>
              </a:ext>
            </a:extLst>
          </p:cNvPr>
          <p:cNvSpPr/>
          <p:nvPr/>
        </p:nvSpPr>
        <p:spPr>
          <a:xfrm>
            <a:off x="3930732" y="1690689"/>
            <a:ext cx="5213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660E7A"/>
                </a:solidFill>
              </a:rPr>
              <a:t>NEW</a:t>
            </a:r>
            <a:r>
              <a:rPr lang="de-DE" dirty="0"/>
              <a:t>(</a:t>
            </a:r>
            <a:r>
              <a:rPr lang="de-DE" dirty="0" err="1"/>
              <a:t>java.lang.Object</a:t>
            </a:r>
            <a:r>
              <a:rPr lang="de-DE" dirty="0"/>
              <a:t>)</a:t>
            </a:r>
            <a:br>
              <a:rPr lang="de-DE" dirty="0"/>
            </a:br>
            <a:r>
              <a:rPr lang="de-DE" b="1" i="1" dirty="0">
                <a:solidFill>
                  <a:srgbClr val="660E7A"/>
                </a:solidFill>
              </a:rPr>
              <a:t>DUP</a:t>
            </a:r>
            <a:br>
              <a:rPr lang="de-DE" b="1" i="1" dirty="0">
                <a:solidFill>
                  <a:srgbClr val="660E7A"/>
                </a:solidFill>
              </a:rPr>
            </a:br>
            <a:r>
              <a:rPr lang="de-DE" b="1" i="1" dirty="0">
                <a:solidFill>
                  <a:srgbClr val="660E7A"/>
                </a:solidFill>
              </a:rPr>
              <a:t>INVOKESPECIAL</a:t>
            </a:r>
            <a:r>
              <a:rPr lang="de-DE" dirty="0"/>
              <a:t>(</a:t>
            </a:r>
            <a:r>
              <a:rPr lang="de-DE" dirty="0" err="1"/>
              <a:t>java.lang.Object</a:t>
            </a:r>
            <a:r>
              <a:rPr lang="de-DE" dirty="0"/>
              <a:t>{ </a:t>
            </a:r>
            <a:r>
              <a:rPr lang="de-DE" b="1" dirty="0" err="1">
                <a:solidFill>
                  <a:srgbClr val="000080"/>
                </a:solidFill>
              </a:rPr>
              <a:t>void</a:t>
            </a:r>
            <a:r>
              <a:rPr lang="de-DE" b="1" dirty="0">
                <a:solidFill>
                  <a:srgbClr val="000080"/>
                </a:solidFill>
              </a:rPr>
              <a:t> </a:t>
            </a:r>
            <a:r>
              <a:rPr lang="de-DE" dirty="0"/>
              <a:t>&lt;</a:t>
            </a:r>
            <a:r>
              <a:rPr lang="de-DE" dirty="0" err="1"/>
              <a:t>init</a:t>
            </a:r>
            <a:r>
              <a:rPr lang="de-DE" dirty="0"/>
              <a:t>&gt;() })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BC612-4D81-DE44-AEB2-B8F09F4352DC}"/>
              </a:ext>
            </a:extLst>
          </p:cNvPr>
          <p:cNvSpPr txBox="1"/>
          <p:nvPr/>
        </p:nvSpPr>
        <p:spPr>
          <a:xfrm>
            <a:off x="628650" y="3016252"/>
            <a:ext cx="7886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known from the lecture, the JVM distinguishes between object allocation and invocations of &lt;</a:t>
            </a:r>
            <a:r>
              <a:rPr lang="en-US" sz="2400" dirty="0" err="1"/>
              <a:t>init</a:t>
            </a:r>
            <a:r>
              <a:rPr lang="en-US" sz="2400" dirty="0"/>
              <a:t>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Distinguish between constructor and other calls as &lt;</a:t>
            </a:r>
            <a:r>
              <a:rPr lang="en-US" sz="2400" dirty="0" err="1"/>
              <a:t>init</a:t>
            </a:r>
            <a:r>
              <a:rPr lang="en-US" sz="2400" dirty="0"/>
              <a:t>&gt; does not let escape the object per-se.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(at least some) inter-procedural analysis if it is not the constructor of </a:t>
            </a:r>
            <a:r>
              <a:rPr lang="en-US" sz="2400" dirty="0" err="1"/>
              <a:t>java.lang.Object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76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F25-C238-7549-B094-B4EC56B7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May-Alias Analysis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9F0F-FCB5-2F41-AB2D-AD0C316B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Object </a:t>
            </a:r>
            <a:r>
              <a:rPr lang="en-US" b="1" dirty="0">
                <a:solidFill>
                  <a:srgbClr val="660E7A"/>
                </a:solidFill>
              </a:rPr>
              <a:t>f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de-DE" b="1" dirty="0" err="1">
                <a:solidFill>
                  <a:srgbClr val="000080"/>
                </a:solidFill>
              </a:rPr>
              <a:t>public</a:t>
            </a:r>
            <a:r>
              <a:rPr lang="de-DE" dirty="0"/>
              <a:t> </a:t>
            </a:r>
            <a:r>
              <a:rPr lang="de-DE" b="1" dirty="0" err="1">
                <a:solidFill>
                  <a:srgbClr val="000080"/>
                </a:solidFill>
              </a:rPr>
              <a:t>static</a:t>
            </a:r>
            <a:r>
              <a:rPr lang="de-DE" b="1" dirty="0">
                <a:solidFill>
                  <a:srgbClr val="000080"/>
                </a:solidFill>
              </a:rPr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i="1" dirty="0">
                <a:solidFill>
                  <a:srgbClr val="660E7A"/>
                </a:solidFill>
              </a:rPr>
              <a:t>global</a:t>
            </a:r>
            <a:r>
              <a:rPr lang="de-DE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/>
              <a:t>foo()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MyClass</a:t>
            </a:r>
            <a:r>
              <a:rPr lang="en-US" dirty="0"/>
              <a:t> c1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MyClass</a:t>
            </a:r>
            <a:r>
              <a:rPr lang="en-US" dirty="0"/>
              <a:t>.</a:t>
            </a:r>
            <a:r>
              <a:rPr lang="de-DE" i="1" dirty="0">
                <a:solidFill>
                  <a:srgbClr val="660E7A"/>
                </a:solidFill>
              </a:rPr>
              <a:t>global </a:t>
            </a:r>
            <a:r>
              <a:rPr lang="en-US" dirty="0"/>
              <a:t>= c1; </a:t>
            </a:r>
            <a:r>
              <a:rPr lang="en-US" i="1" dirty="0">
                <a:solidFill>
                  <a:srgbClr val="808080"/>
                </a:solidFill>
              </a:rPr>
              <a:t>// c1 escapes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MyClass</a:t>
            </a:r>
            <a:r>
              <a:rPr lang="en-US" dirty="0"/>
              <a:t> c2 = c1; </a:t>
            </a:r>
            <a:r>
              <a:rPr lang="en-US" i="1" dirty="0">
                <a:solidFill>
                  <a:srgbClr val="808080"/>
                </a:solidFill>
              </a:rPr>
              <a:t>// requires may-alias detection</a:t>
            </a:r>
            <a:br>
              <a:rPr lang="en-US" dirty="0"/>
            </a:br>
            <a:r>
              <a:rPr lang="en-US" dirty="0"/>
              <a:t>        Object o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Object();</a:t>
            </a:r>
            <a:br>
              <a:rPr lang="en-US" dirty="0"/>
            </a:br>
            <a:r>
              <a:rPr lang="en-US" dirty="0"/>
              <a:t>        c2.</a:t>
            </a:r>
            <a:r>
              <a:rPr lang="en-US" b="1" dirty="0">
                <a:solidFill>
                  <a:srgbClr val="660E7A"/>
                </a:solidFill>
              </a:rPr>
              <a:t>f </a:t>
            </a:r>
            <a:r>
              <a:rPr lang="en-US" dirty="0"/>
              <a:t>= o; </a:t>
            </a:r>
            <a:r>
              <a:rPr lang="en-US" i="1" dirty="0">
                <a:solidFill>
                  <a:srgbClr val="808080"/>
                </a:solidFill>
              </a:rPr>
              <a:t>// c2 does escape, therefor o does as well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83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5DFC-16B9-7C46-8216-0756F684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65D5-6267-E44E-AB70-6904BD76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6" y="1690689"/>
            <a:ext cx="8016587" cy="4351338"/>
          </a:xfrm>
        </p:spPr>
        <p:txBody>
          <a:bodyPr/>
          <a:lstStyle/>
          <a:p>
            <a:r>
              <a:rPr lang="en-US" dirty="0"/>
              <a:t>Use escape information for more precise call graphs for libraries.</a:t>
            </a:r>
          </a:p>
          <a:p>
            <a:r>
              <a:rPr lang="en-US" dirty="0"/>
              <a:t>Modularization and soundness of call-graph and points-to analysis</a:t>
            </a:r>
          </a:p>
          <a:p>
            <a:r>
              <a:rPr lang="en-US" dirty="0"/>
              <a:t>For lab, seminar or thesis topics as well as for </a:t>
            </a:r>
            <a:r>
              <a:rPr lang="en-US" dirty="0" err="1"/>
              <a:t>HiWi</a:t>
            </a:r>
            <a:r>
              <a:rPr lang="en-US" dirty="0"/>
              <a:t> positions contact me (</a:t>
            </a:r>
            <a:r>
              <a:rPr lang="en-US" dirty="0">
                <a:hlinkClick r:id="rId3"/>
              </a:rPr>
              <a:t>kuebler@cs.tu-darmstadt.de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836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DA3C-421D-714A-B7FA-BF3AEF37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Escape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9BDF-2603-1F41-BB31-75A2DCE4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analysis tries to </a:t>
            </a:r>
            <a:r>
              <a:rPr lang="en-US" b="1" dirty="0"/>
              <a:t>statically</a:t>
            </a:r>
            <a:r>
              <a:rPr lang="en-US" dirty="0"/>
              <a:t> reason about the </a:t>
            </a:r>
            <a:r>
              <a:rPr lang="en-US" b="1" dirty="0"/>
              <a:t>dynamic scope </a:t>
            </a:r>
            <a:r>
              <a:rPr lang="en-US" dirty="0"/>
              <a:t>of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034E-D75A-6D4B-88E1-1B4323E9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B9F9-7338-1845-AA88-0F28A114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err="1"/>
              <a:t>Kotzmann</a:t>
            </a:r>
            <a:r>
              <a:rPr lang="de-DE" dirty="0"/>
              <a:t>, Thomas, </a:t>
            </a:r>
            <a:r>
              <a:rPr lang="de-DE" dirty="0" err="1"/>
              <a:t>and</a:t>
            </a:r>
            <a:r>
              <a:rPr lang="de-DE" dirty="0"/>
              <a:t> Hanspeter </a:t>
            </a:r>
            <a:r>
              <a:rPr lang="de-DE" dirty="0" err="1"/>
              <a:t>Mössenböck</a:t>
            </a:r>
            <a:r>
              <a:rPr lang="de-DE" dirty="0"/>
              <a:t>. "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deoptimization</a:t>
            </a:r>
            <a:r>
              <a:rPr lang="de-DE" dirty="0"/>
              <a:t>." 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1st ACM/USENIX international </a:t>
            </a:r>
            <a:r>
              <a:rPr lang="de-DE" i="1" dirty="0" err="1"/>
              <a:t>conference</a:t>
            </a:r>
            <a:r>
              <a:rPr lang="de-DE" i="1" dirty="0"/>
              <a:t> on Virtual </a:t>
            </a:r>
            <a:r>
              <a:rPr lang="de-DE" i="1" dirty="0" err="1"/>
              <a:t>execution</a:t>
            </a:r>
            <a:r>
              <a:rPr lang="de-DE" i="1" dirty="0"/>
              <a:t> </a:t>
            </a:r>
            <a:r>
              <a:rPr lang="de-DE" i="1" dirty="0" err="1"/>
              <a:t>environments</a:t>
            </a:r>
            <a:r>
              <a:rPr lang="de-DE" dirty="0"/>
              <a:t>. ACM, 2005.</a:t>
            </a:r>
          </a:p>
          <a:p>
            <a:r>
              <a:rPr lang="de-DE" dirty="0"/>
              <a:t>Choi, Jong-</a:t>
            </a:r>
            <a:r>
              <a:rPr lang="de-DE" dirty="0" err="1"/>
              <a:t>Deok</a:t>
            </a:r>
            <a:r>
              <a:rPr lang="de-DE" dirty="0"/>
              <a:t>, et al. "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Java." </a:t>
            </a:r>
            <a:r>
              <a:rPr lang="de-DE" i="1" dirty="0" err="1"/>
              <a:t>Acm</a:t>
            </a:r>
            <a:r>
              <a:rPr lang="de-DE" i="1" dirty="0"/>
              <a:t> </a:t>
            </a:r>
            <a:r>
              <a:rPr lang="de-DE" i="1" dirty="0" err="1"/>
              <a:t>Sigplan</a:t>
            </a:r>
            <a:r>
              <a:rPr lang="de-DE" i="1" dirty="0"/>
              <a:t> </a:t>
            </a:r>
            <a:r>
              <a:rPr lang="de-DE" i="1" dirty="0" err="1"/>
              <a:t>Notices</a:t>
            </a:r>
            <a:r>
              <a:rPr lang="de-DE" dirty="0"/>
              <a:t> 34.10 (1999): 1-19.</a:t>
            </a:r>
          </a:p>
          <a:p>
            <a:r>
              <a:rPr lang="de-DE" dirty="0" err="1"/>
              <a:t>Kotzmann</a:t>
            </a:r>
            <a:r>
              <a:rPr lang="de-DE" dirty="0"/>
              <a:t>, Thomas, </a:t>
            </a:r>
            <a:r>
              <a:rPr lang="de-DE" dirty="0" err="1"/>
              <a:t>and</a:t>
            </a:r>
            <a:r>
              <a:rPr lang="de-DE" dirty="0"/>
              <a:t> Hanspeter </a:t>
            </a:r>
            <a:r>
              <a:rPr lang="de-DE" dirty="0" err="1"/>
              <a:t>Mössenböck</a:t>
            </a:r>
            <a:r>
              <a:rPr lang="de-DE" dirty="0"/>
              <a:t>. "</a:t>
            </a:r>
            <a:r>
              <a:rPr lang="de-DE" dirty="0" err="1"/>
              <a:t>Escape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compilation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deoptimization</a:t>
            </a:r>
            <a:r>
              <a:rPr lang="de-DE" dirty="0"/>
              <a:t>." 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1st ACM/USENIX international </a:t>
            </a:r>
            <a:r>
              <a:rPr lang="de-DE" i="1" dirty="0" err="1"/>
              <a:t>conference</a:t>
            </a:r>
            <a:r>
              <a:rPr lang="de-DE" i="1" dirty="0"/>
              <a:t> on Virtual </a:t>
            </a:r>
            <a:r>
              <a:rPr lang="de-DE" i="1" dirty="0" err="1"/>
              <a:t>execution</a:t>
            </a:r>
            <a:r>
              <a:rPr lang="de-DE" i="1" dirty="0"/>
              <a:t> </a:t>
            </a:r>
            <a:r>
              <a:rPr lang="de-DE" i="1" dirty="0" err="1"/>
              <a:t>environments</a:t>
            </a:r>
            <a:r>
              <a:rPr lang="de-DE" dirty="0"/>
              <a:t>. ACM, 2005.</a:t>
            </a:r>
          </a:p>
          <a:p>
            <a:r>
              <a:rPr lang="de-DE" dirty="0">
                <a:hlinkClick r:id="rId3"/>
              </a:rPr>
              <a:t>https://shipilev.net/jvm/anatomy-quarks/19-lock-elision/</a:t>
            </a:r>
            <a:endParaRPr lang="de-DE" dirty="0"/>
          </a:p>
          <a:p>
            <a:r>
              <a:rPr lang="de-DE" dirty="0">
                <a:hlinkClick r:id="rId4"/>
              </a:rPr>
              <a:t>https://docs.oracle.com/javase/8/docs/technotes/guides/vm/performance-enhancements-7.html</a:t>
            </a:r>
            <a:endParaRPr lang="de-DE" dirty="0"/>
          </a:p>
          <a:p>
            <a:r>
              <a:rPr lang="de-DE" dirty="0">
                <a:hlinkClick r:id="rId5"/>
              </a:rPr>
              <a:t>https://dzone.com/articles/overview-of-javas-escape-analysis</a:t>
            </a:r>
            <a:endParaRPr lang="de-DE" dirty="0"/>
          </a:p>
          <a:p>
            <a:r>
              <a:rPr lang="de-DE" dirty="0">
                <a:hlinkClick r:id="rId6"/>
              </a:rPr>
              <a:t>https://dzone.com/articles/escape-analysis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4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37EE-CF87-9B40-B270-D0E52F5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4C1A-92B2-AC45-80FD-FE970F43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Stack-allocations</a:t>
            </a:r>
          </a:p>
          <a:p>
            <a:r>
              <a:rPr lang="en-US" dirty="0"/>
              <a:t>Scalar-replacement</a:t>
            </a:r>
          </a:p>
          <a:p>
            <a:r>
              <a:rPr lang="en-US" dirty="0"/>
              <a:t>Unnecessary synchronization removal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pure methods (see purity analysis slides)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immutable data-structures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more precise call graphs</a:t>
            </a:r>
          </a:p>
        </p:txBody>
      </p:sp>
    </p:spTree>
    <p:extLst>
      <p:ext uri="{BB962C8B-B14F-4D97-AF65-F5344CB8AC3E}">
        <p14:creationId xmlns:p14="http://schemas.microsoft.com/office/powerpoint/2010/main" val="2041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E2C8-4191-874B-AEFC-7EAC542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5C833-019F-024C-A506-543520D9BB85}"/>
              </a:ext>
            </a:extLst>
          </p:cNvPr>
          <p:cNvSpPr/>
          <p:nvPr/>
        </p:nvSpPr>
        <p:spPr>
          <a:xfrm>
            <a:off x="628649" y="1690688"/>
            <a:ext cx="6585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dirty="0" err="1">
                <a:effectLst/>
              </a:rPr>
              <a:t>processObject</a:t>
            </a:r>
            <a:r>
              <a:rPr lang="de-DE" sz="2400" dirty="0"/>
              <a:t>(o);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void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processObject</a:t>
            </a:r>
            <a:r>
              <a:rPr lang="de-DE" sz="2400" dirty="0"/>
              <a:t>(</a:t>
            </a:r>
            <a:r>
              <a:rPr lang="de-DE" sz="2400" dirty="0" err="1"/>
              <a:t>Object</a:t>
            </a:r>
            <a:r>
              <a:rPr lang="de-DE" sz="2400" dirty="0"/>
              <a:t> o)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i="1" dirty="0">
                <a:solidFill>
                  <a:srgbClr val="808080"/>
                </a:solidFill>
                <a:effectLst/>
              </a:rPr>
              <a:t>// ...</a:t>
            </a:r>
            <a:endParaRPr lang="de-DE" sz="2400" i="1" dirty="0">
              <a:solidFill>
                <a:srgbClr val="808080"/>
              </a:solidFill>
            </a:endParaRPr>
          </a:p>
          <a:p>
            <a:r>
              <a:rPr lang="de-DE" sz="2400" dirty="0"/>
              <a:t>}</a:t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037DC-8B0F-8A40-8D1E-24A7C0929491}"/>
              </a:ext>
            </a:extLst>
          </p:cNvPr>
          <p:cNvSpPr txBox="1"/>
          <p:nvPr/>
        </p:nvSpPr>
        <p:spPr>
          <a:xfrm>
            <a:off x="628649" y="4934198"/>
            <a:ext cx="70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object o can be allocated on the stack instead of the heap.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garbage collection is needed for o.</a:t>
            </a:r>
          </a:p>
        </p:txBody>
      </p:sp>
    </p:spTree>
    <p:extLst>
      <p:ext uri="{BB962C8B-B14F-4D97-AF65-F5344CB8AC3E}">
        <p14:creationId xmlns:p14="http://schemas.microsoft.com/office/powerpoint/2010/main" val="25630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2539-3F8C-A04F-A56E-E5DE95E5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Replacement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C0769-AEC3-8D41-8995-78E95A110CC8}"/>
              </a:ext>
            </a:extLst>
          </p:cNvPr>
          <p:cNvSpPr/>
          <p:nvPr/>
        </p:nvSpPr>
        <p:spPr>
          <a:xfrm>
            <a:off x="628649" y="1690689"/>
            <a:ext cx="70784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Circle {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double 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dirty="0"/>
              <a:t>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Circle(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double </a:t>
            </a:r>
            <a:r>
              <a:rPr lang="de-DE" sz="2400" dirty="0" err="1"/>
              <a:t>r</a:t>
            </a:r>
            <a:r>
              <a:rPr lang="de-DE" sz="2400" dirty="0"/>
              <a:t>) {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de-DE" sz="2400" dirty="0" err="1"/>
              <a:t>.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b="1" dirty="0">
                <a:solidFill>
                  <a:srgbClr val="660E7A"/>
                </a:solidFill>
                <a:effectLst/>
              </a:rPr>
              <a:t> </a:t>
            </a:r>
            <a:r>
              <a:rPr lang="de-DE" sz="2400" dirty="0"/>
              <a:t>= </a:t>
            </a:r>
            <a:r>
              <a:rPr lang="de-DE" sz="2400" dirty="0" err="1"/>
              <a:t>r</a:t>
            </a:r>
            <a:r>
              <a:rPr lang="de-DE" sz="2400" dirty="0"/>
              <a:t>; }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double </a:t>
            </a:r>
            <a:r>
              <a:rPr lang="de-DE" sz="2400" dirty="0" err="1"/>
              <a:t>area</a:t>
            </a:r>
            <a:r>
              <a:rPr lang="de-DE" sz="2400" dirty="0"/>
              <a:t>() {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Math.</a:t>
            </a:r>
            <a:r>
              <a:rPr lang="de-DE" sz="2400" b="1" i="1" dirty="0" err="1">
                <a:solidFill>
                  <a:srgbClr val="660E7A"/>
                </a:solidFill>
                <a:effectLst/>
              </a:rPr>
              <a:t>PI</a:t>
            </a:r>
            <a:r>
              <a:rPr lang="de-DE" sz="2400" b="1" i="1" dirty="0">
                <a:solidFill>
                  <a:srgbClr val="660E7A"/>
                </a:solidFill>
                <a:effectLst/>
              </a:rPr>
              <a:t> </a:t>
            </a:r>
            <a:r>
              <a:rPr lang="de-DE" sz="2400" dirty="0"/>
              <a:t>* 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b="1" dirty="0">
                <a:solidFill>
                  <a:srgbClr val="660E7A"/>
                </a:solidFill>
                <a:effectLst/>
              </a:rPr>
              <a:t> </a:t>
            </a:r>
            <a:r>
              <a:rPr lang="de-DE" sz="2400" dirty="0"/>
              <a:t>* 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r</a:t>
            </a:r>
            <a:r>
              <a:rPr lang="de-DE" sz="2400" dirty="0"/>
              <a:t>; }</a:t>
            </a:r>
            <a:br>
              <a:rPr lang="de-DE" sz="2400" dirty="0"/>
            </a:br>
            <a:r>
              <a:rPr lang="de-DE" sz="2400" dirty="0"/>
              <a:t>}</a:t>
            </a:r>
            <a:br>
              <a:rPr lang="de-DE" sz="2400" dirty="0"/>
            </a:br>
            <a:br>
              <a:rPr lang="de-DE" sz="2400" dirty="0"/>
            </a:b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double </a:t>
            </a:r>
            <a:r>
              <a:rPr lang="de-DE" sz="2400" dirty="0" err="1"/>
              <a:t>foo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Circle c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Circle(</a:t>
            </a:r>
            <a:r>
              <a:rPr lang="de-DE" sz="2400" dirty="0">
                <a:solidFill>
                  <a:srgbClr val="0000FF"/>
                </a:solidFill>
                <a:effectLst/>
              </a:rPr>
              <a:t>1</a:t>
            </a:r>
            <a:r>
              <a:rPr lang="de-DE" sz="2400" dirty="0"/>
              <a:t>);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c.area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}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B9810-0F28-8546-8915-B2D28D86B560}"/>
              </a:ext>
            </a:extLst>
          </p:cNvPr>
          <p:cNvSpPr/>
          <p:nvPr/>
        </p:nvSpPr>
        <p:spPr>
          <a:xfrm>
            <a:off x="4020541" y="3929238"/>
            <a:ext cx="5075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object needs to be created for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call to </a:t>
            </a:r>
            <a:r>
              <a:rPr lang="en-US" sz="2400" dirty="0" err="1"/>
              <a:t>c.area</a:t>
            </a:r>
            <a:r>
              <a:rPr lang="en-US" sz="2400" dirty="0"/>
              <a:t>() can be </a:t>
            </a:r>
            <a:r>
              <a:rPr lang="en-US" sz="2400" dirty="0" err="1"/>
              <a:t>inlined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 also require </a:t>
            </a:r>
            <a:r>
              <a:rPr lang="en-US" sz="2400" dirty="0" err="1"/>
              <a:t>inlining</a:t>
            </a:r>
            <a:r>
              <a:rPr lang="en-US" sz="2400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31042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56C5-3EB5-CC42-92CF-F19E75E8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Unnecessary Synchronization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B0EE7-33C2-4746-979F-F35F565400F7}"/>
              </a:ext>
            </a:extLst>
          </p:cNvPr>
          <p:cNvSpPr/>
          <p:nvPr/>
        </p:nvSpPr>
        <p:spPr>
          <a:xfrm>
            <a:off x="628649" y="1690689"/>
            <a:ext cx="71675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AppletViewer</a:t>
            </a:r>
            <a:r>
              <a:rPr lang="de-DE" sz="2400" dirty="0"/>
              <a:t> {</a:t>
            </a:r>
          </a:p>
          <a:p>
            <a:r>
              <a:rPr lang="de-DE" sz="2400" i="1" dirty="0">
                <a:solidFill>
                  <a:srgbClr val="808080"/>
                </a:solidFill>
                <a:effectLst/>
              </a:rPr>
              <a:t>    // ...</a:t>
            </a:r>
            <a:br>
              <a:rPr lang="de-DE" sz="2400" dirty="0"/>
            </a:br>
            <a:r>
              <a:rPr lang="de-DE" sz="2400" dirty="0"/>
              <a:t>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URL </a:t>
            </a:r>
            <a:r>
              <a:rPr lang="de-DE" sz="2400" dirty="0" err="1"/>
              <a:t>getCodeBase</a:t>
            </a:r>
            <a:r>
              <a:rPr lang="de-DE" sz="2400" dirty="0"/>
              <a:t>() {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dirty="0" err="1"/>
              <a:t>Object</a:t>
            </a:r>
            <a:r>
              <a:rPr lang="de-DE" sz="2400" dirty="0"/>
              <a:t> o =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new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 err="1"/>
              <a:t>Object</a:t>
            </a:r>
            <a:r>
              <a:rPr lang="de-DE" sz="2400" dirty="0"/>
              <a:t>();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synchronized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dirty="0"/>
              <a:t>(o) {</a:t>
            </a:r>
            <a:br>
              <a:rPr lang="de-DE" sz="2400" dirty="0"/>
            </a:br>
            <a:r>
              <a:rPr lang="de-DE" sz="2400" dirty="0"/>
              <a:t>            </a:t>
            </a:r>
            <a:r>
              <a:rPr lang="de-DE" sz="2400" i="1" dirty="0">
                <a:solidFill>
                  <a:srgbClr val="808080"/>
                </a:solidFill>
                <a:effectLst/>
              </a:rPr>
              <a:t>// ...</a:t>
            </a:r>
            <a:br>
              <a:rPr lang="de-DE" sz="2400" i="1" dirty="0">
                <a:solidFill>
                  <a:srgbClr val="808080"/>
                </a:solidFill>
                <a:effectLst/>
              </a:rPr>
            </a:br>
            <a:r>
              <a:rPr lang="de-DE" sz="2400" i="1" dirty="0">
                <a:solidFill>
                  <a:srgbClr val="808080"/>
                </a:solidFill>
                <a:effectLst/>
              </a:rPr>
              <a:t>        </a:t>
            </a:r>
            <a:r>
              <a:rPr lang="de-DE" sz="2400" dirty="0"/>
              <a:t>}</a:t>
            </a:r>
            <a:br>
              <a:rPr lang="de-DE" sz="2400" dirty="0"/>
            </a:br>
            <a:r>
              <a:rPr lang="de-DE" sz="2400" dirty="0"/>
              <a:t>       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effectLst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de-DE" sz="2400" dirty="0" err="1"/>
              <a:t>.</a:t>
            </a:r>
            <a:r>
              <a:rPr lang="de-DE" sz="2400" b="1" dirty="0" err="1">
                <a:solidFill>
                  <a:srgbClr val="660E7A"/>
                </a:solidFill>
                <a:effectLst/>
              </a:rPr>
              <a:t>baseURL</a:t>
            </a:r>
            <a:r>
              <a:rPr lang="de-DE" sz="2400" dirty="0"/>
              <a:t>;</a:t>
            </a:r>
            <a:br>
              <a:rPr lang="de-DE" sz="2400" dirty="0"/>
            </a:br>
            <a:r>
              <a:rPr lang="de-DE" sz="2400" dirty="0"/>
              <a:t>    }</a:t>
            </a:r>
            <a:br>
              <a:rPr lang="de-DE" sz="2400" dirty="0"/>
            </a:br>
            <a:r>
              <a:rPr lang="de-DE" sz="2400" dirty="0"/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764B9-6B25-434C-9C64-54FEB0A5D26E}"/>
              </a:ext>
            </a:extLst>
          </p:cNvPr>
          <p:cNvSpPr txBox="1"/>
          <p:nvPr/>
        </p:nvSpPr>
        <p:spPr>
          <a:xfrm>
            <a:off x="2213069" y="5476341"/>
            <a:ext cx="399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was found in JDK 8 update 151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FD03F-B467-9C41-A751-E63AF93FFA7D}"/>
              </a:ext>
            </a:extLst>
          </p:cNvPr>
          <p:cNvSpPr/>
          <p:nvPr/>
        </p:nvSpPr>
        <p:spPr>
          <a:xfrm>
            <a:off x="4667003" y="2416087"/>
            <a:ext cx="4108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Synchronization is useless on o, as only this call of </a:t>
            </a:r>
            <a:r>
              <a:rPr lang="en-US" sz="2400" dirty="0" err="1"/>
              <a:t>getCodeBase</a:t>
            </a:r>
            <a:r>
              <a:rPr lang="en-US" sz="2400" dirty="0"/>
              <a:t> has access to it. </a:t>
            </a:r>
          </a:p>
        </p:txBody>
      </p:sp>
    </p:spTree>
    <p:extLst>
      <p:ext uri="{BB962C8B-B14F-4D97-AF65-F5344CB8AC3E}">
        <p14:creationId xmlns:p14="http://schemas.microsoft.com/office/powerpoint/2010/main" val="42515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5E7A-B7DD-1D43-B760-521705B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Escape Analysis (cont.)?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147D-01B0-804B-9CD6-0E7E3773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analysis makes a statement about the object’s </a:t>
            </a:r>
            <a:r>
              <a:rPr lang="en-US" b="1" dirty="0"/>
              <a:t>lifetime</a:t>
            </a:r>
            <a:r>
              <a:rPr lang="en-US" dirty="0"/>
              <a:t> and </a:t>
            </a:r>
            <a:r>
              <a:rPr lang="en-US" b="1" dirty="0"/>
              <a:t>accessibility</a:t>
            </a:r>
          </a:p>
          <a:p>
            <a:r>
              <a:rPr lang="en-US" dirty="0"/>
              <a:t>In contrast to lifetime analysis, escape analysis is more coarse grain and binds the object’s lifetime/accessibility to other entities (in particular </a:t>
            </a:r>
            <a:r>
              <a:rPr lang="en-US" b="1" dirty="0"/>
              <a:t>methods</a:t>
            </a:r>
            <a:r>
              <a:rPr lang="en-US" dirty="0"/>
              <a:t> or </a:t>
            </a:r>
            <a:r>
              <a:rPr lang="en-US" b="1" dirty="0"/>
              <a:t>threads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9FAD-1C59-BD4A-B43D-ACE5C69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Escaping: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6A5A-43BE-844B-BE79-15E349B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69995"/>
            <a:ext cx="7886700" cy="38151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Lifetime(t) ≥ </a:t>
            </a:r>
            <a:r>
              <a:rPr lang="en-US" dirty="0"/>
              <a:t>Lifetime(o) ≤ Lifetime(m)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Lifetime(t) ≥ </a:t>
            </a:r>
            <a:r>
              <a:rPr lang="en-US" dirty="0"/>
              <a:t>Lifetime(o) &gt; Lifetime(m)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Lifetime(o) &gt; Lifetime(t)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≥ Lifetime(m)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E4F3B-24B1-CF42-8D07-30F6FDC3B6AF}"/>
              </a:ext>
            </a:extLst>
          </p:cNvPr>
          <p:cNvSpPr txBox="1"/>
          <p:nvPr/>
        </p:nvSpPr>
        <p:spPr>
          <a:xfrm>
            <a:off x="628649" y="3123903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6CC9A-8953-5446-B54E-5BAE26196C15}"/>
              </a:ext>
            </a:extLst>
          </p:cNvPr>
          <p:cNvSpPr txBox="1"/>
          <p:nvPr/>
        </p:nvSpPr>
        <p:spPr>
          <a:xfrm>
            <a:off x="2849219" y="3123903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BE991-73A0-2241-B4AC-A2DE18940180}"/>
              </a:ext>
            </a:extLst>
          </p:cNvPr>
          <p:cNvSpPr txBox="1"/>
          <p:nvPr/>
        </p:nvSpPr>
        <p:spPr>
          <a:xfrm>
            <a:off x="5464385" y="3123903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35A52-E373-C248-887B-7F33531C1B33}"/>
              </a:ext>
            </a:extLst>
          </p:cNvPr>
          <p:cNvSpPr/>
          <p:nvPr/>
        </p:nvSpPr>
        <p:spPr>
          <a:xfrm>
            <a:off x="4954764" y="4412967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81B2-D025-3C42-BEFB-E6358653197A}"/>
              </a:ext>
            </a:extLst>
          </p:cNvPr>
          <p:cNvSpPr/>
          <p:nvPr/>
        </p:nvSpPr>
        <p:spPr>
          <a:xfrm>
            <a:off x="2357012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4D2-28AC-2F4D-B2EB-FDFC069BEFA2}"/>
              </a:ext>
            </a:extLst>
          </p:cNvPr>
          <p:cNvSpPr/>
          <p:nvPr/>
        </p:nvSpPr>
        <p:spPr>
          <a:xfrm>
            <a:off x="4972178" y="3123903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CC324-4D7E-C74A-9F52-89E8209AB744}"/>
              </a:ext>
            </a:extLst>
          </p:cNvPr>
          <p:cNvSpPr/>
          <p:nvPr/>
        </p:nvSpPr>
        <p:spPr>
          <a:xfrm>
            <a:off x="8137883" y="3123903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AB90-1109-7D48-B79C-03F18D5205FD}"/>
              </a:ext>
            </a:extLst>
          </p:cNvPr>
          <p:cNvSpPr txBox="1"/>
          <p:nvPr/>
        </p:nvSpPr>
        <p:spPr>
          <a:xfrm>
            <a:off x="628649" y="4412967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902FD-B1FB-E04A-9D4F-F5D9F2CF21B2}"/>
              </a:ext>
            </a:extLst>
          </p:cNvPr>
          <p:cNvSpPr txBox="1"/>
          <p:nvPr/>
        </p:nvSpPr>
        <p:spPr>
          <a:xfrm>
            <a:off x="2849219" y="4412967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4AFCA-EED7-C347-9635-B6B77F2BB161}"/>
              </a:ext>
            </a:extLst>
          </p:cNvPr>
          <p:cNvSpPr txBox="1"/>
          <p:nvPr/>
        </p:nvSpPr>
        <p:spPr>
          <a:xfrm>
            <a:off x="5464385" y="4412967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B18B7-D727-CD4D-BFA2-6263E7F80E52}"/>
              </a:ext>
            </a:extLst>
          </p:cNvPr>
          <p:cNvSpPr/>
          <p:nvPr/>
        </p:nvSpPr>
        <p:spPr>
          <a:xfrm>
            <a:off x="8137883" y="4412967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B90E4-6671-AB40-9319-082F9BB3772B}"/>
              </a:ext>
            </a:extLst>
          </p:cNvPr>
          <p:cNvSpPr/>
          <p:nvPr/>
        </p:nvSpPr>
        <p:spPr>
          <a:xfrm>
            <a:off x="2339378" y="4412967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B8C3F-FFE6-AA46-8639-94680D46F24B}"/>
              </a:ext>
            </a:extLst>
          </p:cNvPr>
          <p:cNvSpPr/>
          <p:nvPr/>
        </p:nvSpPr>
        <p:spPr>
          <a:xfrm>
            <a:off x="4954764" y="569232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90FA6-3827-5B47-BF65-BDCDBB019D0A}"/>
              </a:ext>
            </a:extLst>
          </p:cNvPr>
          <p:cNvSpPr txBox="1"/>
          <p:nvPr/>
        </p:nvSpPr>
        <p:spPr>
          <a:xfrm>
            <a:off x="628649" y="5692328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0FB78-288E-9A42-87F4-AAC967923312}"/>
              </a:ext>
            </a:extLst>
          </p:cNvPr>
          <p:cNvSpPr txBox="1"/>
          <p:nvPr/>
        </p:nvSpPr>
        <p:spPr>
          <a:xfrm>
            <a:off x="2849219" y="5692328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AE1DB-DD02-E04B-AACD-18F8329839CB}"/>
              </a:ext>
            </a:extLst>
          </p:cNvPr>
          <p:cNvSpPr txBox="1"/>
          <p:nvPr/>
        </p:nvSpPr>
        <p:spPr>
          <a:xfrm>
            <a:off x="5464385" y="5692328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BCDEA-9FE8-BA43-83DD-A756DCEAA948}"/>
              </a:ext>
            </a:extLst>
          </p:cNvPr>
          <p:cNvSpPr/>
          <p:nvPr/>
        </p:nvSpPr>
        <p:spPr>
          <a:xfrm>
            <a:off x="2339378" y="569232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E578D-E3AE-F14A-93C0-73584B004B2C}"/>
              </a:ext>
            </a:extLst>
          </p:cNvPr>
          <p:cNvSpPr/>
          <p:nvPr/>
        </p:nvSpPr>
        <p:spPr>
          <a:xfrm>
            <a:off x="8120249" y="5692328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3440C-7802-3B48-A57C-DFF6F73813FC}"/>
              </a:ext>
            </a:extLst>
          </p:cNvPr>
          <p:cNvSpPr/>
          <p:nvPr/>
        </p:nvSpPr>
        <p:spPr>
          <a:xfrm>
            <a:off x="4892633" y="153676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solidFill>
                  <a:srgbClr val="000080"/>
                </a:solidFill>
              </a:rPr>
              <a:t>public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b="1" dirty="0" err="1">
                <a:solidFill>
                  <a:srgbClr val="000080"/>
                </a:solidFill>
              </a:rPr>
              <a:t>void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/>
              <a:t>m() { </a:t>
            </a:r>
            <a:r>
              <a:rPr lang="de-DE" sz="2000" i="1" dirty="0">
                <a:solidFill>
                  <a:srgbClr val="808080"/>
                </a:solidFill>
              </a:rPr>
              <a:t>// in </a:t>
            </a:r>
            <a:r>
              <a:rPr lang="de-DE" sz="2000" i="1" dirty="0" err="1">
                <a:solidFill>
                  <a:srgbClr val="808080"/>
                </a:solidFill>
              </a:rPr>
              <a:t>thread</a:t>
            </a:r>
            <a:r>
              <a:rPr lang="de-DE" sz="2000" i="1" dirty="0">
                <a:solidFill>
                  <a:srgbClr val="808080"/>
                </a:solidFill>
              </a:rPr>
              <a:t> t</a:t>
            </a:r>
            <a:br>
              <a:rPr lang="de-DE" sz="2000" i="1" dirty="0">
                <a:solidFill>
                  <a:srgbClr val="808080"/>
                </a:solidFill>
              </a:rPr>
            </a:br>
            <a:r>
              <a:rPr lang="de-DE" sz="2000" i="1" dirty="0">
                <a:solidFill>
                  <a:srgbClr val="808080"/>
                </a:solidFill>
              </a:rPr>
              <a:t>    </a:t>
            </a:r>
            <a:r>
              <a:rPr lang="de-DE" sz="2000" dirty="0" err="1"/>
              <a:t>Object</a:t>
            </a:r>
            <a:r>
              <a:rPr lang="de-DE" sz="2000" dirty="0"/>
              <a:t> o = </a:t>
            </a:r>
            <a:r>
              <a:rPr lang="de-DE" sz="2000" b="1" dirty="0" err="1">
                <a:solidFill>
                  <a:srgbClr val="000080"/>
                </a:solidFill>
              </a:rPr>
              <a:t>new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 err="1"/>
              <a:t>Object</a:t>
            </a:r>
            <a:r>
              <a:rPr lang="de-DE" sz="2000" dirty="0"/>
              <a:t>();</a:t>
            </a:r>
            <a:br>
              <a:rPr lang="de-DE" sz="2000" dirty="0"/>
            </a:br>
            <a:r>
              <a:rPr 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9FAD-1C59-BD4A-B43D-ACE5C69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Escaping: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6A5A-43BE-844B-BE79-15E349B0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69995"/>
            <a:ext cx="7886700" cy="38151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Access(o) = {m, t}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(∃m’ ≠ m . m’ ∈ Access(o)) ∧ (∄t ≠ t’.t’∈ Access(o))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∃t’ ≠ t . t’ ∈ Access(o)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E4F3B-24B1-CF42-8D07-30F6FDC3B6AF}"/>
              </a:ext>
            </a:extLst>
          </p:cNvPr>
          <p:cNvSpPr txBox="1"/>
          <p:nvPr/>
        </p:nvSpPr>
        <p:spPr>
          <a:xfrm>
            <a:off x="628649" y="3123903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6CC9A-8953-5446-B54E-5BAE26196C15}"/>
              </a:ext>
            </a:extLst>
          </p:cNvPr>
          <p:cNvSpPr txBox="1"/>
          <p:nvPr/>
        </p:nvSpPr>
        <p:spPr>
          <a:xfrm>
            <a:off x="2849219" y="3123903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BE991-73A0-2241-B4AC-A2DE18940180}"/>
              </a:ext>
            </a:extLst>
          </p:cNvPr>
          <p:cNvSpPr txBox="1"/>
          <p:nvPr/>
        </p:nvSpPr>
        <p:spPr>
          <a:xfrm>
            <a:off x="5464385" y="3123903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35A52-E373-C248-887B-7F33531C1B33}"/>
              </a:ext>
            </a:extLst>
          </p:cNvPr>
          <p:cNvSpPr/>
          <p:nvPr/>
        </p:nvSpPr>
        <p:spPr>
          <a:xfrm>
            <a:off x="4954764" y="441296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r>
              <a:rPr lang="de-DE" sz="2000" dirty="0">
                <a:latin typeface="SourceSansLocal"/>
              </a:rPr>
              <a:t>/</a:t>
            </a:r>
            <a:r>
              <a:rPr lang="de-DE" sz="2000" dirty="0">
                <a:solidFill>
                  <a:schemeClr val="accent4"/>
                </a:solidFill>
                <a:latin typeface="SourceSansLocal"/>
              </a:rPr>
              <a:t>?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81B2-D025-3C42-BEFB-E6358653197A}"/>
              </a:ext>
            </a:extLst>
          </p:cNvPr>
          <p:cNvSpPr/>
          <p:nvPr/>
        </p:nvSpPr>
        <p:spPr>
          <a:xfrm>
            <a:off x="2357012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4D2-28AC-2F4D-B2EB-FDFC069BEFA2}"/>
              </a:ext>
            </a:extLst>
          </p:cNvPr>
          <p:cNvSpPr/>
          <p:nvPr/>
        </p:nvSpPr>
        <p:spPr>
          <a:xfrm>
            <a:off x="4972178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ECC324-4D7E-C74A-9F52-89E8209AB744}"/>
              </a:ext>
            </a:extLst>
          </p:cNvPr>
          <p:cNvSpPr/>
          <p:nvPr/>
        </p:nvSpPr>
        <p:spPr>
          <a:xfrm>
            <a:off x="8137883" y="3123903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5AB90-1109-7D48-B79C-03F18D5205FD}"/>
              </a:ext>
            </a:extLst>
          </p:cNvPr>
          <p:cNvSpPr txBox="1"/>
          <p:nvPr/>
        </p:nvSpPr>
        <p:spPr>
          <a:xfrm>
            <a:off x="628649" y="4412967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902FD-B1FB-E04A-9D4F-F5D9F2CF21B2}"/>
              </a:ext>
            </a:extLst>
          </p:cNvPr>
          <p:cNvSpPr txBox="1"/>
          <p:nvPr/>
        </p:nvSpPr>
        <p:spPr>
          <a:xfrm>
            <a:off x="2849219" y="4412967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4AFCA-EED7-C347-9635-B6B77F2BB161}"/>
              </a:ext>
            </a:extLst>
          </p:cNvPr>
          <p:cNvSpPr txBox="1"/>
          <p:nvPr/>
        </p:nvSpPr>
        <p:spPr>
          <a:xfrm>
            <a:off x="5464385" y="4412967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B18B7-D727-CD4D-BFA2-6263E7F80E52}"/>
              </a:ext>
            </a:extLst>
          </p:cNvPr>
          <p:cNvSpPr/>
          <p:nvPr/>
        </p:nvSpPr>
        <p:spPr>
          <a:xfrm>
            <a:off x="8137883" y="4412967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B90E4-6671-AB40-9319-082F9BB3772B}"/>
              </a:ext>
            </a:extLst>
          </p:cNvPr>
          <p:cNvSpPr/>
          <p:nvPr/>
        </p:nvSpPr>
        <p:spPr>
          <a:xfrm>
            <a:off x="2339378" y="4412967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chemeClr val="accent4"/>
                </a:solidFill>
                <a:latin typeface="SourceSansLocal"/>
              </a:rPr>
              <a:t>?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B8C3F-FFE6-AA46-8639-94680D46F24B}"/>
              </a:ext>
            </a:extLst>
          </p:cNvPr>
          <p:cNvSpPr/>
          <p:nvPr/>
        </p:nvSpPr>
        <p:spPr>
          <a:xfrm>
            <a:off x="4954764" y="563762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90FA6-3827-5B47-BF65-BDCDBB019D0A}"/>
              </a:ext>
            </a:extLst>
          </p:cNvPr>
          <p:cNvSpPr txBox="1"/>
          <p:nvPr/>
        </p:nvSpPr>
        <p:spPr>
          <a:xfrm>
            <a:off x="628649" y="5637629"/>
            <a:ext cx="1908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 Allocation: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0FB78-288E-9A42-87F4-AAC967923312}"/>
              </a:ext>
            </a:extLst>
          </p:cNvPr>
          <p:cNvSpPr txBox="1"/>
          <p:nvPr/>
        </p:nvSpPr>
        <p:spPr>
          <a:xfrm>
            <a:off x="2849219" y="5637629"/>
            <a:ext cx="230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Scalar Replacement: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AE1DB-DD02-E04B-AACD-18F8329839CB}"/>
              </a:ext>
            </a:extLst>
          </p:cNvPr>
          <p:cNvSpPr txBox="1"/>
          <p:nvPr/>
        </p:nvSpPr>
        <p:spPr>
          <a:xfrm>
            <a:off x="5464385" y="5637629"/>
            <a:ext cx="286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Synchronization Removal: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BCDEA-9FE8-BA43-83DD-A756DCEAA948}"/>
              </a:ext>
            </a:extLst>
          </p:cNvPr>
          <p:cNvSpPr/>
          <p:nvPr/>
        </p:nvSpPr>
        <p:spPr>
          <a:xfrm>
            <a:off x="2339378" y="563762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E578D-E3AE-F14A-93C0-73584B004B2C}"/>
              </a:ext>
            </a:extLst>
          </p:cNvPr>
          <p:cNvSpPr/>
          <p:nvPr/>
        </p:nvSpPr>
        <p:spPr>
          <a:xfrm>
            <a:off x="8120249" y="5637629"/>
            <a:ext cx="394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SourceSansLocal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D3440C-7802-3B48-A57C-DFF6F73813FC}"/>
              </a:ext>
            </a:extLst>
          </p:cNvPr>
          <p:cNvSpPr/>
          <p:nvPr/>
        </p:nvSpPr>
        <p:spPr>
          <a:xfrm>
            <a:off x="4892633" y="153676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solidFill>
                  <a:srgbClr val="000080"/>
                </a:solidFill>
              </a:rPr>
              <a:t>public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b="1" dirty="0" err="1">
                <a:solidFill>
                  <a:srgbClr val="000080"/>
                </a:solidFill>
              </a:rPr>
              <a:t>void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/>
              <a:t>m() { </a:t>
            </a:r>
            <a:r>
              <a:rPr lang="de-DE" sz="2000" i="1" dirty="0">
                <a:solidFill>
                  <a:srgbClr val="808080"/>
                </a:solidFill>
              </a:rPr>
              <a:t>// in </a:t>
            </a:r>
            <a:r>
              <a:rPr lang="de-DE" sz="2000" i="1" dirty="0" err="1">
                <a:solidFill>
                  <a:srgbClr val="808080"/>
                </a:solidFill>
              </a:rPr>
              <a:t>thread</a:t>
            </a:r>
            <a:r>
              <a:rPr lang="de-DE" sz="2000" i="1" dirty="0">
                <a:solidFill>
                  <a:srgbClr val="808080"/>
                </a:solidFill>
              </a:rPr>
              <a:t> t</a:t>
            </a:r>
            <a:br>
              <a:rPr lang="de-DE" sz="2000" i="1" dirty="0">
                <a:solidFill>
                  <a:srgbClr val="808080"/>
                </a:solidFill>
              </a:rPr>
            </a:br>
            <a:r>
              <a:rPr lang="de-DE" sz="2000" i="1" dirty="0">
                <a:solidFill>
                  <a:srgbClr val="808080"/>
                </a:solidFill>
              </a:rPr>
              <a:t>    </a:t>
            </a:r>
            <a:r>
              <a:rPr lang="de-DE" sz="2000" dirty="0" err="1"/>
              <a:t>Object</a:t>
            </a:r>
            <a:r>
              <a:rPr lang="de-DE" sz="2000" dirty="0"/>
              <a:t> o = </a:t>
            </a:r>
            <a:r>
              <a:rPr lang="de-DE" sz="2000" b="1" dirty="0" err="1">
                <a:solidFill>
                  <a:srgbClr val="000080"/>
                </a:solidFill>
              </a:rPr>
              <a:t>new</a:t>
            </a:r>
            <a:r>
              <a:rPr lang="de-DE" sz="2000" b="1" dirty="0">
                <a:solidFill>
                  <a:srgbClr val="000080"/>
                </a:solidFill>
              </a:rPr>
              <a:t> </a:t>
            </a:r>
            <a:r>
              <a:rPr lang="de-DE" sz="2000" dirty="0" err="1"/>
              <a:t>Object</a:t>
            </a:r>
            <a:r>
              <a:rPr lang="de-DE" sz="2000" dirty="0"/>
              <a:t>();</a:t>
            </a:r>
            <a:br>
              <a:rPr lang="de-DE" sz="2000" dirty="0"/>
            </a:br>
            <a:r>
              <a:rPr 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2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1378</Words>
  <Application>Microsoft Macintosh PowerPoint</Application>
  <PresentationFormat>On-screen Show (4:3)</PresentationFormat>
  <Paragraphs>229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SourceSansLocal</vt:lpstr>
      <vt:lpstr>Office Theme</vt:lpstr>
      <vt:lpstr>Escape Analysis</vt:lpstr>
      <vt:lpstr>What is Escape Analysis?</vt:lpstr>
      <vt:lpstr>Traditional Use Cases</vt:lpstr>
      <vt:lpstr>Stack Allocation</vt:lpstr>
      <vt:lpstr>Scalar Replacement</vt:lpstr>
      <vt:lpstr>Removing Unnecessary Synchronization</vt:lpstr>
      <vt:lpstr>What is Escape Analysis (cont.)?</vt:lpstr>
      <vt:lpstr>Dimensions of Escaping: Lifetime</vt:lpstr>
      <vt:lpstr>Dimensions of Escaping: Accessibility</vt:lpstr>
      <vt:lpstr>Method Calls</vt:lpstr>
      <vt:lpstr>Method Returns</vt:lpstr>
      <vt:lpstr>Unhandled Exceptions</vt:lpstr>
      <vt:lpstr>Mutating the State of Given Parameters</vt:lpstr>
      <vt:lpstr>Writing Static Fields</vt:lpstr>
      <vt:lpstr>Naïve Subset Lattice</vt:lpstr>
      <vt:lpstr>Simplified Lattice</vt:lpstr>
      <vt:lpstr>Handling Constructor Calls</vt:lpstr>
      <vt:lpstr>May-Alias Analysis and Fields</vt:lpstr>
      <vt:lpstr>Research Directions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Analysis</dc:title>
  <dc:creator>Florian Kübler</dc:creator>
  <cp:lastModifiedBy>Florian Kübler</cp:lastModifiedBy>
  <cp:revision>82</cp:revision>
  <cp:lastPrinted>2019-07-11T07:50:00Z</cp:lastPrinted>
  <dcterms:created xsi:type="dcterms:W3CDTF">2019-07-09T10:29:00Z</dcterms:created>
  <dcterms:modified xsi:type="dcterms:W3CDTF">2019-07-11T09:25:44Z</dcterms:modified>
</cp:coreProperties>
</file>