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1" r:id="rId7"/>
    <p:sldId id="262" r:id="rId8"/>
    <p:sldId id="263" r:id="rId9"/>
    <p:sldId id="268" r:id="rId10"/>
    <p:sldId id="266" r:id="rId11"/>
    <p:sldId id="269" r:id="rId12"/>
    <p:sldId id="265" r:id="rId13"/>
    <p:sldId id="26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B15C2D-5F81-45D0-859B-F1DE2193332A}">
          <p14:sldIdLst>
            <p14:sldId id="256"/>
            <p14:sldId id="260"/>
            <p14:sldId id="258"/>
            <p14:sldId id="259"/>
            <p14:sldId id="270"/>
            <p14:sldId id="261"/>
            <p14:sldId id="262"/>
            <p14:sldId id="263"/>
            <p14:sldId id="268"/>
            <p14:sldId id="266"/>
            <p14:sldId id="269"/>
            <p14:sldId id="265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4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3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7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8089-A3CE-4167-AE93-CC55C9DB5F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Applied Static </a:t>
            </a:r>
            <a:r>
              <a:rPr lang="en-GB" dirty="0" smtClean="0"/>
              <a:t>Analysis -Code Slicing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11.07.2019 </a:t>
            </a:r>
            <a:r>
              <a:rPr lang="en-DE" dirty="0" smtClean="0"/>
              <a:t>–</a:t>
            </a:r>
            <a:r>
              <a:rPr lang="en-GB" dirty="0" smtClean="0"/>
              <a:t> Patrick Müller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Straight Arrow Connector 271"/>
          <p:cNvCxnSpPr>
            <a:stCxn id="186" idx="2"/>
            <a:endCxn id="74" idx="0"/>
          </p:cNvCxnSpPr>
          <p:nvPr/>
        </p:nvCxnSpPr>
        <p:spPr>
          <a:xfrm>
            <a:off x="4042225" y="3861592"/>
            <a:ext cx="2145303" cy="121839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22" idx="1"/>
            <a:endCxn id="19" idx="3"/>
          </p:cNvCxnSpPr>
          <p:nvPr/>
        </p:nvCxnSpPr>
        <p:spPr>
          <a:xfrm flipH="1">
            <a:off x="4428963" y="1861685"/>
            <a:ext cx="3107594" cy="78856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0"/>
            <a:endCxn id="17" idx="4"/>
          </p:cNvCxnSpPr>
          <p:nvPr/>
        </p:nvCxnSpPr>
        <p:spPr>
          <a:xfrm flipH="1" flipV="1">
            <a:off x="6343602" y="1790147"/>
            <a:ext cx="2134973" cy="142631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0"/>
            <a:endCxn id="17" idx="4"/>
          </p:cNvCxnSpPr>
          <p:nvPr/>
        </p:nvCxnSpPr>
        <p:spPr>
          <a:xfrm flipH="1">
            <a:off x="6343602" y="1677019"/>
            <a:ext cx="1847942" cy="11312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smtClean="0"/>
              <a:t>System </a:t>
            </a:r>
            <a:r>
              <a:rPr lang="en-GB" dirty="0" smtClean="0"/>
              <a:t>Dependence Graph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833" y="5839109"/>
            <a:ext cx="284422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072" y="2473673"/>
            <a:ext cx="2627746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419" y="5460265"/>
            <a:ext cx="660758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2670" y="1892226"/>
            <a:ext cx="662361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06385" y="1270796"/>
            <a:ext cx="674434" cy="51935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42675" y="1901908"/>
            <a:ext cx="66236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6" idx="0"/>
            <a:endCxn id="17" idx="4"/>
          </p:cNvCxnSpPr>
          <p:nvPr/>
        </p:nvCxnSpPr>
        <p:spPr>
          <a:xfrm flipV="1">
            <a:off x="3273851" y="1790147"/>
            <a:ext cx="3069751" cy="10207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36557" y="1677019"/>
            <a:ext cx="13099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8" idx="0"/>
            <a:endCxn id="17" idx="4"/>
          </p:cNvCxnSpPr>
          <p:nvPr/>
        </p:nvCxnSpPr>
        <p:spPr>
          <a:xfrm flipV="1">
            <a:off x="4173856" y="1790147"/>
            <a:ext cx="2169746" cy="11176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8" idx="4"/>
          </p:cNvCxnSpPr>
          <p:nvPr/>
        </p:nvCxnSpPr>
        <p:spPr>
          <a:xfrm flipH="1" flipV="1">
            <a:off x="5063386" y="4857827"/>
            <a:ext cx="107412" cy="60243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0"/>
            <a:endCxn id="17" idx="4"/>
          </p:cNvCxnSpPr>
          <p:nvPr/>
        </p:nvCxnSpPr>
        <p:spPr>
          <a:xfrm flipV="1">
            <a:off x="3767564" y="1790147"/>
            <a:ext cx="2576038" cy="67544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17" idx="4"/>
          </p:cNvCxnSpPr>
          <p:nvPr/>
        </p:nvCxnSpPr>
        <p:spPr>
          <a:xfrm flipV="1">
            <a:off x="5482000" y="1790147"/>
            <a:ext cx="861602" cy="65847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0"/>
            <a:endCxn id="17" idx="4"/>
          </p:cNvCxnSpPr>
          <p:nvPr/>
        </p:nvCxnSpPr>
        <p:spPr>
          <a:xfrm flipH="1" flipV="1">
            <a:off x="6343602" y="1790147"/>
            <a:ext cx="672097" cy="118607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887660" y="5048436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02777" y="5060709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47719" y="5079984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>
            <a:stCxn id="72" idx="0"/>
            <a:endCxn id="8" idx="4"/>
          </p:cNvCxnSpPr>
          <p:nvPr/>
        </p:nvCxnSpPr>
        <p:spPr>
          <a:xfrm flipV="1">
            <a:off x="3185178" y="4857827"/>
            <a:ext cx="1878208" cy="19060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0"/>
            <a:endCxn id="8" idx="4"/>
          </p:cNvCxnSpPr>
          <p:nvPr/>
        </p:nvCxnSpPr>
        <p:spPr>
          <a:xfrm flipH="1" flipV="1">
            <a:off x="5063386" y="4857827"/>
            <a:ext cx="1124142" cy="22215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0"/>
            <a:endCxn id="8" idx="4"/>
          </p:cNvCxnSpPr>
          <p:nvPr/>
        </p:nvCxnSpPr>
        <p:spPr>
          <a:xfrm flipV="1">
            <a:off x="4100295" y="4857827"/>
            <a:ext cx="963091" cy="20288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1"/>
            <a:endCxn id="73" idx="2"/>
          </p:cNvCxnSpPr>
          <p:nvPr/>
        </p:nvCxnSpPr>
        <p:spPr>
          <a:xfrm flipH="1" flipV="1">
            <a:off x="4100295" y="5434786"/>
            <a:ext cx="740124" cy="2198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" idx="1"/>
            <a:endCxn id="72" idx="2"/>
          </p:cNvCxnSpPr>
          <p:nvPr/>
        </p:nvCxnSpPr>
        <p:spPr>
          <a:xfrm flipH="1" flipV="1">
            <a:off x="3185178" y="5422513"/>
            <a:ext cx="1655241" cy="2321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4" idx="2"/>
            <a:endCxn id="9" idx="3"/>
          </p:cNvCxnSpPr>
          <p:nvPr/>
        </p:nvCxnSpPr>
        <p:spPr>
          <a:xfrm flipH="1">
            <a:off x="5501177" y="5454061"/>
            <a:ext cx="686351" cy="20055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9" idx="0"/>
            <a:endCxn id="16" idx="2"/>
          </p:cNvCxnSpPr>
          <p:nvPr/>
        </p:nvCxnSpPr>
        <p:spPr>
          <a:xfrm flipH="1" flipV="1">
            <a:off x="3273851" y="2280922"/>
            <a:ext cx="493713" cy="18466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9" idx="0"/>
            <a:endCxn id="18" idx="2"/>
          </p:cNvCxnSpPr>
          <p:nvPr/>
        </p:nvCxnSpPr>
        <p:spPr>
          <a:xfrm flipV="1">
            <a:off x="3767564" y="2271240"/>
            <a:ext cx="406292" cy="19434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0" idx="0"/>
            <a:endCxn id="18" idx="2"/>
          </p:cNvCxnSpPr>
          <p:nvPr/>
        </p:nvCxnSpPr>
        <p:spPr>
          <a:xfrm flipH="1" flipV="1">
            <a:off x="4173856" y="2271240"/>
            <a:ext cx="1308144" cy="17738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0" idx="1"/>
            <a:endCxn id="19" idx="3"/>
          </p:cNvCxnSpPr>
          <p:nvPr/>
        </p:nvCxnSpPr>
        <p:spPr>
          <a:xfrm flipH="1">
            <a:off x="4428963" y="2642970"/>
            <a:ext cx="391638" cy="728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5" idx="1"/>
            <a:endCxn id="21" idx="2"/>
          </p:cNvCxnSpPr>
          <p:nvPr/>
        </p:nvCxnSpPr>
        <p:spPr>
          <a:xfrm flipH="1" flipV="1">
            <a:off x="7015699" y="3364919"/>
            <a:ext cx="905672" cy="3620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2" idx="1"/>
            <a:endCxn id="21" idx="0"/>
          </p:cNvCxnSpPr>
          <p:nvPr/>
        </p:nvCxnSpPr>
        <p:spPr>
          <a:xfrm flipH="1">
            <a:off x="7015699" y="1861685"/>
            <a:ext cx="520858" cy="111453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1" idx="1"/>
            <a:endCxn id="19" idx="2"/>
          </p:cNvCxnSpPr>
          <p:nvPr/>
        </p:nvCxnSpPr>
        <p:spPr>
          <a:xfrm flipH="1" flipV="1">
            <a:off x="3767564" y="2834920"/>
            <a:ext cx="2416817" cy="33565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1" idx="0"/>
            <a:endCxn id="20" idx="2"/>
          </p:cNvCxnSpPr>
          <p:nvPr/>
        </p:nvCxnSpPr>
        <p:spPr>
          <a:xfrm flipH="1" flipV="1">
            <a:off x="5482000" y="2837318"/>
            <a:ext cx="1533699" cy="13890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2231049" y="3494966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009996" y="3487514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802416" y="3487515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021839" y="3781773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516153" y="3781773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Straight Arrow Connector 208"/>
          <p:cNvCxnSpPr>
            <a:stCxn id="176" idx="0"/>
            <a:endCxn id="19" idx="2"/>
          </p:cNvCxnSpPr>
          <p:nvPr/>
        </p:nvCxnSpPr>
        <p:spPr>
          <a:xfrm flipV="1">
            <a:off x="2528567" y="2834920"/>
            <a:ext cx="1238997" cy="66004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0"/>
            <a:endCxn id="19" idx="2"/>
          </p:cNvCxnSpPr>
          <p:nvPr/>
        </p:nvCxnSpPr>
        <p:spPr>
          <a:xfrm flipV="1">
            <a:off x="3307514" y="2834920"/>
            <a:ext cx="460050" cy="65259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0"/>
            <a:endCxn id="19" idx="2"/>
          </p:cNvCxnSpPr>
          <p:nvPr/>
        </p:nvCxnSpPr>
        <p:spPr>
          <a:xfrm flipH="1" flipV="1">
            <a:off x="3767564" y="2834920"/>
            <a:ext cx="274661" cy="65259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78" idx="0"/>
            <a:endCxn id="20" idx="2"/>
          </p:cNvCxnSpPr>
          <p:nvPr/>
        </p:nvCxnSpPr>
        <p:spPr>
          <a:xfrm flipV="1">
            <a:off x="4765869" y="2837318"/>
            <a:ext cx="716131" cy="65765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5" idx="0"/>
            <a:endCxn id="20" idx="2"/>
          </p:cNvCxnSpPr>
          <p:nvPr/>
        </p:nvCxnSpPr>
        <p:spPr>
          <a:xfrm flipV="1">
            <a:off x="5397510" y="2837318"/>
            <a:ext cx="84490" cy="65764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87" idx="0"/>
            <a:endCxn id="20" idx="2"/>
          </p:cNvCxnSpPr>
          <p:nvPr/>
        </p:nvCxnSpPr>
        <p:spPr>
          <a:xfrm flipH="1" flipV="1">
            <a:off x="5482000" y="2837318"/>
            <a:ext cx="489442" cy="65764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8626617" y="2315763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7120931" y="2315763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Straight Arrow Connector 242"/>
          <p:cNvCxnSpPr>
            <a:stCxn id="189" idx="0"/>
            <a:endCxn id="21" idx="2"/>
          </p:cNvCxnSpPr>
          <p:nvPr/>
        </p:nvCxnSpPr>
        <p:spPr>
          <a:xfrm flipV="1">
            <a:off x="6813671" y="3364919"/>
            <a:ext cx="202028" cy="41685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198" idx="0"/>
            <a:endCxn id="21" idx="2"/>
          </p:cNvCxnSpPr>
          <p:nvPr/>
        </p:nvCxnSpPr>
        <p:spPr>
          <a:xfrm flipH="1" flipV="1">
            <a:off x="7015699" y="3364919"/>
            <a:ext cx="550815" cy="42251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88" idx="0"/>
            <a:endCxn id="21" idx="2"/>
          </p:cNvCxnSpPr>
          <p:nvPr/>
        </p:nvCxnSpPr>
        <p:spPr>
          <a:xfrm flipH="1" flipV="1">
            <a:off x="7015699" y="3364919"/>
            <a:ext cx="1245949" cy="41685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1" idx="0"/>
            <a:endCxn id="22" idx="2"/>
          </p:cNvCxnSpPr>
          <p:nvPr/>
        </p:nvCxnSpPr>
        <p:spPr>
          <a:xfrm flipV="1">
            <a:off x="7418449" y="2046351"/>
            <a:ext cx="773095" cy="2694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42" idx="0"/>
            <a:endCxn id="22" idx="2"/>
          </p:cNvCxnSpPr>
          <p:nvPr/>
        </p:nvCxnSpPr>
        <p:spPr>
          <a:xfrm flipV="1">
            <a:off x="8171292" y="2046351"/>
            <a:ext cx="20252" cy="27506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40" idx="0"/>
            <a:endCxn id="22" idx="2"/>
          </p:cNvCxnSpPr>
          <p:nvPr/>
        </p:nvCxnSpPr>
        <p:spPr>
          <a:xfrm flipH="1" flipV="1">
            <a:off x="8191544" y="2046351"/>
            <a:ext cx="674882" cy="2694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72" idx="0"/>
            <a:endCxn id="176" idx="2"/>
          </p:cNvCxnSpPr>
          <p:nvPr/>
        </p:nvCxnSpPr>
        <p:spPr>
          <a:xfrm flipH="1" flipV="1">
            <a:off x="2528567" y="3869043"/>
            <a:ext cx="656611" cy="117939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73" idx="0"/>
            <a:endCxn id="177" idx="2"/>
          </p:cNvCxnSpPr>
          <p:nvPr/>
        </p:nvCxnSpPr>
        <p:spPr>
          <a:xfrm flipH="1" flipV="1">
            <a:off x="3307514" y="3861591"/>
            <a:ext cx="792781" cy="119911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/>
          <p:cNvCxnSpPr>
            <a:stCxn id="176" idx="2"/>
            <a:endCxn id="186" idx="2"/>
          </p:cNvCxnSpPr>
          <p:nvPr/>
        </p:nvCxnSpPr>
        <p:spPr>
          <a:xfrm rot="5400000" flipH="1" flipV="1">
            <a:off x="3281670" y="3108489"/>
            <a:ext cx="7451" cy="1513658"/>
          </a:xfrm>
          <a:prstGeom prst="curvedConnector3">
            <a:avLst>
              <a:gd name="adj1" fmla="val -30680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/>
          <p:cNvCxnSpPr>
            <a:stCxn id="177" idx="2"/>
            <a:endCxn id="186" idx="2"/>
          </p:cNvCxnSpPr>
          <p:nvPr/>
        </p:nvCxnSpPr>
        <p:spPr>
          <a:xfrm rot="16200000" flipH="1">
            <a:off x="3674869" y="3494235"/>
            <a:ext cx="1" cy="734711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6002903" y="5723385"/>
            <a:ext cx="2987036" cy="923330"/>
            <a:chOff x="-2422083" y="1365103"/>
            <a:chExt cx="3192371" cy="923330"/>
          </a:xfrm>
        </p:grpSpPr>
        <p:grpSp>
          <p:nvGrpSpPr>
            <p:cNvPr id="11" name="Group 10"/>
            <p:cNvGrpSpPr/>
            <p:nvPr/>
          </p:nvGrpSpPr>
          <p:grpSpPr>
            <a:xfrm>
              <a:off x="-2422083" y="1365103"/>
              <a:ext cx="3192371" cy="923330"/>
              <a:chOff x="5495636" y="344925"/>
              <a:chExt cx="3192371" cy="923330"/>
            </a:xfrm>
            <a:solidFill>
              <a:schemeClr val="bg1"/>
            </a:solidFill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495636" y="791072"/>
                <a:ext cx="990297" cy="1210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5495636" y="1073429"/>
                <a:ext cx="990297" cy="1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485932" y="344925"/>
                <a:ext cx="2202075" cy="9233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</a:t>
                </a:r>
                <a:r>
                  <a:rPr lang="en-GB" dirty="0" smtClean="0"/>
                  <a:t>ummary edge</a:t>
                </a:r>
              </a:p>
              <a:p>
                <a:r>
                  <a:rPr lang="en-GB" dirty="0"/>
                  <a:t>c</a:t>
                </a:r>
                <a:r>
                  <a:rPr lang="en-GB" dirty="0" smtClean="0"/>
                  <a:t>ontrol dependency</a:t>
                </a:r>
              </a:p>
              <a:p>
                <a:r>
                  <a:rPr lang="en-GB" dirty="0" smtClean="0"/>
                  <a:t>data </a:t>
                </a:r>
                <a:r>
                  <a:rPr lang="en-GB" dirty="0" smtClean="0"/>
                  <a:t>dependency</a:t>
                </a:r>
                <a:endParaRPr lang="en-US" dirty="0"/>
              </a:p>
            </p:txBody>
          </p:sp>
        </p:grpSp>
        <p:cxnSp>
          <p:nvCxnSpPr>
            <p:cNvPr id="298" name="Curved Connector 297"/>
            <p:cNvCxnSpPr/>
            <p:nvPr/>
          </p:nvCxnSpPr>
          <p:spPr>
            <a:xfrm flipV="1">
              <a:off x="-2422083" y="1523020"/>
              <a:ext cx="990298" cy="7453"/>
            </a:xfrm>
            <a:prstGeom prst="curvedConnector3">
              <a:avLst>
                <a:gd name="adj1" fmla="val 173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Arrow Connector 312"/>
          <p:cNvCxnSpPr>
            <a:stCxn id="189" idx="1"/>
          </p:cNvCxnSpPr>
          <p:nvPr/>
        </p:nvCxnSpPr>
        <p:spPr>
          <a:xfrm flipH="1" flipV="1">
            <a:off x="4338670" y="3674554"/>
            <a:ext cx="2177483" cy="29425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189" idx="1"/>
            <a:endCxn id="187" idx="3"/>
          </p:cNvCxnSpPr>
          <p:nvPr/>
        </p:nvCxnSpPr>
        <p:spPr>
          <a:xfrm flipH="1" flipV="1">
            <a:off x="6211251" y="3682005"/>
            <a:ext cx="304902" cy="28680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>
            <a:stCxn id="178" idx="2"/>
            <a:endCxn id="187" idx="2"/>
          </p:cNvCxnSpPr>
          <p:nvPr/>
        </p:nvCxnSpPr>
        <p:spPr>
          <a:xfrm rot="5400000" flipH="1" flipV="1">
            <a:off x="5368654" y="3266257"/>
            <a:ext cx="2" cy="1205573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urved Connector 321"/>
          <p:cNvCxnSpPr>
            <a:stCxn id="185" idx="2"/>
            <a:endCxn id="187" idx="2"/>
          </p:cNvCxnSpPr>
          <p:nvPr/>
        </p:nvCxnSpPr>
        <p:spPr>
          <a:xfrm rot="5400000" flipH="1" flipV="1">
            <a:off x="5684475" y="3582078"/>
            <a:ext cx="1" cy="573932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72" idx="0"/>
            <a:endCxn id="178" idx="2"/>
          </p:cNvCxnSpPr>
          <p:nvPr/>
        </p:nvCxnSpPr>
        <p:spPr>
          <a:xfrm flipV="1">
            <a:off x="3185178" y="3869045"/>
            <a:ext cx="1580691" cy="117939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73" idx="0"/>
            <a:endCxn id="185" idx="2"/>
          </p:cNvCxnSpPr>
          <p:nvPr/>
        </p:nvCxnSpPr>
        <p:spPr>
          <a:xfrm flipV="1">
            <a:off x="4100295" y="3869044"/>
            <a:ext cx="1297215" cy="119166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187" idx="2"/>
            <a:endCxn id="74" idx="0"/>
          </p:cNvCxnSpPr>
          <p:nvPr/>
        </p:nvCxnSpPr>
        <p:spPr>
          <a:xfrm>
            <a:off x="5971442" y="3869043"/>
            <a:ext cx="216086" cy="121094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188" idx="2"/>
            <a:endCxn id="74" idx="0"/>
          </p:cNvCxnSpPr>
          <p:nvPr/>
        </p:nvCxnSpPr>
        <p:spPr>
          <a:xfrm flipH="1">
            <a:off x="6187528" y="4155850"/>
            <a:ext cx="2074120" cy="92413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240" idx="2"/>
            <a:endCxn id="74" idx="0"/>
          </p:cNvCxnSpPr>
          <p:nvPr/>
        </p:nvCxnSpPr>
        <p:spPr>
          <a:xfrm flipH="1">
            <a:off x="6187528" y="2689840"/>
            <a:ext cx="2678898" cy="239014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72" idx="0"/>
            <a:endCxn id="241" idx="2"/>
          </p:cNvCxnSpPr>
          <p:nvPr/>
        </p:nvCxnSpPr>
        <p:spPr>
          <a:xfrm flipV="1">
            <a:off x="3185178" y="2689840"/>
            <a:ext cx="4233271" cy="235859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73" idx="0"/>
            <a:endCxn id="242" idx="2"/>
          </p:cNvCxnSpPr>
          <p:nvPr/>
        </p:nvCxnSpPr>
        <p:spPr>
          <a:xfrm flipV="1">
            <a:off x="4100295" y="2695497"/>
            <a:ext cx="4070997" cy="23652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72" idx="0"/>
            <a:endCxn id="189" idx="2"/>
          </p:cNvCxnSpPr>
          <p:nvPr/>
        </p:nvCxnSpPr>
        <p:spPr>
          <a:xfrm flipV="1">
            <a:off x="3185178" y="4155850"/>
            <a:ext cx="3628493" cy="89258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73" idx="0"/>
            <a:endCxn id="198" idx="2"/>
          </p:cNvCxnSpPr>
          <p:nvPr/>
        </p:nvCxnSpPr>
        <p:spPr>
          <a:xfrm flipV="1">
            <a:off x="4100295" y="4161507"/>
            <a:ext cx="3466219" cy="89920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99119" y="4338476"/>
            <a:ext cx="728534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5099992" y="3494967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4381" y="2976223"/>
            <a:ext cx="1662635" cy="38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268996" y="3787430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5" name="Straight Arrow Connector 354"/>
          <p:cNvCxnSpPr>
            <a:stCxn id="178" idx="1"/>
            <a:endCxn id="186" idx="3"/>
          </p:cNvCxnSpPr>
          <p:nvPr/>
        </p:nvCxnSpPr>
        <p:spPr>
          <a:xfrm flipH="1" flipV="1">
            <a:off x="4282034" y="3674554"/>
            <a:ext cx="186317" cy="745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41" idx="1"/>
            <a:endCxn id="186" idx="0"/>
          </p:cNvCxnSpPr>
          <p:nvPr/>
        </p:nvCxnSpPr>
        <p:spPr>
          <a:xfrm flipH="1">
            <a:off x="4042225" y="2502802"/>
            <a:ext cx="3078706" cy="98471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20601" y="2448622"/>
            <a:ext cx="1322798" cy="38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2" name="Straight Arrow Connector 361"/>
          <p:cNvCxnSpPr>
            <a:stCxn id="242" idx="2"/>
            <a:endCxn id="188" idx="0"/>
          </p:cNvCxnSpPr>
          <p:nvPr/>
        </p:nvCxnSpPr>
        <p:spPr>
          <a:xfrm>
            <a:off x="8171292" y="2695497"/>
            <a:ext cx="90356" cy="108627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921371" y="3216461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7873774" y="2321420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5" name="Straight Arrow Connector 364"/>
          <p:cNvCxnSpPr>
            <a:stCxn id="25" idx="2"/>
            <a:endCxn id="188" idx="0"/>
          </p:cNvCxnSpPr>
          <p:nvPr/>
        </p:nvCxnSpPr>
        <p:spPr>
          <a:xfrm flipH="1">
            <a:off x="8261648" y="3585793"/>
            <a:ext cx="216927" cy="19598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urved Connector 368"/>
          <p:cNvCxnSpPr>
            <a:stCxn id="241" idx="2"/>
            <a:endCxn id="240" idx="2"/>
          </p:cNvCxnSpPr>
          <p:nvPr/>
        </p:nvCxnSpPr>
        <p:spPr>
          <a:xfrm rot="16200000" flipH="1">
            <a:off x="8142437" y="1965851"/>
            <a:ext cx="12700" cy="1447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urved Connector 371"/>
          <p:cNvCxnSpPr>
            <a:stCxn id="242" idx="2"/>
            <a:endCxn id="240" idx="2"/>
          </p:cNvCxnSpPr>
          <p:nvPr/>
        </p:nvCxnSpPr>
        <p:spPr>
          <a:xfrm rot="5400000" flipH="1" flipV="1">
            <a:off x="8516030" y="2345102"/>
            <a:ext cx="5657" cy="695134"/>
          </a:xfrm>
          <a:prstGeom prst="curvedConnector3">
            <a:avLst>
              <a:gd name="adj1" fmla="val -404101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/>
          <p:cNvCxnSpPr>
            <a:stCxn id="189" idx="2"/>
            <a:endCxn id="188" idx="2"/>
          </p:cNvCxnSpPr>
          <p:nvPr/>
        </p:nvCxnSpPr>
        <p:spPr>
          <a:xfrm rot="16200000" flipH="1">
            <a:off x="7537659" y="3431861"/>
            <a:ext cx="12700" cy="1447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/>
          <p:cNvCxnSpPr>
            <a:stCxn id="198" idx="2"/>
          </p:cNvCxnSpPr>
          <p:nvPr/>
        </p:nvCxnSpPr>
        <p:spPr>
          <a:xfrm rot="16200000" flipH="1">
            <a:off x="7885941" y="3842079"/>
            <a:ext cx="40279" cy="6791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468351" y="3494968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3" name="Straight Arrow Connector 392"/>
          <p:cNvCxnSpPr>
            <a:stCxn id="16" idx="2"/>
            <a:endCxn id="176" idx="0"/>
          </p:cNvCxnSpPr>
          <p:nvPr/>
        </p:nvCxnSpPr>
        <p:spPr>
          <a:xfrm flipH="1">
            <a:off x="2528567" y="2280922"/>
            <a:ext cx="745284" cy="121404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18" idx="2"/>
            <a:endCxn id="177" idx="0"/>
          </p:cNvCxnSpPr>
          <p:nvPr/>
        </p:nvCxnSpPr>
        <p:spPr>
          <a:xfrm flipH="1">
            <a:off x="3307514" y="2271240"/>
            <a:ext cx="866342" cy="121627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185" idx="0"/>
            <a:endCxn id="18" idx="2"/>
          </p:cNvCxnSpPr>
          <p:nvPr/>
        </p:nvCxnSpPr>
        <p:spPr>
          <a:xfrm flipH="1" flipV="1">
            <a:off x="4173856" y="2271240"/>
            <a:ext cx="1223654" cy="12237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06165" y="2465588"/>
            <a:ext cx="1322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5731633" y="3494966"/>
            <a:ext cx="479618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22" grpId="0" animBg="1"/>
      <p:bldP spid="72" grpId="0" animBg="1"/>
      <p:bldP spid="73" grpId="0" animBg="1"/>
      <p:bldP spid="74" grpId="0" animBg="1"/>
      <p:bldP spid="176" grpId="0" animBg="1"/>
      <p:bldP spid="177" grpId="0" animBg="1"/>
      <p:bldP spid="186" grpId="0" animBg="1"/>
      <p:bldP spid="188" grpId="0" animBg="1"/>
      <p:bldP spid="189" grpId="0" animBg="1"/>
      <p:bldP spid="240" grpId="0" animBg="1"/>
      <p:bldP spid="241" grpId="0" animBg="1"/>
      <p:bldP spid="8" grpId="0" animBg="1"/>
      <p:bldP spid="185" grpId="0" animBg="1"/>
      <p:bldP spid="21" grpId="0" animBg="1"/>
      <p:bldP spid="198" grpId="0" animBg="1"/>
      <p:bldP spid="20" grpId="0" animBg="1"/>
      <p:bldP spid="25" grpId="0" animBg="1"/>
      <p:bldP spid="242" grpId="0" animBg="1"/>
      <p:bldP spid="178" grpId="0" animBg="1"/>
      <p:bldP spid="19" grpId="0" animBg="1"/>
      <p:bldP spid="1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71" y="294778"/>
            <a:ext cx="78867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Slicing using a System </a:t>
            </a:r>
            <a:r>
              <a:rPr lang="en-GB" sz="3600" dirty="0" smtClean="0"/>
              <a:t>Dependence </a:t>
            </a:r>
            <a:r>
              <a:rPr lang="en-GB" sz="3600" dirty="0" smtClean="0"/>
              <a:t>Graph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204815" y="5839109"/>
            <a:ext cx="284422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11264" y="2396082"/>
            <a:ext cx="1833419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6" name="Group 415"/>
          <p:cNvGrpSpPr/>
          <p:nvPr/>
        </p:nvGrpSpPr>
        <p:grpSpPr>
          <a:xfrm>
            <a:off x="100899" y="5944534"/>
            <a:ext cx="2964656" cy="923330"/>
            <a:chOff x="-2422083" y="1365103"/>
            <a:chExt cx="3453570" cy="923330"/>
          </a:xfrm>
        </p:grpSpPr>
        <p:grpSp>
          <p:nvGrpSpPr>
            <p:cNvPr id="417" name="Group 416"/>
            <p:cNvGrpSpPr/>
            <p:nvPr/>
          </p:nvGrpSpPr>
          <p:grpSpPr>
            <a:xfrm>
              <a:off x="-2422083" y="1365103"/>
              <a:ext cx="3453570" cy="923330"/>
              <a:chOff x="5495636" y="344925"/>
              <a:chExt cx="3453570" cy="923330"/>
            </a:xfrm>
            <a:solidFill>
              <a:schemeClr val="bg1"/>
            </a:solidFill>
          </p:grpSpPr>
          <p:cxnSp>
            <p:nvCxnSpPr>
              <p:cNvPr id="419" name="Straight Arrow Connector 418"/>
              <p:cNvCxnSpPr/>
              <p:nvPr/>
            </p:nvCxnSpPr>
            <p:spPr>
              <a:xfrm>
                <a:off x="5495636" y="791072"/>
                <a:ext cx="990297" cy="1210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 flipV="1">
                <a:off x="5495636" y="1073429"/>
                <a:ext cx="990297" cy="1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TextBox 420"/>
              <p:cNvSpPr txBox="1"/>
              <p:nvPr/>
            </p:nvSpPr>
            <p:spPr>
              <a:xfrm>
                <a:off x="6485933" y="344925"/>
                <a:ext cx="2463273" cy="9233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</a:t>
                </a:r>
                <a:r>
                  <a:rPr lang="en-GB" dirty="0" smtClean="0"/>
                  <a:t>ummary edge</a:t>
                </a:r>
              </a:p>
              <a:p>
                <a:r>
                  <a:rPr lang="en-GB" dirty="0"/>
                  <a:t>c</a:t>
                </a:r>
                <a:r>
                  <a:rPr lang="en-GB" dirty="0" smtClean="0"/>
                  <a:t>ontrol dependency</a:t>
                </a:r>
              </a:p>
              <a:p>
                <a:r>
                  <a:rPr lang="en-GB" dirty="0" smtClean="0"/>
                  <a:t>data </a:t>
                </a:r>
                <a:r>
                  <a:rPr lang="en-GB" dirty="0" smtClean="0"/>
                  <a:t>dependency</a:t>
                </a:r>
                <a:endParaRPr lang="en-US" dirty="0"/>
              </a:p>
            </p:txBody>
          </p:sp>
        </p:grpSp>
        <p:cxnSp>
          <p:nvCxnSpPr>
            <p:cNvPr id="418" name="Curved Connector 417"/>
            <p:cNvCxnSpPr/>
            <p:nvPr/>
          </p:nvCxnSpPr>
          <p:spPr>
            <a:xfrm flipV="1">
              <a:off x="-2422083" y="1523020"/>
              <a:ext cx="990298" cy="7453"/>
            </a:xfrm>
            <a:prstGeom prst="curvedConnector3">
              <a:avLst>
                <a:gd name="adj1" fmla="val 173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6" name="Straight Arrow Connector 545"/>
          <p:cNvCxnSpPr>
            <a:stCxn id="580" idx="2"/>
            <a:endCxn id="563" idx="0"/>
          </p:cNvCxnSpPr>
          <p:nvPr/>
        </p:nvCxnSpPr>
        <p:spPr>
          <a:xfrm>
            <a:off x="2062853" y="4021809"/>
            <a:ext cx="2145303" cy="121839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>
            <a:stCxn id="629" idx="0"/>
            <a:endCxn id="552" idx="4"/>
          </p:cNvCxnSpPr>
          <p:nvPr/>
        </p:nvCxnSpPr>
        <p:spPr>
          <a:xfrm flipH="1" flipV="1">
            <a:off x="4364230" y="1950364"/>
            <a:ext cx="2134973" cy="142631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>
            <a:stCxn id="555" idx="0"/>
            <a:endCxn id="552" idx="4"/>
          </p:cNvCxnSpPr>
          <p:nvPr/>
        </p:nvCxnSpPr>
        <p:spPr>
          <a:xfrm flipH="1">
            <a:off x="4364230" y="1837236"/>
            <a:ext cx="1847942" cy="11312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2861047" y="5620482"/>
            <a:ext cx="660758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963298" y="2052443"/>
            <a:ext cx="662361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" name="Oval 551"/>
          <p:cNvSpPr/>
          <p:nvPr/>
        </p:nvSpPr>
        <p:spPr>
          <a:xfrm>
            <a:off x="4027013" y="1431013"/>
            <a:ext cx="674434" cy="51935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endParaRPr lang="en-US" dirty="0"/>
          </a:p>
        </p:txBody>
      </p:sp>
      <p:sp>
        <p:nvSpPr>
          <p:cNvPr id="553" name="Rectangle 552"/>
          <p:cNvSpPr/>
          <p:nvPr/>
        </p:nvSpPr>
        <p:spPr>
          <a:xfrm>
            <a:off x="1863303" y="2062125"/>
            <a:ext cx="66236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cxnSp>
        <p:nvCxnSpPr>
          <p:cNvPr id="554" name="Straight Arrow Connector 553"/>
          <p:cNvCxnSpPr>
            <a:stCxn id="551" idx="0"/>
            <a:endCxn id="552" idx="4"/>
          </p:cNvCxnSpPr>
          <p:nvPr/>
        </p:nvCxnSpPr>
        <p:spPr>
          <a:xfrm flipV="1">
            <a:off x="1294479" y="1950364"/>
            <a:ext cx="3069751" cy="10207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5557185" y="1837236"/>
            <a:ext cx="13099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556" name="Straight Arrow Connector 555"/>
          <p:cNvCxnSpPr>
            <a:stCxn id="553" idx="0"/>
            <a:endCxn id="552" idx="4"/>
          </p:cNvCxnSpPr>
          <p:nvPr/>
        </p:nvCxnSpPr>
        <p:spPr>
          <a:xfrm flipV="1">
            <a:off x="2194484" y="1950364"/>
            <a:ext cx="2169746" cy="11176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550" idx="0"/>
            <a:endCxn id="621" idx="4"/>
          </p:cNvCxnSpPr>
          <p:nvPr/>
        </p:nvCxnSpPr>
        <p:spPr>
          <a:xfrm flipH="1" flipV="1">
            <a:off x="3084014" y="5018044"/>
            <a:ext cx="107412" cy="60243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638" idx="0"/>
            <a:endCxn id="552" idx="4"/>
          </p:cNvCxnSpPr>
          <p:nvPr/>
        </p:nvCxnSpPr>
        <p:spPr>
          <a:xfrm flipV="1">
            <a:off x="1788192" y="1950364"/>
            <a:ext cx="2576038" cy="67544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627" idx="0"/>
            <a:endCxn id="552" idx="4"/>
          </p:cNvCxnSpPr>
          <p:nvPr/>
        </p:nvCxnSpPr>
        <p:spPr>
          <a:xfrm flipV="1">
            <a:off x="3502628" y="1950364"/>
            <a:ext cx="861602" cy="65847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623" idx="0"/>
            <a:endCxn id="552" idx="4"/>
          </p:cNvCxnSpPr>
          <p:nvPr/>
        </p:nvCxnSpPr>
        <p:spPr>
          <a:xfrm flipH="1" flipV="1">
            <a:off x="4364230" y="1950364"/>
            <a:ext cx="672097" cy="118607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tangle 560"/>
          <p:cNvSpPr/>
          <p:nvPr/>
        </p:nvSpPr>
        <p:spPr>
          <a:xfrm>
            <a:off x="908288" y="5208653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Rectangle 561"/>
          <p:cNvSpPr/>
          <p:nvPr/>
        </p:nvSpPr>
        <p:spPr>
          <a:xfrm>
            <a:off x="1823405" y="5220926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968347" y="5240201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4" name="Straight Arrow Connector 563"/>
          <p:cNvCxnSpPr>
            <a:stCxn id="561" idx="0"/>
            <a:endCxn id="621" idx="4"/>
          </p:cNvCxnSpPr>
          <p:nvPr/>
        </p:nvCxnSpPr>
        <p:spPr>
          <a:xfrm flipV="1">
            <a:off x="1205806" y="5018044"/>
            <a:ext cx="1878208" cy="19060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>
            <a:stCxn id="563" idx="0"/>
            <a:endCxn id="621" idx="4"/>
          </p:cNvCxnSpPr>
          <p:nvPr/>
        </p:nvCxnSpPr>
        <p:spPr>
          <a:xfrm flipH="1" flipV="1">
            <a:off x="3084014" y="5018044"/>
            <a:ext cx="1124142" cy="22215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>
            <a:stCxn id="562" idx="0"/>
            <a:endCxn id="621" idx="4"/>
          </p:cNvCxnSpPr>
          <p:nvPr/>
        </p:nvCxnSpPr>
        <p:spPr>
          <a:xfrm flipV="1">
            <a:off x="2120923" y="5018044"/>
            <a:ext cx="963091" cy="20288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>
            <a:stCxn id="550" idx="1"/>
            <a:endCxn id="562" idx="2"/>
          </p:cNvCxnSpPr>
          <p:nvPr/>
        </p:nvCxnSpPr>
        <p:spPr>
          <a:xfrm flipH="1" flipV="1">
            <a:off x="2120923" y="5595003"/>
            <a:ext cx="740124" cy="2198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>
            <a:stCxn id="550" idx="1"/>
            <a:endCxn id="561" idx="2"/>
          </p:cNvCxnSpPr>
          <p:nvPr/>
        </p:nvCxnSpPr>
        <p:spPr>
          <a:xfrm flipH="1" flipV="1">
            <a:off x="1205806" y="5582730"/>
            <a:ext cx="1655241" cy="2321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563" idx="2"/>
            <a:endCxn id="550" idx="3"/>
          </p:cNvCxnSpPr>
          <p:nvPr/>
        </p:nvCxnSpPr>
        <p:spPr>
          <a:xfrm flipH="1">
            <a:off x="3521805" y="5614278"/>
            <a:ext cx="686351" cy="20055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/>
          <p:cNvSpPr/>
          <p:nvPr/>
        </p:nvSpPr>
        <p:spPr>
          <a:xfrm>
            <a:off x="251677" y="3655183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1030624" y="3647731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Rectangle 579"/>
          <p:cNvSpPr/>
          <p:nvPr/>
        </p:nvSpPr>
        <p:spPr>
          <a:xfrm>
            <a:off x="1823044" y="3647732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6042467" y="3941990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536781" y="3941990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4" name="Straight Arrow Connector 583"/>
          <p:cNvCxnSpPr>
            <a:stCxn id="578" idx="0"/>
            <a:endCxn id="638" idx="2"/>
          </p:cNvCxnSpPr>
          <p:nvPr/>
        </p:nvCxnSpPr>
        <p:spPr>
          <a:xfrm flipV="1">
            <a:off x="549195" y="2995137"/>
            <a:ext cx="1238997" cy="66004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/>
          <p:cNvCxnSpPr>
            <a:stCxn id="579" idx="0"/>
            <a:endCxn id="638" idx="2"/>
          </p:cNvCxnSpPr>
          <p:nvPr/>
        </p:nvCxnSpPr>
        <p:spPr>
          <a:xfrm flipV="1">
            <a:off x="1328142" y="2995137"/>
            <a:ext cx="460050" cy="65259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/>
          <p:cNvCxnSpPr>
            <a:stCxn id="580" idx="0"/>
            <a:endCxn id="638" idx="2"/>
          </p:cNvCxnSpPr>
          <p:nvPr/>
        </p:nvCxnSpPr>
        <p:spPr>
          <a:xfrm flipH="1" flipV="1">
            <a:off x="1788192" y="2995137"/>
            <a:ext cx="274661" cy="65259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>
            <a:stCxn id="636" idx="0"/>
            <a:endCxn id="627" idx="2"/>
          </p:cNvCxnSpPr>
          <p:nvPr/>
        </p:nvCxnSpPr>
        <p:spPr>
          <a:xfrm flipV="1">
            <a:off x="2786497" y="2997535"/>
            <a:ext cx="716131" cy="65765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622" idx="0"/>
            <a:endCxn id="627" idx="2"/>
          </p:cNvCxnSpPr>
          <p:nvPr/>
        </p:nvCxnSpPr>
        <p:spPr>
          <a:xfrm flipV="1">
            <a:off x="3418138" y="2997535"/>
            <a:ext cx="84490" cy="65764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/>
          <p:cNvCxnSpPr>
            <a:stCxn id="581" idx="0"/>
            <a:endCxn id="627" idx="2"/>
          </p:cNvCxnSpPr>
          <p:nvPr/>
        </p:nvCxnSpPr>
        <p:spPr>
          <a:xfrm flipH="1" flipV="1">
            <a:off x="3502628" y="2997535"/>
            <a:ext cx="489442" cy="65764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Rectangle 589"/>
          <p:cNvSpPr/>
          <p:nvPr/>
        </p:nvSpPr>
        <p:spPr>
          <a:xfrm>
            <a:off x="6647245" y="2475980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5141559" y="2475980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2" name="Straight Arrow Connector 591"/>
          <p:cNvCxnSpPr>
            <a:stCxn id="583" idx="0"/>
            <a:endCxn id="623" idx="2"/>
          </p:cNvCxnSpPr>
          <p:nvPr/>
        </p:nvCxnSpPr>
        <p:spPr>
          <a:xfrm flipV="1">
            <a:off x="4834299" y="3525136"/>
            <a:ext cx="202028" cy="41685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624" idx="0"/>
            <a:endCxn id="623" idx="2"/>
          </p:cNvCxnSpPr>
          <p:nvPr/>
        </p:nvCxnSpPr>
        <p:spPr>
          <a:xfrm flipH="1" flipV="1">
            <a:off x="5036327" y="3525136"/>
            <a:ext cx="550815" cy="42251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2" idx="0"/>
            <a:endCxn id="623" idx="2"/>
          </p:cNvCxnSpPr>
          <p:nvPr/>
        </p:nvCxnSpPr>
        <p:spPr>
          <a:xfrm flipH="1" flipV="1">
            <a:off x="5036327" y="3525136"/>
            <a:ext cx="1245949" cy="41685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>
            <a:stCxn id="591" idx="0"/>
            <a:endCxn id="555" idx="2"/>
          </p:cNvCxnSpPr>
          <p:nvPr/>
        </p:nvCxnSpPr>
        <p:spPr>
          <a:xfrm flipV="1">
            <a:off x="5439077" y="2206568"/>
            <a:ext cx="773095" cy="2694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>
            <a:stCxn id="630" idx="0"/>
            <a:endCxn id="555" idx="2"/>
          </p:cNvCxnSpPr>
          <p:nvPr/>
        </p:nvCxnSpPr>
        <p:spPr>
          <a:xfrm flipV="1">
            <a:off x="6191920" y="2206568"/>
            <a:ext cx="20252" cy="27506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>
            <a:stCxn id="590" idx="0"/>
            <a:endCxn id="555" idx="2"/>
          </p:cNvCxnSpPr>
          <p:nvPr/>
        </p:nvCxnSpPr>
        <p:spPr>
          <a:xfrm flipH="1" flipV="1">
            <a:off x="6212172" y="2206568"/>
            <a:ext cx="674882" cy="2694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61" idx="0"/>
            <a:endCxn id="578" idx="2"/>
          </p:cNvCxnSpPr>
          <p:nvPr/>
        </p:nvCxnSpPr>
        <p:spPr>
          <a:xfrm flipH="1" flipV="1">
            <a:off x="549195" y="4029260"/>
            <a:ext cx="656611" cy="117939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>
            <a:stCxn id="562" idx="0"/>
            <a:endCxn id="579" idx="2"/>
          </p:cNvCxnSpPr>
          <p:nvPr/>
        </p:nvCxnSpPr>
        <p:spPr>
          <a:xfrm flipH="1" flipV="1">
            <a:off x="1328142" y="4021808"/>
            <a:ext cx="792781" cy="119911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urved Connector 599"/>
          <p:cNvCxnSpPr>
            <a:stCxn id="578" idx="2"/>
            <a:endCxn id="580" idx="2"/>
          </p:cNvCxnSpPr>
          <p:nvPr/>
        </p:nvCxnSpPr>
        <p:spPr>
          <a:xfrm rot="5400000" flipH="1" flipV="1">
            <a:off x="1302298" y="3268706"/>
            <a:ext cx="7451" cy="1513658"/>
          </a:xfrm>
          <a:prstGeom prst="curvedConnector3">
            <a:avLst>
              <a:gd name="adj1" fmla="val -30680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urved Connector 600"/>
          <p:cNvCxnSpPr>
            <a:stCxn id="579" idx="2"/>
            <a:endCxn id="580" idx="2"/>
          </p:cNvCxnSpPr>
          <p:nvPr/>
        </p:nvCxnSpPr>
        <p:spPr>
          <a:xfrm rot="16200000" flipH="1">
            <a:off x="1695497" y="3654452"/>
            <a:ext cx="1" cy="734711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/>
          <p:cNvCxnSpPr>
            <a:stCxn id="583" idx="1"/>
          </p:cNvCxnSpPr>
          <p:nvPr/>
        </p:nvCxnSpPr>
        <p:spPr>
          <a:xfrm flipH="1" flipV="1">
            <a:off x="2359298" y="3834771"/>
            <a:ext cx="2177483" cy="29425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/>
          <p:cNvCxnSpPr>
            <a:stCxn id="583" idx="1"/>
            <a:endCxn id="581" idx="3"/>
          </p:cNvCxnSpPr>
          <p:nvPr/>
        </p:nvCxnSpPr>
        <p:spPr>
          <a:xfrm flipH="1" flipV="1">
            <a:off x="4231879" y="3842222"/>
            <a:ext cx="304902" cy="28680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urved Connector 609"/>
          <p:cNvCxnSpPr>
            <a:stCxn id="636" idx="2"/>
            <a:endCxn id="581" idx="2"/>
          </p:cNvCxnSpPr>
          <p:nvPr/>
        </p:nvCxnSpPr>
        <p:spPr>
          <a:xfrm rot="5400000" flipH="1" flipV="1">
            <a:off x="3389282" y="3426474"/>
            <a:ext cx="2" cy="1205573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urved Connector 610"/>
          <p:cNvCxnSpPr>
            <a:stCxn id="622" idx="2"/>
            <a:endCxn id="581" idx="2"/>
          </p:cNvCxnSpPr>
          <p:nvPr/>
        </p:nvCxnSpPr>
        <p:spPr>
          <a:xfrm rot="5400000" flipH="1" flipV="1">
            <a:off x="3705103" y="3742295"/>
            <a:ext cx="1" cy="573932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>
            <a:stCxn id="561" idx="0"/>
            <a:endCxn id="636" idx="2"/>
          </p:cNvCxnSpPr>
          <p:nvPr/>
        </p:nvCxnSpPr>
        <p:spPr>
          <a:xfrm flipV="1">
            <a:off x="1205806" y="4029262"/>
            <a:ext cx="1580691" cy="117939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/>
          <p:cNvCxnSpPr>
            <a:stCxn id="562" idx="0"/>
            <a:endCxn id="622" idx="2"/>
          </p:cNvCxnSpPr>
          <p:nvPr/>
        </p:nvCxnSpPr>
        <p:spPr>
          <a:xfrm flipV="1">
            <a:off x="2120923" y="4029261"/>
            <a:ext cx="1297215" cy="119166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Arrow Connector 613"/>
          <p:cNvCxnSpPr>
            <a:stCxn id="581" idx="2"/>
            <a:endCxn id="563" idx="0"/>
          </p:cNvCxnSpPr>
          <p:nvPr/>
        </p:nvCxnSpPr>
        <p:spPr>
          <a:xfrm>
            <a:off x="3992070" y="4029260"/>
            <a:ext cx="216086" cy="121094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/>
          <p:cNvCxnSpPr>
            <a:stCxn id="582" idx="2"/>
            <a:endCxn id="563" idx="0"/>
          </p:cNvCxnSpPr>
          <p:nvPr/>
        </p:nvCxnSpPr>
        <p:spPr>
          <a:xfrm flipH="1">
            <a:off x="4208156" y="4316067"/>
            <a:ext cx="2074120" cy="92413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Arrow Connector 615"/>
          <p:cNvCxnSpPr>
            <a:stCxn id="590" idx="2"/>
            <a:endCxn id="563" idx="0"/>
          </p:cNvCxnSpPr>
          <p:nvPr/>
        </p:nvCxnSpPr>
        <p:spPr>
          <a:xfrm flipH="1">
            <a:off x="4208156" y="2850057"/>
            <a:ext cx="2678898" cy="239014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561" idx="0"/>
            <a:endCxn id="591" idx="2"/>
          </p:cNvCxnSpPr>
          <p:nvPr/>
        </p:nvCxnSpPr>
        <p:spPr>
          <a:xfrm flipV="1">
            <a:off x="1205806" y="2850057"/>
            <a:ext cx="4233271" cy="235859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>
            <a:stCxn id="562" idx="0"/>
            <a:endCxn id="630" idx="2"/>
          </p:cNvCxnSpPr>
          <p:nvPr/>
        </p:nvCxnSpPr>
        <p:spPr>
          <a:xfrm flipV="1">
            <a:off x="2120923" y="2855714"/>
            <a:ext cx="4070997" cy="23652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>
            <a:stCxn id="561" idx="0"/>
            <a:endCxn id="583" idx="2"/>
          </p:cNvCxnSpPr>
          <p:nvPr/>
        </p:nvCxnSpPr>
        <p:spPr>
          <a:xfrm flipV="1">
            <a:off x="1205806" y="4316067"/>
            <a:ext cx="3628493" cy="89258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>
            <a:stCxn id="562" idx="0"/>
            <a:endCxn id="624" idx="2"/>
          </p:cNvCxnSpPr>
          <p:nvPr/>
        </p:nvCxnSpPr>
        <p:spPr>
          <a:xfrm flipV="1">
            <a:off x="2120923" y="4321724"/>
            <a:ext cx="3466219" cy="89920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2719747" y="4498693"/>
            <a:ext cx="728534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dirty="0"/>
          </a:p>
        </p:txBody>
      </p:sp>
      <p:sp>
        <p:nvSpPr>
          <p:cNvPr id="622" name="Rectangle 621"/>
          <p:cNvSpPr/>
          <p:nvPr/>
        </p:nvSpPr>
        <p:spPr>
          <a:xfrm>
            <a:off x="3120620" y="3655184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205009" y="3136440"/>
            <a:ext cx="1662635" cy="38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5289624" y="3947647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5" name="Straight Arrow Connector 624"/>
          <p:cNvCxnSpPr>
            <a:stCxn id="636" idx="1"/>
            <a:endCxn id="580" idx="3"/>
          </p:cNvCxnSpPr>
          <p:nvPr/>
        </p:nvCxnSpPr>
        <p:spPr>
          <a:xfrm flipH="1" flipV="1">
            <a:off x="2302662" y="3834771"/>
            <a:ext cx="186317" cy="745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/>
          <p:cNvCxnSpPr>
            <a:stCxn id="591" idx="1"/>
            <a:endCxn id="580" idx="0"/>
          </p:cNvCxnSpPr>
          <p:nvPr/>
        </p:nvCxnSpPr>
        <p:spPr>
          <a:xfrm flipH="1">
            <a:off x="2062853" y="2663019"/>
            <a:ext cx="3078706" cy="98471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Rectangle 626"/>
          <p:cNvSpPr/>
          <p:nvPr/>
        </p:nvSpPr>
        <p:spPr>
          <a:xfrm>
            <a:off x="2841229" y="2608839"/>
            <a:ext cx="1322798" cy="38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8" name="Straight Arrow Connector 627"/>
          <p:cNvCxnSpPr>
            <a:stCxn id="630" idx="2"/>
            <a:endCxn id="582" idx="0"/>
          </p:cNvCxnSpPr>
          <p:nvPr/>
        </p:nvCxnSpPr>
        <p:spPr>
          <a:xfrm>
            <a:off x="6191920" y="2855714"/>
            <a:ext cx="90356" cy="108627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5941999" y="3376678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5894402" y="2481637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1" name="Straight Arrow Connector 630"/>
          <p:cNvCxnSpPr>
            <a:stCxn id="629" idx="2"/>
            <a:endCxn id="582" idx="0"/>
          </p:cNvCxnSpPr>
          <p:nvPr/>
        </p:nvCxnSpPr>
        <p:spPr>
          <a:xfrm flipH="1">
            <a:off x="6282276" y="3746010"/>
            <a:ext cx="216927" cy="19598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urved Connector 631"/>
          <p:cNvCxnSpPr>
            <a:stCxn id="591" idx="2"/>
            <a:endCxn id="590" idx="2"/>
          </p:cNvCxnSpPr>
          <p:nvPr/>
        </p:nvCxnSpPr>
        <p:spPr>
          <a:xfrm rot="16200000" flipH="1">
            <a:off x="6163065" y="2126068"/>
            <a:ext cx="12700" cy="1447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630" idx="2"/>
            <a:endCxn id="590" idx="2"/>
          </p:cNvCxnSpPr>
          <p:nvPr/>
        </p:nvCxnSpPr>
        <p:spPr>
          <a:xfrm rot="5400000" flipH="1" flipV="1">
            <a:off x="6536658" y="2505319"/>
            <a:ext cx="5657" cy="695134"/>
          </a:xfrm>
          <a:prstGeom prst="curvedConnector3">
            <a:avLst>
              <a:gd name="adj1" fmla="val -404101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urved Connector 633"/>
          <p:cNvCxnSpPr>
            <a:stCxn id="583" idx="2"/>
            <a:endCxn id="582" idx="2"/>
          </p:cNvCxnSpPr>
          <p:nvPr/>
        </p:nvCxnSpPr>
        <p:spPr>
          <a:xfrm rot="16200000" flipH="1">
            <a:off x="5558287" y="3592078"/>
            <a:ext cx="12700" cy="1447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urved Connector 634"/>
          <p:cNvCxnSpPr>
            <a:stCxn id="624" idx="2"/>
          </p:cNvCxnSpPr>
          <p:nvPr/>
        </p:nvCxnSpPr>
        <p:spPr>
          <a:xfrm rot="16200000" flipH="1">
            <a:off x="5906569" y="4002296"/>
            <a:ext cx="40279" cy="6791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Rectangle 635"/>
          <p:cNvSpPr/>
          <p:nvPr/>
        </p:nvSpPr>
        <p:spPr>
          <a:xfrm>
            <a:off x="2488979" y="3655185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7" name="Straight Arrow Connector 636"/>
          <p:cNvCxnSpPr>
            <a:stCxn id="551" idx="2"/>
            <a:endCxn id="578" idx="0"/>
          </p:cNvCxnSpPr>
          <p:nvPr/>
        </p:nvCxnSpPr>
        <p:spPr>
          <a:xfrm flipH="1">
            <a:off x="549195" y="2441139"/>
            <a:ext cx="745284" cy="121404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>
            <a:stCxn id="553" idx="2"/>
            <a:endCxn id="579" idx="0"/>
          </p:cNvCxnSpPr>
          <p:nvPr/>
        </p:nvCxnSpPr>
        <p:spPr>
          <a:xfrm flipH="1">
            <a:off x="1328142" y="2431457"/>
            <a:ext cx="866342" cy="121627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/>
          <p:cNvCxnSpPr>
            <a:stCxn id="622" idx="0"/>
            <a:endCxn id="553" idx="2"/>
          </p:cNvCxnSpPr>
          <p:nvPr/>
        </p:nvCxnSpPr>
        <p:spPr>
          <a:xfrm flipH="1" flipV="1">
            <a:off x="2194484" y="2431457"/>
            <a:ext cx="1223654" cy="12237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/>
          <p:cNvSpPr/>
          <p:nvPr/>
        </p:nvSpPr>
        <p:spPr>
          <a:xfrm>
            <a:off x="3752261" y="3655183"/>
            <a:ext cx="479618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" name="Rectangle 637"/>
          <p:cNvSpPr/>
          <p:nvPr/>
        </p:nvSpPr>
        <p:spPr>
          <a:xfrm>
            <a:off x="1126793" y="2625805"/>
            <a:ext cx="1322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nodes for classes to be able to represent dependency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GB" dirty="0" smtClean="0"/>
              <a:t>Add in/out vertices at </a:t>
            </a:r>
            <a:r>
              <a:rPr lang="en-GB" dirty="0" err="1" smtClean="0"/>
              <a:t>callsites</a:t>
            </a:r>
            <a:r>
              <a:rPr lang="en-GB" dirty="0" smtClean="0"/>
              <a:t> for fields and global variables</a:t>
            </a:r>
          </a:p>
          <a:p>
            <a:pPr lvl="1"/>
            <a:endParaRPr lang="en-GB" dirty="0"/>
          </a:p>
          <a:p>
            <a:r>
              <a:rPr lang="en-GB" dirty="0" err="1" smtClean="0"/>
              <a:t>Callsites</a:t>
            </a:r>
            <a:r>
              <a:rPr lang="en-GB" dirty="0"/>
              <a:t> </a:t>
            </a:r>
            <a:r>
              <a:rPr lang="en-GB" dirty="0" smtClean="0"/>
              <a:t>can be polymorphic </a:t>
            </a:r>
            <a:r>
              <a:rPr lang="en-DE" dirty="0" smtClean="0"/>
              <a:t>–</a:t>
            </a:r>
            <a:r>
              <a:rPr lang="en-GB" dirty="0" smtClean="0"/>
              <a:t> use </a:t>
            </a:r>
            <a:r>
              <a:rPr lang="en-GB" dirty="0" err="1" smtClean="0"/>
              <a:t>callgraph</a:t>
            </a:r>
            <a:r>
              <a:rPr lang="en-GB" dirty="0" smtClean="0"/>
              <a:t> for candidate methods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05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Project - Software </a:t>
            </a:r>
            <a:r>
              <a:rPr lang="en-GB" dirty="0" smtClean="0"/>
              <a:t>Factory </a:t>
            </a:r>
            <a:r>
              <a:rPr lang="en-GB" dirty="0" smtClean="0"/>
              <a:t>4.0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1089785">
            <a:off x="3237410" y="2307465"/>
            <a:ext cx="2801395" cy="868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Extract Software Product Line Model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6507951" y="2505877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7102534" y="2507436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7697117" y="2505877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102534" y="2039815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5" idx="0"/>
            <a:endCxn id="8" idx="2"/>
          </p:cNvCxnSpPr>
          <p:nvPr/>
        </p:nvCxnSpPr>
        <p:spPr>
          <a:xfrm flipV="1">
            <a:off x="6705912" y="2310635"/>
            <a:ext cx="594583" cy="19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48196" y="2973520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762289" y="2973520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6" idx="0"/>
            <a:endCxn id="8" idx="2"/>
          </p:cNvCxnSpPr>
          <p:nvPr/>
        </p:nvCxnSpPr>
        <p:spPr>
          <a:xfrm flipV="1">
            <a:off x="7300495" y="2310635"/>
            <a:ext cx="0" cy="19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8" idx="2"/>
          </p:cNvCxnSpPr>
          <p:nvPr/>
        </p:nvCxnSpPr>
        <p:spPr>
          <a:xfrm flipH="1" flipV="1">
            <a:off x="7300495" y="2310635"/>
            <a:ext cx="594583" cy="19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V="1">
            <a:off x="6446158" y="2776697"/>
            <a:ext cx="259754" cy="19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5" idx="2"/>
          </p:cNvCxnSpPr>
          <p:nvPr/>
        </p:nvCxnSpPr>
        <p:spPr>
          <a:xfrm flipH="1" flipV="1">
            <a:off x="6705911" y="2776697"/>
            <a:ext cx="254339" cy="19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6559297" y="2706005"/>
            <a:ext cx="287102" cy="151016"/>
          </a:xfrm>
          <a:prstGeom prst="pie">
            <a:avLst>
              <a:gd name="adj1" fmla="val 2093491"/>
              <a:gd name="adj2" fmla="val 853802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86164" y="2974865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8005038" y="2973520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7" idx="0"/>
            <a:endCxn id="7" idx="2"/>
          </p:cNvCxnSpPr>
          <p:nvPr/>
        </p:nvCxnSpPr>
        <p:spPr>
          <a:xfrm flipV="1">
            <a:off x="7684125" y="2776697"/>
            <a:ext cx="210953" cy="19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7" idx="2"/>
          </p:cNvCxnSpPr>
          <p:nvPr/>
        </p:nvCxnSpPr>
        <p:spPr>
          <a:xfrm flipH="1" flipV="1">
            <a:off x="7895079" y="2776697"/>
            <a:ext cx="307921" cy="19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>
            <a:off x="7824612" y="2726201"/>
            <a:ext cx="140927" cy="116898"/>
          </a:xfrm>
          <a:prstGeom prst="pie">
            <a:avLst>
              <a:gd name="adj1" fmla="val 1637819"/>
              <a:gd name="adj2" fmla="val 853882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6200000">
            <a:off x="6734800" y="3236589"/>
            <a:ext cx="341972" cy="65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/>
          <p:cNvSpPr/>
          <p:nvPr/>
        </p:nvSpPr>
        <p:spPr>
          <a:xfrm>
            <a:off x="743038" y="2686390"/>
            <a:ext cx="1965117" cy="212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Monolithic Industrial </a:t>
            </a:r>
          </a:p>
          <a:p>
            <a:pPr algn="ctr"/>
            <a:r>
              <a:rPr lang="en-GB" sz="1350" dirty="0"/>
              <a:t>C Code</a:t>
            </a:r>
            <a:endParaRPr lang="en-US" sz="135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6662160" y="4024026"/>
            <a:ext cx="642024" cy="695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7339065" y="4024026"/>
            <a:ext cx="642024" cy="695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6662160" y="4740695"/>
            <a:ext cx="642024" cy="6956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7339065" y="4740695"/>
            <a:ext cx="642024" cy="69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 rot="421919">
            <a:off x="3232075" y="3967258"/>
            <a:ext cx="2801395" cy="868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Extract Modules </a:t>
            </a:r>
            <a:endParaRPr lang="en-US" sz="1350" dirty="0"/>
          </a:p>
        </p:txBody>
      </p:sp>
      <p:sp>
        <p:nvSpPr>
          <p:cNvPr id="29" name="Rectangle 28"/>
          <p:cNvSpPr/>
          <p:nvPr/>
        </p:nvSpPr>
        <p:spPr>
          <a:xfrm>
            <a:off x="6507250" y="2507238"/>
            <a:ext cx="198660" cy="2708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 flipH="1">
            <a:off x="6682100" y="2480265"/>
            <a:ext cx="66420" cy="582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 flipH="1">
            <a:off x="7272644" y="2478332"/>
            <a:ext cx="66420" cy="582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 flipH="1">
            <a:off x="7853535" y="2477445"/>
            <a:ext cx="66420" cy="582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6248196" y="2973520"/>
            <a:ext cx="202507" cy="2708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6452033" y="2977616"/>
            <a:ext cx="189563" cy="200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6759767" y="3043880"/>
            <a:ext cx="189563" cy="200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66328" y="2729179"/>
            <a:ext cx="321013" cy="347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2345827" y="4392865"/>
            <a:ext cx="321013" cy="347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1068783" y="2800562"/>
            <a:ext cx="210953" cy="6956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1248661" y="3965604"/>
            <a:ext cx="210953" cy="6956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2131601" y="2909685"/>
            <a:ext cx="551984" cy="5980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7504401" y="3049605"/>
            <a:ext cx="179723" cy="1947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7280321" y="2078256"/>
            <a:ext cx="200585" cy="2173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1480457" y="2812122"/>
            <a:ext cx="642024" cy="6956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587015" y="4045038"/>
            <a:ext cx="642024" cy="695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ight Arrow 44"/>
          <p:cNvSpPr/>
          <p:nvPr/>
        </p:nvSpPr>
        <p:spPr>
          <a:xfrm rot="5400000">
            <a:off x="7470937" y="3261990"/>
            <a:ext cx="341972" cy="61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6630671" y="3708967"/>
            <a:ext cx="1469324" cy="364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Create Mapping</a:t>
            </a:r>
            <a:endParaRPr lang="en-US" sz="1350" dirty="0"/>
          </a:p>
        </p:txBody>
      </p:sp>
      <p:sp>
        <p:nvSpPr>
          <p:cNvPr id="3" name="Up Arrow 2"/>
          <p:cNvSpPr/>
          <p:nvPr/>
        </p:nvSpPr>
        <p:spPr>
          <a:xfrm>
            <a:off x="4184781" y="481566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2313" y="5794069"/>
            <a:ext cx="12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Slicing step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12905" y="4600404"/>
            <a:ext cx="3010139" cy="220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smtClean="0"/>
              <a:t>Your help wanted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042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5" grpId="0" animBg="1"/>
      <p:bldP spid="46" grpId="0"/>
      <p:bldP spid="3" grpId="0" animBg="1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Susan </a:t>
            </a:r>
            <a:r>
              <a:rPr lang="en-US" dirty="0" err="1"/>
              <a:t>Horwitz</a:t>
            </a:r>
            <a:r>
              <a:rPr lang="en-US" dirty="0"/>
              <a:t>, Thomas Reps, and David Binkley. 1990. </a:t>
            </a:r>
            <a:r>
              <a:rPr lang="en-US" dirty="0" err="1"/>
              <a:t>Interprocedural</a:t>
            </a:r>
            <a:r>
              <a:rPr lang="en-US" dirty="0"/>
              <a:t> slicing using dependence graphs. ACM Trans. Program. Lang. Syst. 12, 1 (January 1990), 26-60. DOI=http://dx.doi.org/10.1145/77606.77608 </a:t>
            </a:r>
            <a:endParaRPr lang="en-US" dirty="0" smtClean="0"/>
          </a:p>
          <a:p>
            <a:r>
              <a:rPr lang="en-US" dirty="0" smtClean="0"/>
              <a:t>Loren </a:t>
            </a:r>
            <a:r>
              <a:rPr lang="en-US" dirty="0"/>
              <a:t>Larsen and Mary Jean Harrold. 1996. Slicing object-oriented software. In Proceedings of the 18th international conference on Software engineering (ICSE '96). IEEE Computer Society, Washington, DC, USA, 495-505. </a:t>
            </a:r>
            <a:endParaRPr lang="en-US" dirty="0" smtClean="0"/>
          </a:p>
          <a:p>
            <a:r>
              <a:rPr lang="en-US" dirty="0" smtClean="0"/>
              <a:t>Jeanne </a:t>
            </a:r>
            <a:r>
              <a:rPr lang="en-US" dirty="0"/>
              <a:t>Ferrante, Karl J. </a:t>
            </a:r>
            <a:r>
              <a:rPr lang="en-US" dirty="0" err="1"/>
              <a:t>Ottenstein</a:t>
            </a:r>
            <a:r>
              <a:rPr lang="en-US" dirty="0"/>
              <a:t>, and Joe D. Warren. 1987. The program dependence graph and its use in optimization. ACM Trans. Program. Lang. Syst. 9, 3 (July 1987), 319-349. DOI: https://doi.org/10.1145/24039.24041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. De Lucia, "Program slicing: methods and applications," Proceedings First IEEE International Workshop on Source Code Analysis and Manipulation, Florence, Italy, 2001, pp. 142-149.doi: 10.1109/SCAM.2001.972675</a:t>
            </a:r>
          </a:p>
        </p:txBody>
      </p:sp>
    </p:spTree>
    <p:extLst>
      <p:ext uri="{BB962C8B-B14F-4D97-AF65-F5344CB8AC3E}">
        <p14:creationId xmlns:p14="http://schemas.microsoft.com/office/powerpoint/2010/main" val="28102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slicing?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26157"/>
          </a:xfrm>
        </p:spPr>
        <p:txBody>
          <a:bodyPr/>
          <a:lstStyle/>
          <a:p>
            <a:r>
              <a:rPr lang="en-GB" dirty="0" smtClean="0"/>
              <a:t>Reduction of program to relevant parts</a:t>
            </a:r>
          </a:p>
          <a:p>
            <a:endParaRPr lang="en-GB" dirty="0" smtClean="0"/>
          </a:p>
          <a:p>
            <a:r>
              <a:rPr lang="en-GB" dirty="0" smtClean="0"/>
              <a:t>Goals:</a:t>
            </a:r>
          </a:p>
          <a:p>
            <a:pPr lvl="1"/>
            <a:r>
              <a:rPr lang="en-GB" dirty="0" smtClean="0"/>
              <a:t>Debugging</a:t>
            </a:r>
          </a:p>
          <a:p>
            <a:pPr lvl="1"/>
            <a:r>
              <a:rPr lang="en-GB" dirty="0" smtClean="0"/>
              <a:t>Reconstruct runtime </a:t>
            </a:r>
            <a:r>
              <a:rPr lang="en-GB" dirty="0" smtClean="0"/>
              <a:t>values</a:t>
            </a:r>
            <a:endParaRPr lang="en-GB" dirty="0" smtClean="0"/>
          </a:p>
          <a:p>
            <a:pPr lvl="1"/>
            <a:r>
              <a:rPr lang="en-GB" dirty="0" smtClean="0"/>
              <a:t>Maintenance</a:t>
            </a:r>
          </a:p>
          <a:p>
            <a:pPr lvl="1"/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Clone </a:t>
            </a:r>
            <a:r>
              <a:rPr lang="en-GB" dirty="0" smtClean="0"/>
              <a:t>detection</a:t>
            </a:r>
            <a:endParaRPr lang="en-GB" dirty="0" smtClean="0"/>
          </a:p>
          <a:p>
            <a:pPr lvl="1"/>
            <a:r>
              <a:rPr lang="en-GB" dirty="0" smtClean="0"/>
              <a:t>Parallelization</a:t>
            </a:r>
          </a:p>
          <a:p>
            <a:endParaRPr lang="en-GB" dirty="0"/>
          </a:p>
          <a:p>
            <a:r>
              <a:rPr lang="en-GB" dirty="0" smtClean="0"/>
              <a:t>Here: </a:t>
            </a:r>
            <a:r>
              <a:rPr lang="en-GB" dirty="0" smtClean="0"/>
              <a:t>only </a:t>
            </a:r>
            <a:r>
              <a:rPr lang="en-GB" dirty="0" smtClean="0"/>
              <a:t>static </a:t>
            </a:r>
            <a:r>
              <a:rPr lang="en-GB" dirty="0" smtClean="0"/>
              <a:t>backward</a:t>
            </a:r>
            <a:r>
              <a:rPr lang="en-GB" dirty="0" smtClean="0"/>
              <a:t> slicing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7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1841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 want the </a:t>
            </a:r>
            <a:r>
              <a:rPr lang="en-GB" b="1" dirty="0" smtClean="0"/>
              <a:t>relevant</a:t>
            </a:r>
            <a:r>
              <a:rPr lang="en-GB" dirty="0" smtClean="0"/>
              <a:t> part</a:t>
            </a:r>
            <a:r>
              <a:rPr lang="en-GB" b="1" dirty="0" smtClean="0"/>
              <a:t> </a:t>
            </a:r>
            <a:r>
              <a:rPr lang="en-GB" dirty="0" smtClean="0"/>
              <a:t>of the </a:t>
            </a:r>
            <a:r>
              <a:rPr lang="en-GB" dirty="0" smtClean="0"/>
              <a:t>program</a:t>
            </a:r>
            <a:endParaRPr lang="en-GB" dirty="0" smtClean="0"/>
          </a:p>
          <a:p>
            <a:pPr lvl="1"/>
            <a:r>
              <a:rPr lang="en-GB" dirty="0" smtClean="0"/>
              <a:t>Relevant for what?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=&gt; We define a </a:t>
            </a:r>
            <a:r>
              <a:rPr lang="en-GB" b="1" dirty="0" smtClean="0"/>
              <a:t>slicing criterion (</a:t>
            </a:r>
            <a:r>
              <a:rPr lang="en-GB" b="1" dirty="0" err="1" smtClean="0"/>
              <a:t>sc</a:t>
            </a:r>
            <a:r>
              <a:rPr lang="en-GB" b="1" dirty="0" smtClean="0"/>
              <a:t>)</a:t>
            </a:r>
            <a:endParaRPr lang="en-GB" dirty="0" smtClean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In </a:t>
            </a:r>
            <a:r>
              <a:rPr lang="en-GB" dirty="0" smtClean="0"/>
              <a:t>most cases: </a:t>
            </a:r>
            <a:r>
              <a:rPr lang="en-GB" dirty="0" smtClean="0"/>
              <a:t>location </a:t>
            </a:r>
            <a:r>
              <a:rPr lang="en-GB" dirty="0" smtClean="0"/>
              <a:t>and </a:t>
            </a:r>
            <a:r>
              <a:rPr lang="en-GB" dirty="0" smtClean="0"/>
              <a:t>variable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Slice consists of all code elements that may affect the value of the variable at the given location</a:t>
            </a:r>
          </a:p>
          <a:p>
            <a:endParaRPr lang="en-GB" dirty="0"/>
          </a:p>
          <a:p>
            <a:r>
              <a:rPr lang="en-GB" dirty="0" smtClean="0"/>
              <a:t>Can have several criteria</a:t>
            </a:r>
            <a:endParaRPr lang="en-GB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530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6648" y="1462808"/>
            <a:ext cx="3767959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4607" y="734370"/>
            <a:ext cx="3326524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4607" y="4742974"/>
            <a:ext cx="2071589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9717911">
            <a:off x="2673917" y="4206127"/>
            <a:ext cx="168470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r>
              <a:rPr lang="en-GB" dirty="0" err="1" smtClean="0"/>
              <a:t>println</a:t>
            </a:r>
            <a:r>
              <a:rPr lang="en-GB" dirty="0" smtClean="0"/>
              <a:t>(a);a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756863" y="5261695"/>
            <a:ext cx="1684703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r>
              <a:rPr lang="en-GB" dirty="0" err="1" smtClean="0"/>
              <a:t>println</a:t>
            </a:r>
            <a:r>
              <a:rPr lang="en-GB" dirty="0" smtClean="0"/>
              <a:t>(b);</a:t>
            </a:r>
            <a:r>
              <a:rPr lang="en-GB" dirty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442" y="50074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2"/>
                </a:solidFill>
              </a:rPr>
              <a:t>sc</a:t>
            </a:r>
            <a:r>
              <a:rPr lang="en-GB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442" y="53193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70C0"/>
                </a:solidFill>
              </a:rPr>
              <a:t>sc</a:t>
            </a:r>
            <a:r>
              <a:rPr lang="en-GB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create a program dependence graph (</a:t>
            </a:r>
            <a:r>
              <a:rPr lang="en-GB" dirty="0" err="1" smtClean="0"/>
              <a:t>pdg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Combination of</a:t>
            </a:r>
            <a:endParaRPr lang="en-GB" dirty="0"/>
          </a:p>
          <a:p>
            <a:pPr lvl="1"/>
            <a:r>
              <a:rPr lang="en-GB" dirty="0" smtClean="0"/>
              <a:t>Control dependence graph </a:t>
            </a:r>
            <a:endParaRPr lang="en-GB" dirty="0"/>
          </a:p>
          <a:p>
            <a:pPr lvl="1"/>
            <a:r>
              <a:rPr lang="en-GB" dirty="0" smtClean="0"/>
              <a:t>Data dependence graph</a:t>
            </a:r>
          </a:p>
          <a:p>
            <a:pPr lvl="1"/>
            <a:endParaRPr lang="en-GB" dirty="0"/>
          </a:p>
          <a:p>
            <a:r>
              <a:rPr lang="en-GB" dirty="0" smtClean="0"/>
              <a:t> Statements as vertices and 2 kinds of edges</a:t>
            </a:r>
          </a:p>
          <a:p>
            <a:pPr lvl="1"/>
            <a:r>
              <a:rPr lang="en-GB" dirty="0" smtClean="0"/>
              <a:t>Data </a:t>
            </a:r>
            <a:r>
              <a:rPr lang="en-GB" dirty="0" smtClean="0"/>
              <a:t>dependency </a:t>
            </a:r>
            <a:r>
              <a:rPr lang="en-GB" dirty="0" smtClean="0"/>
              <a:t>edges</a:t>
            </a:r>
          </a:p>
          <a:p>
            <a:pPr lvl="1"/>
            <a:r>
              <a:rPr lang="en-GB" dirty="0" smtClean="0"/>
              <a:t>Control dependency edges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Slicing is backwards graph traversal from the slicing criterion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83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II</a:t>
            </a:r>
            <a:endParaRPr lang="en-US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69428" y="2117229"/>
            <a:ext cx="2013279" cy="4294059"/>
            <a:chOff x="169428" y="2117229"/>
            <a:chExt cx="2013279" cy="4294059"/>
          </a:xfrm>
        </p:grpSpPr>
        <p:sp>
          <p:nvSpPr>
            <p:cNvPr id="8" name="Rectangle 7"/>
            <p:cNvSpPr/>
            <p:nvPr/>
          </p:nvSpPr>
          <p:spPr>
            <a:xfrm>
              <a:off x="360011" y="2117229"/>
              <a:ext cx="1737361" cy="685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b="1" dirty="0" err="1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 </a:t>
              </a:r>
              <a:r>
                <a:rPr lang="en-US" b="1" dirty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dirty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test)</a:t>
              </a:r>
              <a:endPara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459" y="3427882"/>
              <a:ext cx="690530" cy="685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2359" y="3427882"/>
              <a:ext cx="810348" cy="685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268" y="4679070"/>
              <a:ext cx="1100433" cy="981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8" idx="2"/>
              <a:endCxn id="10" idx="0"/>
            </p:cNvCxnSpPr>
            <p:nvPr/>
          </p:nvCxnSpPr>
          <p:spPr>
            <a:xfrm>
              <a:off x="1228692" y="2802288"/>
              <a:ext cx="548841" cy="62559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9" idx="0"/>
            </p:cNvCxnSpPr>
            <p:nvPr/>
          </p:nvCxnSpPr>
          <p:spPr>
            <a:xfrm flipH="1">
              <a:off x="617724" y="2802288"/>
              <a:ext cx="610968" cy="62559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1121485" y="4112941"/>
              <a:ext cx="656048" cy="56612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11" idx="0"/>
            </p:cNvCxnSpPr>
            <p:nvPr/>
          </p:nvCxnSpPr>
          <p:spPr>
            <a:xfrm>
              <a:off x="617724" y="4112941"/>
              <a:ext cx="503761" cy="56612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169428" y="6041956"/>
              <a:ext cx="190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control flow graph</a:t>
              </a:r>
              <a:endParaRPr lang="en-US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761221" y="1972408"/>
            <a:ext cx="2663230" cy="4438880"/>
            <a:chOff x="2761221" y="1972408"/>
            <a:chExt cx="2663230" cy="4438880"/>
          </a:xfrm>
        </p:grpSpPr>
        <p:sp>
          <p:nvSpPr>
            <p:cNvPr id="31" name="Rectangle 30"/>
            <p:cNvSpPr/>
            <p:nvPr/>
          </p:nvSpPr>
          <p:spPr>
            <a:xfrm>
              <a:off x="3160127" y="1972408"/>
              <a:ext cx="177163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test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88131" y="2394060"/>
              <a:ext cx="915635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63692" y="3011382"/>
              <a:ext cx="70724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06897" y="3562502"/>
              <a:ext cx="662724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46491" y="3011382"/>
              <a:ext cx="764953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36658" y="3572184"/>
              <a:ext cx="83548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88131" y="4482954"/>
              <a:ext cx="777777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4242" y="5004312"/>
              <a:ext cx="10695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34242" y="5458258"/>
              <a:ext cx="10695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37" idx="0"/>
              <a:endCxn id="34" idx="2"/>
            </p:cNvCxnSpPr>
            <p:nvPr/>
          </p:nvCxnSpPr>
          <p:spPr>
            <a:xfrm flipV="1">
              <a:off x="3228968" y="2782756"/>
              <a:ext cx="816981" cy="2286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5" idx="0"/>
              <a:endCxn id="34" idx="2"/>
            </p:cNvCxnSpPr>
            <p:nvPr/>
          </p:nvCxnSpPr>
          <p:spPr>
            <a:xfrm flipH="1" flipV="1">
              <a:off x="4045949" y="2782756"/>
              <a:ext cx="771366" cy="2286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8" idx="0"/>
              <a:endCxn id="34" idx="2"/>
            </p:cNvCxnSpPr>
            <p:nvPr/>
          </p:nvCxnSpPr>
          <p:spPr>
            <a:xfrm flipV="1">
              <a:off x="3554401" y="2782756"/>
              <a:ext cx="491548" cy="7894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6" idx="0"/>
              <a:endCxn id="34" idx="2"/>
            </p:cNvCxnSpPr>
            <p:nvPr/>
          </p:nvCxnSpPr>
          <p:spPr>
            <a:xfrm flipH="1" flipV="1">
              <a:off x="4045949" y="2782756"/>
              <a:ext cx="392310" cy="77974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2761221" y="6041956"/>
              <a:ext cx="2663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  <a:r>
                <a:rPr lang="en-GB" dirty="0" smtClean="0"/>
                <a:t>ontrol dependence graph</a:t>
              </a:r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951171" y="1787742"/>
            <a:ext cx="2722559" cy="4574844"/>
            <a:chOff x="5951171" y="1787742"/>
            <a:chExt cx="2722559" cy="4574844"/>
          </a:xfrm>
        </p:grpSpPr>
        <p:sp>
          <p:nvSpPr>
            <p:cNvPr id="96" name="Rectangle 95"/>
            <p:cNvSpPr/>
            <p:nvPr/>
          </p:nvSpPr>
          <p:spPr>
            <a:xfrm>
              <a:off x="6282337" y="1787742"/>
              <a:ext cx="177163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test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10340" y="2352820"/>
              <a:ext cx="915635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585903" y="3011382"/>
              <a:ext cx="70724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968702" y="3011382"/>
              <a:ext cx="764953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46217" y="3475010"/>
              <a:ext cx="83548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15371" y="4454923"/>
              <a:ext cx="777777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951171" y="4909510"/>
              <a:ext cx="10695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404763" y="5169781"/>
              <a:ext cx="10695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cxnSp>
          <p:nvCxnSpPr>
            <p:cNvPr id="109" name="Straight Arrow Connector 108"/>
            <p:cNvCxnSpPr>
              <a:stCxn id="103" idx="0"/>
              <a:endCxn id="100" idx="2"/>
            </p:cNvCxnSpPr>
            <p:nvPr/>
          </p:nvCxnSpPr>
          <p:spPr>
            <a:xfrm flipH="1" flipV="1">
              <a:off x="6351179" y="3400078"/>
              <a:ext cx="134754" cy="1509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3" idx="0"/>
              <a:endCxn id="98" idx="2"/>
            </p:cNvCxnSpPr>
            <p:nvPr/>
          </p:nvCxnSpPr>
          <p:spPr>
            <a:xfrm flipV="1">
              <a:off x="6485933" y="3380714"/>
              <a:ext cx="1453593" cy="1528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4" idx="0"/>
              <a:endCxn id="102" idx="2"/>
            </p:cNvCxnSpPr>
            <p:nvPr/>
          </p:nvCxnSpPr>
          <p:spPr>
            <a:xfrm flipH="1" flipV="1">
              <a:off x="7904260" y="4843619"/>
              <a:ext cx="35265" cy="32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8011006" y="3446159"/>
              <a:ext cx="662724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072732" y="5993254"/>
              <a:ext cx="2412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data dependence graph</a:t>
              </a:r>
              <a:endParaRPr lang="en-US" dirty="0"/>
            </a:p>
          </p:txBody>
        </p:sp>
        <p:cxnSp>
          <p:nvCxnSpPr>
            <p:cNvPr id="137" name="Straight Arrow Connector 136"/>
            <p:cNvCxnSpPr>
              <a:stCxn id="97" idx="0"/>
              <a:endCxn id="96" idx="2"/>
            </p:cNvCxnSpPr>
            <p:nvPr/>
          </p:nvCxnSpPr>
          <p:spPr>
            <a:xfrm flipH="1" flipV="1">
              <a:off x="7168157" y="2157074"/>
              <a:ext cx="1" cy="195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495636" y="344925"/>
            <a:ext cx="3050733" cy="923330"/>
            <a:chOff x="5495636" y="344925"/>
            <a:chExt cx="3050733" cy="923330"/>
          </a:xfrm>
          <a:solidFill>
            <a:schemeClr val="bg1"/>
          </a:solidFill>
        </p:grpSpPr>
        <p:cxnSp>
          <p:nvCxnSpPr>
            <p:cNvPr id="143" name="Straight Arrow Connector 142"/>
            <p:cNvCxnSpPr/>
            <p:nvPr/>
          </p:nvCxnSpPr>
          <p:spPr>
            <a:xfrm>
              <a:off x="5495636" y="508000"/>
              <a:ext cx="990297" cy="1320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5495636" y="791072"/>
              <a:ext cx="990297" cy="121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495636" y="1073429"/>
              <a:ext cx="990297" cy="1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485933" y="344925"/>
              <a:ext cx="2060436" cy="92333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control flow</a:t>
              </a:r>
            </a:p>
            <a:p>
              <a:r>
                <a:rPr lang="en-GB" dirty="0"/>
                <a:t>c</a:t>
              </a:r>
              <a:r>
                <a:rPr lang="en-GB" dirty="0" smtClean="0"/>
                <a:t>ontrol dependency</a:t>
              </a:r>
            </a:p>
            <a:p>
              <a:r>
                <a:rPr lang="en-GB" dirty="0" smtClean="0"/>
                <a:t>data </a:t>
              </a:r>
              <a:r>
                <a:rPr lang="en-GB" dirty="0" smtClean="0"/>
                <a:t>dependency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53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Dependence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7106" y="2093454"/>
            <a:ext cx="177163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5109" y="2841800"/>
            <a:ext cx="915635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0120" y="3903581"/>
            <a:ext cx="70724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3932378"/>
            <a:ext cx="764953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9225" y="4330756"/>
            <a:ext cx="83548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65403" y="4644814"/>
            <a:ext cx="777777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5938" y="5357250"/>
            <a:ext cx="10695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19529" y="5357250"/>
            <a:ext cx="10695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  <a:endCxn id="7" idx="2"/>
          </p:cNvCxnSpPr>
          <p:nvPr/>
        </p:nvCxnSpPr>
        <p:spPr>
          <a:xfrm flipH="1" flipV="1">
            <a:off x="1011127" y="4321074"/>
            <a:ext cx="689573" cy="1036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6" idx="2"/>
          </p:cNvCxnSpPr>
          <p:nvPr/>
        </p:nvCxnSpPr>
        <p:spPr>
          <a:xfrm flipV="1">
            <a:off x="1700700" y="4272913"/>
            <a:ext cx="1053043" cy="1084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9" idx="2"/>
          </p:cNvCxnSpPr>
          <p:nvPr/>
        </p:nvCxnSpPr>
        <p:spPr>
          <a:xfrm flipV="1">
            <a:off x="3154291" y="5033510"/>
            <a:ext cx="1" cy="323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25773" y="3893899"/>
            <a:ext cx="662724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7" idx="0"/>
          </p:cNvCxnSpPr>
          <p:nvPr/>
        </p:nvCxnSpPr>
        <p:spPr>
          <a:xfrm flipV="1">
            <a:off x="1011127" y="3230496"/>
            <a:ext cx="913982" cy="7018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4" idx="2"/>
          </p:cNvCxnSpPr>
          <p:nvPr/>
        </p:nvCxnSpPr>
        <p:spPr>
          <a:xfrm flipH="1" flipV="1">
            <a:off x="2382926" y="2462786"/>
            <a:ext cx="1" cy="379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V="1">
            <a:off x="1896968" y="3230496"/>
            <a:ext cx="284980" cy="11002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</p:cNvCxnSpPr>
          <p:nvPr/>
        </p:nvCxnSpPr>
        <p:spPr>
          <a:xfrm flipH="1" flipV="1">
            <a:off x="2509870" y="3230496"/>
            <a:ext cx="243873" cy="673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0"/>
          </p:cNvCxnSpPr>
          <p:nvPr/>
        </p:nvCxnSpPr>
        <p:spPr>
          <a:xfrm flipH="1" flipV="1">
            <a:off x="2840744" y="3230496"/>
            <a:ext cx="716391" cy="6634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08810" y="5357250"/>
            <a:ext cx="10695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08606" y="3909355"/>
            <a:ext cx="764953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78334" y="3860163"/>
            <a:ext cx="70724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73559" y="2980939"/>
            <a:ext cx="915635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5556" y="2164639"/>
            <a:ext cx="177163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9" idx="2"/>
            <a:endCxn id="38" idx="0"/>
          </p:cNvCxnSpPr>
          <p:nvPr/>
        </p:nvCxnSpPr>
        <p:spPr>
          <a:xfrm>
            <a:off x="5691083" y="4298051"/>
            <a:ext cx="752489" cy="1059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38" idx="0"/>
          </p:cNvCxnSpPr>
          <p:nvPr/>
        </p:nvCxnSpPr>
        <p:spPr>
          <a:xfrm flipH="1">
            <a:off x="6443572" y="4229495"/>
            <a:ext cx="888385" cy="1127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2"/>
            <a:endCxn id="39" idx="0"/>
          </p:cNvCxnSpPr>
          <p:nvPr/>
        </p:nvCxnSpPr>
        <p:spPr>
          <a:xfrm flipH="1">
            <a:off x="5691083" y="3369635"/>
            <a:ext cx="840294" cy="53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2"/>
            <a:endCxn id="40" idx="0"/>
          </p:cNvCxnSpPr>
          <p:nvPr/>
        </p:nvCxnSpPr>
        <p:spPr>
          <a:xfrm>
            <a:off x="6531377" y="3369635"/>
            <a:ext cx="800580" cy="490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2"/>
            <a:endCxn id="46" idx="0"/>
          </p:cNvCxnSpPr>
          <p:nvPr/>
        </p:nvCxnSpPr>
        <p:spPr>
          <a:xfrm>
            <a:off x="6531376" y="2533971"/>
            <a:ext cx="1" cy="44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Dependence Graph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</a:t>
            </a:r>
            <a:r>
              <a:rPr lang="en-GB" dirty="0" err="1" smtClean="0"/>
              <a:t>intraprocedural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 </a:t>
            </a:r>
            <a:r>
              <a:rPr lang="en-GB" dirty="0" smtClean="0"/>
              <a:t>handling </a:t>
            </a:r>
            <a:r>
              <a:rPr lang="en-GB" dirty="0" smtClean="0"/>
              <a:t>of </a:t>
            </a:r>
            <a:r>
              <a:rPr lang="en-GB" dirty="0" smtClean="0"/>
              <a:t>object </a:t>
            </a:r>
            <a:r>
              <a:rPr lang="en-GB" dirty="0"/>
              <a:t>o</a:t>
            </a:r>
            <a:r>
              <a:rPr lang="en-GB" dirty="0" smtClean="0"/>
              <a:t>rientation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Reminder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8650" y="5118870"/>
            <a:ext cx="146065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01162" y="50067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9278" y="4822506"/>
            <a:ext cx="4572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INVOKESPECIAL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System </a:t>
            </a:r>
            <a:r>
              <a:rPr lang="en-GB" dirty="0" smtClean="0"/>
              <a:t>Dependence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Augment </a:t>
            </a:r>
            <a:r>
              <a:rPr lang="en-GB" dirty="0" smtClean="0"/>
              <a:t>PDG with functions and </a:t>
            </a:r>
            <a:r>
              <a:rPr lang="en-GB" dirty="0" err="1" smtClean="0"/>
              <a:t>callsites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 smtClean="0"/>
              <a:t>each </a:t>
            </a:r>
            <a:r>
              <a:rPr lang="en-GB" dirty="0" err="1" smtClean="0"/>
              <a:t>callsite</a:t>
            </a:r>
            <a:r>
              <a:rPr lang="en-GB" dirty="0" smtClean="0"/>
              <a:t> add explicit vertices for parameters</a:t>
            </a:r>
          </a:p>
          <a:p>
            <a:pPr lvl="1"/>
            <a:endParaRPr lang="en-GB" dirty="0"/>
          </a:p>
          <a:p>
            <a:r>
              <a:rPr lang="en-GB" dirty="0" smtClean="0"/>
              <a:t>Split graph traversal in two phases:</a:t>
            </a:r>
          </a:p>
          <a:p>
            <a:pPr lvl="1"/>
            <a:r>
              <a:rPr lang="en-GB" dirty="0" smtClean="0"/>
              <a:t>Upwards in the call stack</a:t>
            </a:r>
          </a:p>
          <a:p>
            <a:pPr lvl="1"/>
            <a:r>
              <a:rPr lang="en-GB" dirty="0" smtClean="0"/>
              <a:t>Downwards in the 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4216</TotalTime>
  <Words>868</Words>
  <Application>Microsoft Office PowerPoint</Application>
  <PresentationFormat>On-screen Show (4:3)</PresentationFormat>
  <Paragraphs>238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Applied Static Analysis -Code Slicing</vt:lpstr>
      <vt:lpstr>What is slicing?</vt:lpstr>
      <vt:lpstr>Overview</vt:lpstr>
      <vt:lpstr>Example</vt:lpstr>
      <vt:lpstr>How to slice</vt:lpstr>
      <vt:lpstr>Example II</vt:lpstr>
      <vt:lpstr>Program Dependence Graph</vt:lpstr>
      <vt:lpstr>Program Dependence Graph II</vt:lpstr>
      <vt:lpstr>Creating System Dependence Graph</vt:lpstr>
      <vt:lpstr>Example System Dependence Graph </vt:lpstr>
      <vt:lpstr>Slicing using a System Dependence Graph</vt:lpstr>
      <vt:lpstr>Object Oriented Slicing</vt:lpstr>
      <vt:lpstr>Research Project - Software Factory 4.0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Slicing</dc:title>
  <dc:creator>Patrick Müller</dc:creator>
  <cp:lastModifiedBy>Patrick Müller</cp:lastModifiedBy>
  <cp:revision>49</cp:revision>
  <dcterms:created xsi:type="dcterms:W3CDTF">2019-07-08T10:43:44Z</dcterms:created>
  <dcterms:modified xsi:type="dcterms:W3CDTF">2019-07-11T09:06:10Z</dcterms:modified>
</cp:coreProperties>
</file>