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5" r:id="rId2"/>
    <p:sldId id="264" r:id="rId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D4"/>
          </a:solidFill>
        </a:fill>
      </a:tcStyle>
    </a:wholeTbl>
    <a:band2H>
      <a:tcTxStyle/>
      <a:tcStyle>
        <a:tcBdr/>
        <a:fill>
          <a:solidFill>
            <a:srgbClr val="E6ED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CCA"/>
          </a:solidFill>
        </a:fill>
      </a:tcStyle>
    </a:wholeTbl>
    <a:band2H>
      <a:tcTxStyle/>
      <a:tcStyle>
        <a:tcBdr/>
        <a:fill>
          <a:solidFill>
            <a:srgbClr val="FFF5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AD8"/>
          </a:solidFill>
        </a:fill>
      </a:tcStyle>
    </a:wholeTbl>
    <a:band2H>
      <a:tcTxStyle/>
      <a:tcStyle>
        <a:tcBdr/>
        <a:fill>
          <a:solidFill>
            <a:srgbClr val="F0E6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67663" autoAdjust="0"/>
  </p:normalViewPr>
  <p:slideViewPr>
    <p:cSldViewPr snapToGrid="0">
      <p:cViewPr varScale="1">
        <p:scale>
          <a:sx n="70" d="100"/>
          <a:sy n="70" d="100"/>
        </p:scale>
        <p:origin x="-400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10025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1pPr>
    <a:lvl2pPr indent="2286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2pPr>
    <a:lvl3pPr indent="4572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3pPr>
    <a:lvl4pPr indent="6858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4pPr>
    <a:lvl5pPr indent="9144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5pPr>
    <a:lvl6pPr indent="11430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6pPr>
    <a:lvl7pPr indent="13716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7pPr>
    <a:lvl8pPr indent="16002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8pPr>
    <a:lvl9pPr indent="18288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250824" y="1449387"/>
            <a:ext cx="8640765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52413" y="6357958"/>
            <a:ext cx="8640762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52413" y="6489700"/>
            <a:ext cx="7200901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12.09.16  | </a:t>
            </a:r>
          </a:p>
        </p:txBody>
      </p:sp>
      <p:pic>
        <p:nvPicPr>
          <p:cNvPr id="45" name="image1.png" descr="crossing.logo.rgb.72dpi.260x16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4499" y="428604"/>
            <a:ext cx="1487102" cy="960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image2.png" descr="tud_logo"/>
          <p:cNvPicPr>
            <a:picLocks noChangeAspect="1"/>
          </p:cNvPicPr>
          <p:nvPr/>
        </p:nvPicPr>
        <p:blipFill>
          <a:blip r:embed="rId3">
            <a:extLst/>
          </a:blip>
          <a:srcRect r="5452"/>
          <a:stretch>
            <a:fillRect/>
          </a:stretch>
        </p:blipFill>
        <p:spPr>
          <a:xfrm>
            <a:off x="7905066" y="6377077"/>
            <a:ext cx="1081154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2800" y="6528612"/>
            <a:ext cx="1476392" cy="188566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8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359999" y="1619999"/>
            <a:ext cx="6823570" cy="44799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UPB_Logo_CMYK_D_2012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14619" y="6411381"/>
            <a:ext cx="1463920" cy="386497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50824" y="1449387"/>
            <a:ext cx="8640765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2413" y="6357958"/>
            <a:ext cx="8640762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52413" y="6489700"/>
            <a:ext cx="7200901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12.09.16  | </a:t>
            </a:r>
          </a:p>
        </p:txBody>
      </p:sp>
      <p:pic>
        <p:nvPicPr>
          <p:cNvPr id="63" name="image1.png" descr="crossing.logo.rgb.72dpi.260x16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4499" y="428604"/>
            <a:ext cx="1487102" cy="960897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6421456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cap="all"/>
            </a:lvl1pPr>
          </a:lstStyle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6421456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hape 66"/>
          <p:cNvSpPr/>
          <p:nvPr/>
        </p:nvSpPr>
        <p:spPr>
          <a:xfrm>
            <a:off x="252413" y="6357958"/>
            <a:ext cx="8640762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7" name="image2.png" descr="tud_logo"/>
          <p:cNvPicPr>
            <a:picLocks noChangeAspect="1"/>
          </p:cNvPicPr>
          <p:nvPr/>
        </p:nvPicPr>
        <p:blipFill>
          <a:blip r:embed="rId3">
            <a:extLst/>
          </a:blip>
          <a:srcRect r="5452"/>
          <a:stretch>
            <a:fillRect/>
          </a:stretch>
        </p:blipFill>
        <p:spPr>
          <a:xfrm>
            <a:off x="7905066" y="6377077"/>
            <a:ext cx="1081154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2800" y="6528612"/>
            <a:ext cx="1476392" cy="188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UPB_Logo_CMYK_D_2012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14619" y="6411381"/>
            <a:ext cx="1463920" cy="386497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50824" y="1449387"/>
            <a:ext cx="8640765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252413" y="6357958"/>
            <a:ext cx="8640762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1" name="image1.png" descr="crossing.logo.rgb.72dpi.260x16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4499" y="428604"/>
            <a:ext cx="1487102" cy="960897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8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half" idx="1"/>
          </p:nvPr>
        </p:nvSpPr>
        <p:spPr>
          <a:xfrm>
            <a:off x="358775" y="1592262"/>
            <a:ext cx="4135438" cy="45513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/>
            <a:lvl3pPr marL="538162" indent="-187325"/>
            <a:lvl4pPr marL="736776" indent="-192264"/>
            <a:lvl5pPr marL="929040" indent="-209903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/>
        </p:nvSpPr>
        <p:spPr>
          <a:xfrm>
            <a:off x="252413" y="6489700"/>
            <a:ext cx="7200901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12.09.16  | </a:t>
            </a:r>
          </a:p>
        </p:txBody>
      </p:sp>
      <p:pic>
        <p:nvPicPr>
          <p:cNvPr id="85" name="image2.png" descr="tud_logo"/>
          <p:cNvPicPr>
            <a:picLocks noChangeAspect="1"/>
          </p:cNvPicPr>
          <p:nvPr/>
        </p:nvPicPr>
        <p:blipFill>
          <a:blip r:embed="rId3">
            <a:extLst/>
          </a:blip>
          <a:srcRect r="5452"/>
          <a:stretch>
            <a:fillRect/>
          </a:stretch>
        </p:blipFill>
        <p:spPr>
          <a:xfrm>
            <a:off x="7905066" y="6377077"/>
            <a:ext cx="1081154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2800" y="6528612"/>
            <a:ext cx="1476392" cy="188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UPB_Logo_CMYK_D_2012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14619" y="6411381"/>
            <a:ext cx="1463920" cy="38649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250824" y="1449387"/>
            <a:ext cx="8640765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52413" y="6357958"/>
            <a:ext cx="8640762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3" name="image1.png" descr="crossing.logo.rgb.72dpi.260x16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4499" y="428604"/>
            <a:ext cx="1487102" cy="96089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>
            <a:spLocks noGrp="1"/>
          </p:cNvSpPr>
          <p:nvPr>
            <p:ph type="body" sz="half" idx="1"/>
          </p:nvPr>
        </p:nvSpPr>
        <p:spPr>
          <a:xfrm>
            <a:off x="3857619" y="1619999"/>
            <a:ext cx="5000661" cy="4506164"/>
          </a:xfrm>
          <a:prstGeom prst="rect">
            <a:avLst/>
          </a:prstGeom>
        </p:spPr>
        <p:txBody>
          <a:bodyPr>
            <a:normAutofit/>
          </a:bodyPr>
          <a:lstStyle>
            <a:lvl3pPr marL="584994" indent="-234156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half" idx="13"/>
          </p:nvPr>
        </p:nvSpPr>
        <p:spPr>
          <a:xfrm>
            <a:off x="358775" y="1619999"/>
            <a:ext cx="3106740" cy="45061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/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7" name="Shape 127"/>
          <p:cNvSpPr/>
          <p:nvPr/>
        </p:nvSpPr>
        <p:spPr>
          <a:xfrm>
            <a:off x="252413" y="6489700"/>
            <a:ext cx="7200901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12.09.16  | </a:t>
            </a:r>
          </a:p>
        </p:txBody>
      </p:sp>
      <p:pic>
        <p:nvPicPr>
          <p:cNvPr id="128" name="image2.png" descr="tud_logo"/>
          <p:cNvPicPr>
            <a:picLocks noChangeAspect="1"/>
          </p:cNvPicPr>
          <p:nvPr/>
        </p:nvPicPr>
        <p:blipFill>
          <a:blip r:embed="rId3">
            <a:extLst/>
          </a:blip>
          <a:srcRect r="5452"/>
          <a:stretch>
            <a:fillRect/>
          </a:stretch>
        </p:blipFill>
        <p:spPr>
          <a:xfrm>
            <a:off x="7905066" y="6377077"/>
            <a:ext cx="1081154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2800" y="6528612"/>
            <a:ext cx="1476392" cy="188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UPB_Logo_CMYK_D_2012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14619" y="6411381"/>
            <a:ext cx="1463920" cy="386497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50824" y="1449387"/>
            <a:ext cx="8640765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52413" y="6357958"/>
            <a:ext cx="8640762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2" name="image1.png" descr="crossing.logo.rgb.72dpi.260x16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4499" y="428604"/>
            <a:ext cx="1487102" cy="96089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pic" sz="half" idx="13"/>
          </p:nvPr>
        </p:nvSpPr>
        <p:spPr>
          <a:xfrm>
            <a:off x="1792288" y="1928801"/>
            <a:ext cx="5486401" cy="279877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1400"/>
            </a:lvl1pPr>
            <a:lvl2pPr marL="0" indent="457200">
              <a:buSzTx/>
              <a:buNone/>
              <a:defRPr sz="1400"/>
            </a:lvl2pPr>
            <a:lvl3pPr marL="0" indent="914400">
              <a:buSzTx/>
              <a:buNone/>
              <a:defRPr sz="1400"/>
            </a:lvl3pPr>
            <a:lvl4pPr marL="0" indent="1371600">
              <a:buSzTx/>
              <a:buNone/>
              <a:defRPr sz="1400"/>
            </a:lvl4pPr>
            <a:lvl5pPr marL="0" indent="1828800"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46"/>
          <p:cNvSpPr/>
          <p:nvPr/>
        </p:nvSpPr>
        <p:spPr>
          <a:xfrm>
            <a:off x="252413" y="6489700"/>
            <a:ext cx="7200901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12.09.16  | </a:t>
            </a:r>
          </a:p>
        </p:txBody>
      </p:sp>
      <p:pic>
        <p:nvPicPr>
          <p:cNvPr id="147" name="image2.png" descr="tud_logo"/>
          <p:cNvPicPr>
            <a:picLocks noChangeAspect="1"/>
          </p:cNvPicPr>
          <p:nvPr/>
        </p:nvPicPr>
        <p:blipFill>
          <a:blip r:embed="rId3">
            <a:extLst/>
          </a:blip>
          <a:srcRect r="5452"/>
          <a:stretch>
            <a:fillRect/>
          </a:stretch>
        </p:blipFill>
        <p:spPr>
          <a:xfrm>
            <a:off x="7905066" y="6377077"/>
            <a:ext cx="1081154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2800" y="6528612"/>
            <a:ext cx="1476392" cy="188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UPB_Logo_CMYK_D_2012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14619" y="6411381"/>
            <a:ext cx="1463920" cy="38649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186146" y="312539"/>
            <a:ext cx="8751827" cy="1006256"/>
          </a:xfrm>
          <a:prstGeom prst="rect">
            <a:avLst/>
          </a:prstGeom>
        </p:spPr>
        <p:txBody>
          <a:bodyPr lIns="35718" tIns="35718" rIns="35718" bIns="35718">
            <a:normAutofit/>
          </a:bodyPr>
          <a:lstStyle>
            <a:lvl1pPr algn="ctr" defTabSz="410765">
              <a:defRPr sz="4400" b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xfrm>
            <a:off x="8689466" y="6465093"/>
            <a:ext cx="239484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57187" y="6482153"/>
            <a:ext cx="751904" cy="232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Sarah Nadi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jpe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250824" y="1449387"/>
            <a:ext cx="8640765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252413" y="6357958"/>
            <a:ext cx="8640762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image1.png" descr="crossing.logo.rgb.72dpi.260x168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4499" y="428604"/>
            <a:ext cx="1487102" cy="96089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252413" y="6489700"/>
            <a:ext cx="7200901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12.09.16  | </a:t>
            </a:r>
          </a:p>
        </p:txBody>
      </p:sp>
      <p:pic>
        <p:nvPicPr>
          <p:cNvPr id="8" name="image2.png" descr="tud_logo"/>
          <p:cNvPicPr>
            <a:picLocks noChangeAspect="1"/>
          </p:cNvPicPr>
          <p:nvPr/>
        </p:nvPicPr>
        <p:blipFill>
          <a:blip r:embed="rId9">
            <a:extLst/>
          </a:blip>
          <a:srcRect r="5452"/>
          <a:stretch>
            <a:fillRect/>
          </a:stretch>
        </p:blipFill>
        <p:spPr>
          <a:xfrm>
            <a:off x="7905066" y="6377077"/>
            <a:ext cx="1081154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3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22800" y="6528612"/>
            <a:ext cx="1476392" cy="188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UPB_Logo_CMYK_D_2012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314619" y="6411381"/>
            <a:ext cx="1463920" cy="38649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8" r:id="rId6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9387" marR="0" indent="-179387" algn="l" defTabSz="914400" rtl="0" latinLnBrk="0">
        <a:lnSpc>
          <a:spcPct val="13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79387" marR="0" indent="-177800" algn="l" defTabSz="914400" rtl="0" latinLnBrk="0">
        <a:lnSpc>
          <a:spcPct val="130000"/>
        </a:lnSpc>
        <a:spcBef>
          <a:spcPts val="200"/>
        </a:spcBef>
        <a:spcAft>
          <a:spcPts val="0"/>
        </a:spcAft>
        <a:buClrTx/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58976" marR="0" indent="-208138" algn="l" defTabSz="914400" rtl="0" latinLnBrk="0">
        <a:lnSpc>
          <a:spcPct val="130000"/>
        </a:lnSpc>
        <a:spcBef>
          <a:spcPts val="200"/>
        </a:spcBef>
        <a:spcAft>
          <a:spcPts val="0"/>
        </a:spcAft>
        <a:buClrTx/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760809" marR="0" indent="-216297" algn="l" defTabSz="914400" rtl="0" latinLnBrk="0">
        <a:lnSpc>
          <a:spcPct val="130000"/>
        </a:lnSpc>
        <a:spcBef>
          <a:spcPts val="200"/>
        </a:spcBef>
        <a:spcAft>
          <a:spcPts val="0"/>
        </a:spcAft>
        <a:buClrTx/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55278" marR="0" indent="-236141" algn="l" defTabSz="914400" rtl="0" latinLnBrk="0">
        <a:lnSpc>
          <a:spcPct val="130000"/>
        </a:lnSpc>
        <a:spcBef>
          <a:spcPts val="200"/>
        </a:spcBef>
        <a:spcAft>
          <a:spcPts val="0"/>
        </a:spcAft>
        <a:buClrTx/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412478" marR="0" indent="-236141" algn="l" defTabSz="914400" rtl="0" latinLnBrk="0">
        <a:lnSpc>
          <a:spcPct val="130000"/>
        </a:lnSpc>
        <a:spcBef>
          <a:spcPts val="200"/>
        </a:spcBef>
        <a:spcAft>
          <a:spcPts val="0"/>
        </a:spcAft>
        <a:buClrTx/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1869678" marR="0" indent="-236141" algn="l" defTabSz="914400" rtl="0" latinLnBrk="0">
        <a:lnSpc>
          <a:spcPct val="130000"/>
        </a:lnSpc>
        <a:spcBef>
          <a:spcPts val="200"/>
        </a:spcBef>
        <a:spcAft>
          <a:spcPts val="0"/>
        </a:spcAft>
        <a:buClrTx/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326878" marR="0" indent="-236141" algn="l" defTabSz="914400" rtl="0" latinLnBrk="0">
        <a:lnSpc>
          <a:spcPct val="130000"/>
        </a:lnSpc>
        <a:spcBef>
          <a:spcPts val="200"/>
        </a:spcBef>
        <a:spcAft>
          <a:spcPts val="0"/>
        </a:spcAft>
        <a:buClrTx/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2784078" marR="0" indent="-236141" algn="l" defTabSz="914400" rtl="0" latinLnBrk="0">
        <a:lnSpc>
          <a:spcPct val="130000"/>
        </a:lnSpc>
        <a:spcBef>
          <a:spcPts val="200"/>
        </a:spcBef>
        <a:spcAft>
          <a:spcPts val="0"/>
        </a:spcAft>
        <a:buClrTx/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image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6522" y="1725800"/>
            <a:ext cx="1482127" cy="10397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3" name="Group 423"/>
          <p:cNvGrpSpPr/>
          <p:nvPr/>
        </p:nvGrpSpPr>
        <p:grpSpPr>
          <a:xfrm>
            <a:off x="518056" y="587209"/>
            <a:ext cx="2832875" cy="679411"/>
            <a:chOff x="0" y="0"/>
            <a:chExt cx="2832875" cy="679409"/>
          </a:xfrm>
        </p:grpSpPr>
        <p:pic>
          <p:nvPicPr>
            <p:cNvPr id="421" name="image3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79408" cy="679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" name="Shape 422"/>
            <p:cNvSpPr/>
            <p:nvPr/>
          </p:nvSpPr>
          <p:spPr>
            <a:xfrm>
              <a:off x="783277" y="96600"/>
              <a:ext cx="2049598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 b="1" i="1"/>
              </a:lvl1pPr>
            </a:lstStyle>
            <a:p>
              <a:r>
                <a:rPr lang="de-DE" dirty="0" err="1" smtClean="0"/>
                <a:t>CogniCrypt</a:t>
              </a:r>
              <a:endParaRPr lang="de-DE" dirty="0" smtClean="0"/>
            </a:p>
          </p:txBody>
        </p:sp>
      </p:grpSp>
      <p:pic>
        <p:nvPicPr>
          <p:cNvPr id="1030" name="Picture 6" descr="File:Java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78" y="3370778"/>
            <a:ext cx="1639771" cy="10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270591" y="4982976"/>
            <a:ext cx="83634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JNI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46383" y="5482092"/>
            <a:ext cx="362120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91924" y="1453823"/>
            <a:ext cx="6110868" cy="6155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What’s your task?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Answer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the developers question!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000" dirty="0" smtClean="0"/>
              <a:t>Making cryptographic</a:t>
            </a:r>
            <a:r>
              <a:rPr lang="de-DE" sz="2000" dirty="0" smtClean="0"/>
              <a:t> </a:t>
            </a:r>
            <a:r>
              <a:rPr lang="de-DE" sz="2000" dirty="0" err="1" smtClean="0"/>
              <a:t>solutions</a:t>
            </a:r>
            <a:r>
              <a:rPr lang="de-DE" sz="2000" dirty="0" smtClean="0"/>
              <a:t>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others</a:t>
            </a:r>
            <a:endParaRPr lang="de-DE" sz="2000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Model </a:t>
            </a:r>
            <a:r>
              <a:rPr kumimoji="0" lang="de-DE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the</a:t>
            </a:r>
            <a:r>
              <a:rPr kumimoji="0" lang="de-DE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</a:t>
            </a:r>
            <a:r>
              <a:rPr kumimoji="0" lang="de-DE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safe</a:t>
            </a:r>
            <a:r>
              <a:rPr kumimoji="0" lang="de-DE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</a:t>
            </a:r>
            <a:r>
              <a:rPr kumimoji="0" lang="de-DE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usage</a:t>
            </a:r>
            <a:r>
              <a:rPr kumimoji="0" lang="de-DE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</a:t>
            </a:r>
            <a:r>
              <a:rPr kumimoji="0" lang="de-DE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of</a:t>
            </a:r>
            <a:r>
              <a:rPr kumimoji="0" lang="de-DE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</a:t>
            </a:r>
            <a:r>
              <a:rPr kumimoji="0" lang="de-DE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cryptographic</a:t>
            </a:r>
            <a:r>
              <a:rPr kumimoji="0" lang="de-DE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</a:t>
            </a:r>
            <a:r>
              <a:rPr kumimoji="0" lang="de-DE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algorithms</a:t>
            </a:r>
            <a:endParaRPr kumimoji="0" lang="de-DE" sz="2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de-DE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kumimoji="0" lang="de-DE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kumimoji="0" lang="de-DE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kumimoji="0" lang="de-DE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de-DE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kumimoji="0" lang="de-DE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de-DE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kumimoji="0" lang="de-DE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de-DE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kumimoji="0" lang="de-DE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de-DE" sz="2400" b="1" dirty="0" smtClean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20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Java (incl. Java Native Interface)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2000" dirty="0" err="1" smtClean="0"/>
              <a:t>Eclipse</a:t>
            </a:r>
            <a:r>
              <a:rPr lang="de-DE" sz="2000" dirty="0" smtClean="0"/>
              <a:t> </a:t>
            </a:r>
            <a:r>
              <a:rPr lang="de-DE" sz="2000" dirty="0" err="1" smtClean="0"/>
              <a:t>Plugin</a:t>
            </a:r>
            <a:r>
              <a:rPr lang="de-DE" sz="2000" dirty="0" smtClean="0"/>
              <a:t> Development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2000" dirty="0" smtClean="0"/>
              <a:t>Reading C/C++ </a:t>
            </a:r>
            <a:r>
              <a:rPr lang="de-DE" sz="2000" dirty="0" err="1" smtClean="0"/>
              <a:t>code</a:t>
            </a:r>
            <a:endParaRPr lang="de-DE" sz="2000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de-DE" sz="2400" b="1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e-DE" sz="2400" b="1" dirty="0" err="1" smtClean="0"/>
              <a:t>What‘s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next</a:t>
            </a:r>
            <a:r>
              <a:rPr lang="de-DE" sz="2400" b="1" dirty="0" smtClean="0"/>
              <a:t>?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 err="1" smtClean="0"/>
              <a:t>Contact</a:t>
            </a:r>
            <a:r>
              <a:rPr lang="de-DE" sz="2000" dirty="0"/>
              <a:t> Michael </a:t>
            </a:r>
            <a:r>
              <a:rPr lang="de-DE" sz="2000" dirty="0" smtClean="0"/>
              <a:t>Reif (</a:t>
            </a:r>
            <a:r>
              <a:rPr lang="de-DE" sz="2000" dirty="0" err="1" smtClean="0"/>
              <a:t>reif</a:t>
            </a:r>
            <a:r>
              <a:rPr lang="de-DE" sz="2000" dirty="0" err="1"/>
              <a:t>@cs.tu-</a:t>
            </a:r>
            <a:r>
              <a:rPr lang="de-DE" sz="2000" dirty="0" err="1" smtClean="0"/>
              <a:t>darmstadt.de</a:t>
            </a:r>
            <a:r>
              <a:rPr lang="de-DE" sz="2000" dirty="0" smtClean="0"/>
              <a:t>)</a:t>
            </a:r>
            <a:endParaRPr lang="de-DE" sz="20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de-DE" sz="2000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e-DE" sz="2000" dirty="0"/>
              <a:t>	 </a:t>
            </a:r>
            <a:r>
              <a:rPr lang="de-DE" sz="2000" dirty="0" smtClean="0"/>
              <a:t>      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20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358774" y="488950"/>
            <a:ext cx="6642119" cy="838200"/>
          </a:xfrm>
          <a:prstGeom prst="rect">
            <a:avLst/>
          </a:prstGeom>
        </p:spPr>
        <p:txBody>
          <a:bodyPr/>
          <a:lstStyle/>
          <a:p>
            <a:r>
              <a:rPr dirty="0"/>
              <a:t>Meet the mighty developer...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idx="1"/>
          </p:nvPr>
        </p:nvSpPr>
        <p:spPr>
          <a:xfrm>
            <a:off x="3200400" y="1620000"/>
            <a:ext cx="5715000" cy="447994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  <a:defRPr sz="2400"/>
            </a:pPr>
            <a:r>
              <a:rPr dirty="0"/>
              <a:t>How to securely connect to the server?</a:t>
            </a:r>
          </a:p>
          <a:p>
            <a:pPr marL="342900" indent="-342900">
              <a:buSzPct val="100000"/>
              <a:buFont typeface="Arial"/>
              <a:buChar char="•"/>
              <a:defRPr sz="2400"/>
            </a:pPr>
            <a:r>
              <a:rPr dirty="0"/>
              <a:t>How to encrypt app data on disk?</a:t>
            </a:r>
          </a:p>
          <a:p>
            <a:pPr marL="342900" indent="-342900">
              <a:buSzPct val="100000"/>
              <a:buFont typeface="Arial"/>
              <a:buChar char="•"/>
              <a:defRPr sz="2400"/>
            </a:pPr>
            <a:r>
              <a:rPr dirty="0"/>
              <a:t>How to send a message securely?</a:t>
            </a:r>
          </a:p>
          <a:p>
            <a:pPr marL="342900" indent="-342900">
              <a:buSzPct val="100000"/>
              <a:buFont typeface="Arial"/>
              <a:buChar char="•"/>
              <a:defRPr sz="2400"/>
            </a:pPr>
            <a:r>
              <a:rPr dirty="0"/>
              <a:t>How can I maintain compatibility?</a:t>
            </a:r>
          </a:p>
          <a:p>
            <a:pPr marL="0" indent="0">
              <a:defRPr sz="24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/>
            </a:pPr>
            <a:r>
              <a:rPr dirty="0"/>
              <a:t>What does (a)symmetric mean?</a:t>
            </a:r>
          </a:p>
          <a:p>
            <a:pPr marL="342900" indent="-342900">
              <a:buSzPct val="100000"/>
              <a:buFont typeface="Arial"/>
              <a:buChar char="•"/>
              <a:defRPr sz="2400"/>
            </a:pPr>
            <a:r>
              <a:rPr dirty="0"/>
              <a:t>What is an initialization vector?</a:t>
            </a:r>
          </a:p>
          <a:p>
            <a:pPr marL="342900" indent="-342900">
              <a:buSzPct val="100000"/>
              <a:buFont typeface="Arial"/>
              <a:buChar char="•"/>
              <a:defRPr sz="2400"/>
            </a:pPr>
            <a:r>
              <a:rPr dirty="0"/>
              <a:t>Do I really need to ask for a password?</a:t>
            </a:r>
          </a:p>
        </p:txBody>
      </p:sp>
      <p:pic>
        <p:nvPicPr>
          <p:cNvPr id="293" name="image16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775" y="2910839"/>
            <a:ext cx="2342984" cy="1584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1" build="p" bldLvl="5" animBg="1" advAuto="0"/>
    </p:bldLst>
  </p:timing>
</p:sld>
</file>

<file path=ppt/theme/theme1.xml><?xml version="1.0" encoding="utf-8"?>
<a:theme xmlns:a="http://schemas.openxmlformats.org/drawingml/2006/main" name="P">
  <a:themeElements>
    <a:clrScheme name="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772"/>
      </a:accent1>
      <a:accent2>
        <a:srgbClr val="87AD3A"/>
      </a:accent2>
      <a:accent3>
        <a:srgbClr val="FDCA00"/>
      </a:accent3>
      <a:accent4>
        <a:srgbClr val="EC6500"/>
      </a:accent4>
      <a:accent5>
        <a:srgbClr val="BE001E"/>
      </a:accent5>
      <a:accent6>
        <a:srgbClr val="A60084"/>
      </a:accent6>
      <a:hlink>
        <a:srgbClr val="0000FF"/>
      </a:hlink>
      <a:folHlink>
        <a:srgbClr val="FF00FF"/>
      </a:folHlink>
    </a:clrScheme>
    <a:fontScheme name="P">
      <a:majorFont>
        <a:latin typeface="Bitstream Charter"/>
        <a:ea typeface="Bitstream Charter"/>
        <a:cs typeface="Bitstream Charter"/>
      </a:majorFont>
      <a:minorFont>
        <a:latin typeface="Helvetica"/>
        <a:ea typeface="Helvetica"/>
        <a:cs typeface="Helvetica"/>
      </a:minorFont>
    </a:fontScheme>
    <a:fmtScheme name="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">
  <a:themeElements>
    <a:clrScheme name="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772"/>
      </a:accent1>
      <a:accent2>
        <a:srgbClr val="87AD3A"/>
      </a:accent2>
      <a:accent3>
        <a:srgbClr val="FDCA00"/>
      </a:accent3>
      <a:accent4>
        <a:srgbClr val="EC6500"/>
      </a:accent4>
      <a:accent5>
        <a:srgbClr val="BE001E"/>
      </a:accent5>
      <a:accent6>
        <a:srgbClr val="A60084"/>
      </a:accent6>
      <a:hlink>
        <a:srgbClr val="0000FF"/>
      </a:hlink>
      <a:folHlink>
        <a:srgbClr val="FF00FF"/>
      </a:folHlink>
    </a:clrScheme>
    <a:fontScheme name="P">
      <a:majorFont>
        <a:latin typeface="Bitstream Charter"/>
        <a:ea typeface="Bitstream Charter"/>
        <a:cs typeface="Bitstream Charter"/>
      </a:majorFont>
      <a:minorFont>
        <a:latin typeface="Helvetica"/>
        <a:ea typeface="Helvetica"/>
        <a:cs typeface="Helvetica"/>
      </a:minorFont>
    </a:fontScheme>
    <a:fmtScheme name="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</vt:lpstr>
      <vt:lpstr>PowerPoint Presentation</vt:lpstr>
      <vt:lpstr>Meet the mighty developer...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Integration of Cryptographic Software with Sanssouci</dc:title>
  <dc:creator>stefank3</dc:creator>
  <cp:lastModifiedBy>Michael Eichberg</cp:lastModifiedBy>
  <cp:revision>12</cp:revision>
  <dcterms:modified xsi:type="dcterms:W3CDTF">2017-02-02T12:18:04Z</dcterms:modified>
</cp:coreProperties>
</file>