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>
        <a:latin typeface="Helvetica Neue Light"/>
        <a:ea typeface="Helvetica Neue Light"/>
        <a:cs typeface="Helvetica Neue Light"/>
        <a:sym typeface="Helvetica Neue Light"/>
      </a:defRPr>
    </a:lvl1pPr>
    <a:lvl2pPr indent="228600" defTabSz="457200" latinLnBrk="0">
      <a:lnSpc>
        <a:spcPct val="117999"/>
      </a:lnSpc>
      <a:defRPr>
        <a:latin typeface="Helvetica Neue Light"/>
        <a:ea typeface="Helvetica Neue Light"/>
        <a:cs typeface="Helvetica Neue Light"/>
        <a:sym typeface="Helvetica Neue Light"/>
      </a:defRPr>
    </a:lvl2pPr>
    <a:lvl3pPr indent="457200" defTabSz="457200" latinLnBrk="0">
      <a:lnSpc>
        <a:spcPct val="117999"/>
      </a:lnSpc>
      <a:defRPr>
        <a:latin typeface="Helvetica Neue Light"/>
        <a:ea typeface="Helvetica Neue Light"/>
        <a:cs typeface="Helvetica Neue Light"/>
        <a:sym typeface="Helvetica Neue Light"/>
      </a:defRPr>
    </a:lvl3pPr>
    <a:lvl4pPr indent="685800" defTabSz="457200" latinLnBrk="0">
      <a:lnSpc>
        <a:spcPct val="117999"/>
      </a:lnSpc>
      <a:defRPr>
        <a:latin typeface="Helvetica Neue Light"/>
        <a:ea typeface="Helvetica Neue Light"/>
        <a:cs typeface="Helvetica Neue Light"/>
        <a:sym typeface="Helvetica Neue Light"/>
      </a:defRPr>
    </a:lvl4pPr>
    <a:lvl5pPr indent="914400" defTabSz="457200" latinLnBrk="0">
      <a:lnSpc>
        <a:spcPct val="117999"/>
      </a:lnSpc>
      <a:defRPr>
        <a:latin typeface="Helvetica Neue Light"/>
        <a:ea typeface="Helvetica Neue Light"/>
        <a:cs typeface="Helvetica Neue Light"/>
        <a:sym typeface="Helvetica Neue Light"/>
      </a:defRPr>
    </a:lvl5pPr>
    <a:lvl6pPr indent="1143000" defTabSz="457200" latinLnBrk="0">
      <a:lnSpc>
        <a:spcPct val="117999"/>
      </a:lnSpc>
      <a:defRPr>
        <a:latin typeface="Helvetica Neue Light"/>
        <a:ea typeface="Helvetica Neue Light"/>
        <a:cs typeface="Helvetica Neue Light"/>
        <a:sym typeface="Helvetica Neue Light"/>
      </a:defRPr>
    </a:lvl6pPr>
    <a:lvl7pPr indent="1371600" defTabSz="457200" latinLnBrk="0">
      <a:lnSpc>
        <a:spcPct val="117999"/>
      </a:lnSpc>
      <a:defRPr>
        <a:latin typeface="Helvetica Neue Light"/>
        <a:ea typeface="Helvetica Neue Light"/>
        <a:cs typeface="Helvetica Neue Light"/>
        <a:sym typeface="Helvetica Neue Light"/>
      </a:defRPr>
    </a:lvl7pPr>
    <a:lvl8pPr indent="1600200" defTabSz="457200" latinLnBrk="0">
      <a:lnSpc>
        <a:spcPct val="117999"/>
      </a:lnSpc>
      <a:defRPr>
        <a:latin typeface="Helvetica Neue Light"/>
        <a:ea typeface="Helvetica Neue Light"/>
        <a:cs typeface="Helvetica Neue Light"/>
        <a:sym typeface="Helvetica Neue Light"/>
      </a:defRPr>
    </a:lvl8pPr>
    <a:lvl9pPr indent="1828800" defTabSz="457200" latinLnBrk="0">
      <a:lnSpc>
        <a:spcPct val="117999"/>
      </a:lnSpc>
      <a:defRPr>
        <a:latin typeface="Helvetica Neue Light"/>
        <a:ea typeface="Helvetica Neue Light"/>
        <a:cs typeface="Helvetica Neue Light"/>
        <a:sym typeface="Helvetica Neue Light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i="1" u="sng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Light"/>
              </a:rPr>
              <a:t>Extension</a:t>
            </a:r>
            <a:r>
              <a:t>: Extending the behavior of a module.</a:t>
            </a:r>
          </a:p>
          <a:p>
            <a:pPr/>
          </a:p>
          <a:p>
            <a:pPr/>
            <a:r>
              <a:rPr i="1" u="sng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Light"/>
              </a:rPr>
              <a:t>Modification</a:t>
            </a:r>
            <a:r>
              <a:t>: Changing the code of a module.</a:t>
            </a:r>
          </a:p>
          <a:p>
            <a:pPr/>
          </a:p>
          <a:p>
            <a:pPr/>
            <a:r>
              <a:rPr>
                <a:latin typeface="Helvetica"/>
                <a:ea typeface="Helvetica"/>
                <a:cs typeface="Helvetica"/>
                <a:sym typeface="Helvetica"/>
              </a:rPr>
              <a:t>Open for extension means</a:t>
            </a:r>
            <a:r>
              <a:t> that when requirements of the application change, we can extend the module with new behaviors that reflect those changes. We change what the module does.</a:t>
            </a:r>
          </a:p>
          <a:p>
            <a:pPr/>
          </a:p>
          <a:p>
            <a:pPr/>
            <a:r>
              <a:rPr>
                <a:latin typeface="Helvetica"/>
                <a:ea typeface="Helvetica"/>
                <a:cs typeface="Helvetica"/>
                <a:sym typeface="Helvetica"/>
              </a:rPr>
              <a:t>Closed for modification</a:t>
            </a:r>
            <a:r>
              <a:t> means that changes in behavior do not result in changes in the module's source or binary code.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 ask yourself whether this unconditional statement is true!</a:t>
            </a:r>
          </a:p>
          <a:p>
            <a:p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Shape 2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statement: “</a:t>
            </a:r>
            <a:r>
              <a:rPr i="1">
                <a:latin typeface="Baskerville"/>
                <a:ea typeface="Baskerville"/>
                <a:cs typeface="Baskerville"/>
                <a:sym typeface="Baskerville"/>
              </a:rPr>
              <a:t>This solution complies to the open-closed design principle.</a:t>
            </a:r>
            <a:r>
              <a:t>” is – of course – not unconditionally correct. It is not possible to be open for all kinds of extension and also be closed for modification.</a:t>
            </a:r>
          </a:p>
          <a:p>
            <a:pPr/>
          </a:p>
          <a:p>
            <a:pPr/>
            <a:r>
              <a:t>Examples of other types of extensions:</a:t>
            </a:r>
          </a:p>
          <a:p>
            <a:pPr marL="228600" indent="-228600">
              <a:buSzPct val="100000"/>
              <a:buChar char="•"/>
            </a:pPr>
            <a:r>
              <a:t>Consider extending the design with further shape functions:</a:t>
            </a:r>
          </a:p>
          <a:p>
            <a:pPr lvl="1" marL="457200" indent="-228600">
              <a:buSzPct val="100000"/>
              <a:buChar char="•"/>
            </a:pPr>
            <a:r>
              <a:t>shape transformations, shape dragging, …</a:t>
            </a:r>
          </a:p>
          <a:p>
            <a:pPr lvl="1" marL="457200" indent="-228600">
              <a:buSzPct val="100000"/>
              <a:buChar char="•"/>
            </a:pPr>
            <a:r>
              <a:t>calculating the intersection or union of shapes, etc.</a:t>
            </a:r>
          </a:p>
          <a:p>
            <a:pPr marL="228600" indent="-228600">
              <a:buSzPct val="100000"/>
              <a:buChar char="•"/>
            </a:pPr>
            <a:r>
              <a:t>Consider adding support for different operating systems.  </a:t>
            </a:r>
            <a:br/>
            <a:r>
              <a:t>The implementation of the drawing functionality varies for different operating systems.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4" name="Shape 2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our example, adding a new type of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Shape</a:t>
            </a:r>
            <a:r>
              <a:t> is easy as it is directly supported by inheritance and subtyping.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general, there is no model that is natural to all contexts.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3" name="Shape 2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 you see a problem? (In other words: whose viewpoint was chosen?)</a:t>
            </a:r>
          </a:p>
          <a:p>
            <a:pPr/>
          </a:p>
          <a:p>
            <a:pPr/>
            <a:r>
              <a:t>When we consider the classes Oviparous and Mammal it is obvious that the class hierarchy reflects the veterinary surgeon's understanding.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5" name="Shape 2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Elements of a category in one model correspond to several categories in the other model (and vice versa).</a:t>
            </a:r>
          </a:p>
          <a:p>
            <a:pPr marL="228600" indent="-228600">
              <a:buSzPct val="100000"/>
              <a:buChar char="•"/>
            </a:pPr>
            <a:r>
              <a:t>Adopting the veterinary viewpoint hinders changes concerning trainer’s viewpoint (and vice versa).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1" name="Shape 3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a programming language which offers more advanced modeling mechanisms (such as Scala), it may be possible to create a design that more closely models the presented world.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Many programming languages allow to create abstractions that are fixed and yet represent an unbounded group of possible behaviors!</a:t>
            </a:r>
          </a:p>
          <a:p>
            <a:pPr/>
          </a:p>
          <a:p>
            <a:pPr/>
            <a:r>
              <a:t>Different kinds of abstraction mechanisms exist:</a:t>
            </a:r>
          </a:p>
          <a:p>
            <a:pPr marL="228600" indent="-228600">
              <a:buSzPct val="100000"/>
              <a:buChar char="•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Object-oriented languages</a:t>
            </a:r>
          </a:p>
          <a:p>
            <a:pPr lvl="1" marL="457200" indent="-228600">
              <a:buSzPct val="100000"/>
              <a:buChar char="•"/>
            </a:pPr>
            <a:r>
              <a:t>abstractions are encoded in abstract base classes resp. interfaces.</a:t>
            </a:r>
          </a:p>
          <a:p>
            <a:pPr lvl="1" marL="457200" indent="-228600">
              <a:buSzPct val="100000"/>
              <a:buChar char="•"/>
            </a:pPr>
            <a:r>
              <a:t>unbounded group of possible behaviors is represented by all the possible derivative classes resp. implementations.</a:t>
            </a:r>
          </a:p>
          <a:p>
            <a:pPr marL="228600" indent="-228600">
              <a:buSzPct val="100000"/>
              <a:buChar char="•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Functional languages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marL="457200" indent="-228600">
              <a:buSzPct val="100000"/>
              <a:buChar char="•"/>
            </a:pPr>
            <a:r>
              <a:t>abstractions are encoded in function types.</a:t>
            </a:r>
          </a:p>
          <a:p>
            <a:pPr lvl="1" marL="457200" indent="-228600">
              <a:buSzPct val="100000"/>
              <a:buChar char="•"/>
            </a:pPr>
            <a:r>
              <a:t>unbounded group of possible behaviors is represented by all the possible first-class functions of the declared type.</a:t>
            </a:r>
          </a:p>
          <a:p>
            <a:pPr/>
          </a:p>
          <a:p>
            <a:pPr/>
            <a:r>
              <a:t>In the following, we shortly discuss the two main ways of abstracting over variability in object-oriented programs.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rPr>
                <a:latin typeface="Monaco"/>
                <a:ea typeface="Monaco"/>
                <a:cs typeface="Monaco"/>
                <a:sym typeface="Monaco"/>
              </a:rPr>
              <a:t>Container</a:t>
            </a:r>
            <a:r>
              <a:t> declares the layout functionality but does not implement it. The rest of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Container</a:t>
            </a:r>
            <a:r>
              <a:t> is implemented against the abstraction.</a:t>
            </a:r>
          </a:p>
          <a:p>
            <a:pPr marL="228600" indent="-228600">
              <a:buSzPct val="100000"/>
              <a:buChar char="•"/>
            </a:pPr>
            <a:r>
              <a:t>Concrete subclasses fill in the details over which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Container</a:t>
            </a:r>
            <a:r>
              <a:t>’s implementation abstract.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•"/>
            </a:pPr>
            <a:r>
              <a:rPr>
                <a:latin typeface="Monaco"/>
                <a:ea typeface="Monaco"/>
                <a:cs typeface="Monaco"/>
                <a:sym typeface="Monaco"/>
              </a:rPr>
              <a:t>Container</a:t>
            </a:r>
            <a:r>
              <a:t> delegates the layout functionality to an abstraction. The rest of its functionality is implemented against this abstraction.</a:t>
            </a:r>
          </a:p>
          <a:p>
            <a:pPr marL="457200" indent="-228600">
              <a:buSzPct val="100000"/>
              <a:buChar char="•"/>
            </a:pPr>
            <a:r>
              <a:t>To change the behavior of an instance of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Container</a:t>
            </a:r>
            <a:r>
              <a:t> we configure it with the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LayoutManager</a:t>
            </a:r>
            <a:r>
              <a:t> of our choice.</a:t>
            </a:r>
          </a:p>
          <a:p>
            <a:pPr marL="457200" indent="-228600">
              <a:buSzPct val="100000"/>
              <a:buChar char="•"/>
            </a:pPr>
            <a:r>
              <a:t>We can add completely new behavior by implementing our own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LayoutManager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Each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Shape</a:t>
            </a:r>
            <a:r>
              <a:t> identifies itself via the enumeration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ShapeType</a:t>
            </a:r>
            <a:r>
              <a:t>.</a:t>
            </a:r>
          </a:p>
          <a:p>
            <a:pPr marL="228600" indent="-228600">
              <a:buSzPct val="100000"/>
              <a:buChar char="•"/>
            </a:pPr>
            <a:r>
              <a:t>Realizations of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Shape</a:t>
            </a:r>
            <a:r>
              <a:t> declare specialized methods for the shape type they represent.</a:t>
            </a:r>
          </a:p>
          <a:p>
            <a:pPr/>
          </a:p>
          <a:p>
            <a:pPr/>
            <a:r>
              <a:t>(Such a design may be desirable, because you don’t want to pollute the interface of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Shape</a:t>
            </a:r>
            <a:r>
              <a:t>/you want to have a SRP compliant solution.)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58420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r>
              <a:t>Does this design conform to the open-closed design principle?</a:t>
            </a:r>
          </a:p>
          <a:p>
            <a:pPr/>
            <a:r>
              <a:t>Evaluating the proposed design</a:t>
            </a:r>
          </a:p>
          <a:p>
            <a:pPr marL="228600" indent="-228600">
              <a:buSzPct val="100000"/>
              <a:buChar char="•"/>
            </a:pPr>
            <a:r>
              <a:t>Adding new shapes is hard, we need to:</a:t>
            </a:r>
          </a:p>
          <a:p>
            <a:pPr lvl="1" marL="457200" indent="-228600">
              <a:buSzPct val="100000"/>
              <a:buChar char="•"/>
            </a:pPr>
            <a:r>
              <a:t>Implement a new realization of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Shape</a:t>
            </a:r>
            <a:r>
              <a:t>.</a:t>
            </a:r>
          </a:p>
          <a:p>
            <a:pPr lvl="1" marL="457200" indent="-228600">
              <a:buSzPct val="100000"/>
              <a:buChar char="•"/>
            </a:pPr>
            <a:r>
              <a:t>Add a new member to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ShapeType</a:t>
            </a:r>
            <a:r>
              <a:t>.  </a:t>
            </a:r>
            <a:br/>
            <a:r>
              <a:t>This possibly leads to a recompile of all other realizations of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Shape</a:t>
            </a:r>
            <a:r>
              <a:t>.</a:t>
            </a:r>
          </a:p>
          <a:p>
            <a:pPr lvl="1" marL="457200" indent="-228600">
              <a:buSzPct val="100000"/>
              <a:buChar char="•"/>
            </a:pPr>
            <a:r>
              <a:rPr>
                <a:latin typeface="Monaco"/>
                <a:ea typeface="Monaco"/>
                <a:cs typeface="Monaco"/>
                <a:sym typeface="Monaco"/>
              </a:rPr>
              <a:t>drawAllShapes</a:t>
            </a:r>
            <a:r>
              <a:t> (and every method that uses shapes of different types) must be changed.  </a:t>
            </a:r>
            <a:br/>
            <a:r>
              <a:t>We have to hunt for every place that contains conditional logic that distinguishes between types of shapes and we have to add code to it.</a:t>
            </a:r>
          </a:p>
          <a:p>
            <a:pPr marL="228600" indent="-228600">
              <a:buSzPct val="100000"/>
              <a:buChar char="•"/>
            </a:pPr>
            <a:r>
              <a:rPr>
                <a:latin typeface="Monaco"/>
                <a:ea typeface="Monaco"/>
                <a:cs typeface="Monaco"/>
                <a:sym typeface="Monaco"/>
              </a:rPr>
              <a:t>drawAllShapes</a:t>
            </a:r>
            <a:r>
              <a:t> is hard to reuse!  When we reuse it, we have to bring along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Rectangle</a:t>
            </a:r>
            <a:r>
              <a:t> and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Circle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I.e., when we want to evaluate a design, we can ask ourselve: Does it show signs of rigidity, fragility or immobility?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Shape 2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Assessing our design w.r.t. its rigidity, fragility and immobility:</a:t>
            </a:r>
          </a:p>
          <a:p>
            <a:pPr marL="228600" indent="-228600">
              <a:buSzPct val="100000"/>
              <a:buChar char="•"/>
            </a:pPr>
            <a:r>
              <a:t>Our example design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is rigid</a:t>
            </a:r>
            <a:r>
              <a:t>: Adding a new shape causes many existing classes to be changed.</a:t>
            </a:r>
          </a:p>
          <a:p>
            <a:pPr marL="228600" indent="-228600">
              <a:buSzPct val="100000"/>
              <a:buChar char="•"/>
            </a:pPr>
            <a:r>
              <a:t>Our example design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is fragile</a:t>
            </a:r>
            <a:r>
              <a:t>: Many switch/case (if/else) statements that are both hard to find and hard to decipher.</a:t>
            </a:r>
          </a:p>
          <a:p>
            <a:pPr marL="228600" indent="-228600">
              <a:buSzPct val="100000"/>
              <a:buChar char="•"/>
            </a:pPr>
            <a:r>
              <a:t>Our example design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is immobile</a:t>
            </a:r>
            <a:r>
              <a:t>: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drawAllShapes</a:t>
            </a:r>
            <a:r>
              <a:t> and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drawXXX</a:t>
            </a:r>
            <a:r>
              <a:t> is hard to reuse.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Makes adding new shapes possible without modification.  </a:t>
            </a:r>
            <a:br/>
            <a:r>
              <a:t>We just need to implement a new realization of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Shape</a:t>
            </a:r>
            <a:r>
              <a:t>.</a:t>
            </a:r>
          </a:p>
          <a:p>
            <a:pPr marL="228600" indent="-228600">
              <a:buSzPct val="100000"/>
              <a:buChar char="•"/>
            </a:pPr>
          </a:p>
          <a:p>
            <a:pPr marL="228600" indent="-228600">
              <a:buSzPct val="100000"/>
              <a:buChar char="•"/>
            </a:pPr>
            <a:r>
              <a:rPr>
                <a:latin typeface="Monaco"/>
                <a:ea typeface="Monaco"/>
                <a:cs typeface="Monaco"/>
                <a:sym typeface="Monaco"/>
              </a:rPr>
              <a:t>drawAllShapes</a:t>
            </a:r>
            <a:r>
              <a:t> only depends on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Shape</a:t>
            </a:r>
            <a:r>
              <a:t>.  </a:t>
            </a:r>
            <a:br/>
            <a:r>
              <a:t>We could reuse it unchanged; however, it has become so trivial that there is no immediate need.</a:t>
            </a:r>
          </a:p>
          <a:p>
            <a:pPr/>
          </a:p>
          <a:p>
            <a:pPr/>
            <a:r>
              <a:t>But, now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Shape</a:t>
            </a:r>
            <a:r>
              <a:t> has two responsibilities: a “knowing” and a “doing” responsibility.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 algn="ctr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body" sz="quarter" idx="13"/>
          </p:nvPr>
        </p:nvSpPr>
        <p:spPr>
          <a:xfrm>
            <a:off x="2634441" y="8024283"/>
            <a:ext cx="7735918" cy="6477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Content</a:t>
            </a:r>
          </a:p>
        </p:txBody>
      </p:sp>
      <p:sp>
        <p:nvSpPr>
          <p:cNvPr id="14" name="Shape 14"/>
          <p:cNvSpPr/>
          <p:nvPr/>
        </p:nvSpPr>
        <p:spPr>
          <a:xfrm>
            <a:off x="2327174" y="7958666"/>
            <a:ext cx="835045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" name="Shape 15"/>
          <p:cNvSpPr/>
          <p:nvPr/>
        </p:nvSpPr>
        <p:spPr>
          <a:xfrm>
            <a:off x="2327174" y="8737600"/>
            <a:ext cx="835045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pic" idx="13"/>
          </p:nvPr>
        </p:nvSpPr>
        <p:spPr>
          <a:xfrm>
            <a:off x="1158676" y="2870477"/>
            <a:ext cx="10687339" cy="64679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7" name="Shape 97"/>
          <p:cNvSpPr/>
          <p:nvPr>
            <p:ph type="title"/>
          </p:nvPr>
        </p:nvSpPr>
        <p:spPr>
          <a:xfrm>
            <a:off x="1270000" y="136061"/>
            <a:ext cx="10464800" cy="1422401"/>
          </a:xfrm>
          <a:prstGeom prst="rect">
            <a:avLst/>
          </a:prstGeom>
        </p:spPr>
        <p:txBody>
          <a:bodyPr anchor="b"/>
          <a:lstStyle>
            <a:lvl1pPr algn="ctr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xfrm>
            <a:off x="1270000" y="1502810"/>
            <a:ext cx="10464800" cy="11303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xfrm>
            <a:off x="6318148" y="9400234"/>
            <a:ext cx="368504" cy="381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/>
          <a:lstStyle>
            <a:lvl1pPr algn="ctr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xfrm>
            <a:off x="6318148" y="9393884"/>
            <a:ext cx="368504" cy="381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5" name="Shape 115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anchor="ctr"/>
          <a:lstStyle>
            <a:lvl1pPr algn="ctr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3" name="Shape 133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anchor="ctr"/>
          <a:lstStyle>
            <a:lvl1pPr algn="ctr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" name="Shape 134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anchor="ctr"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body" idx="1"/>
          </p:nvPr>
        </p:nvSpPr>
        <p:spPr>
          <a:xfrm>
            <a:off x="200964" y="441606"/>
            <a:ext cx="12602872" cy="8870388"/>
          </a:xfrm>
          <a:prstGeom prst="rect">
            <a:avLst/>
          </a:prstGeom>
        </p:spPr>
        <p:txBody>
          <a:bodyPr anchor="ctr"/>
          <a:lstStyle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1" name="Shape 151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2" name="Shape 152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1" name="Shape 161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D&amp;C 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D&amp;C Title &amp;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332713" y="444500"/>
            <a:ext cx="12339374" cy="107771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" name="Shape 35"/>
          <p:cNvSpPr/>
          <p:nvPr>
            <p:ph type="body" sz="quarter" idx="13"/>
          </p:nvPr>
        </p:nvSpPr>
        <p:spPr>
          <a:xfrm>
            <a:off x="336270" y="1521883"/>
            <a:ext cx="12346349" cy="6477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pPr/>
            <a:r>
              <a:t>Subtitle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D&amp;C Title &amp; Body &amp;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332713" y="444500"/>
            <a:ext cx="12339374" cy="107771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332714" y="1557382"/>
            <a:ext cx="12339373" cy="70135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6318148" y="9396691"/>
            <a:ext cx="368504" cy="381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" name="Shape 45"/>
          <p:cNvSpPr/>
          <p:nvPr>
            <p:ph type="body" sz="quarter" idx="13"/>
          </p:nvPr>
        </p:nvSpPr>
        <p:spPr>
          <a:xfrm>
            <a:off x="329226" y="8606127"/>
            <a:ext cx="12346348" cy="4953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600">
                <a:solidFill>
                  <a:srgbClr val="53585F"/>
                </a:solidFill>
              </a:defRPr>
            </a:lvl1pPr>
          </a:lstStyle>
          <a:p>
            <a:pPr/>
            <a:r>
              <a:t>Subtitle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D&amp;C (Sub)Title, Bullets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332713" y="444500"/>
            <a:ext cx="12339374" cy="107771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body" sz="half" idx="1"/>
          </p:nvPr>
        </p:nvSpPr>
        <p:spPr>
          <a:xfrm>
            <a:off x="332713" y="2504215"/>
            <a:ext cx="6142567" cy="676142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" name="Shape 55"/>
          <p:cNvSpPr/>
          <p:nvPr>
            <p:ph type="body" sz="quarter" idx="13"/>
          </p:nvPr>
        </p:nvSpPr>
        <p:spPr>
          <a:xfrm>
            <a:off x="336270" y="1521883"/>
            <a:ext cx="12346349" cy="6477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pPr/>
            <a:r>
              <a:t>Subtitle Text</a:t>
            </a:r>
          </a:p>
        </p:txBody>
      </p:sp>
      <p:sp>
        <p:nvSpPr>
          <p:cNvPr id="56" name="Shape 56"/>
          <p:cNvSpPr/>
          <p:nvPr>
            <p:ph type="obj" sz="half" idx="3"/>
          </p:nvPr>
        </p:nvSpPr>
        <p:spPr>
          <a:xfrm>
            <a:off x="6519333" y="2503223"/>
            <a:ext cx="6142567" cy="675640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spcBef>
                <a:spcPts val="0"/>
              </a:spcBef>
              <a:buSzTx/>
              <a:buNone/>
              <a:defRPr sz="4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D&amp;C Title &amp; Subtitle &amp;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332713" y="444500"/>
            <a:ext cx="12339374" cy="107771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Shape 65"/>
          <p:cNvSpPr/>
          <p:nvPr>
            <p:ph type="body" sz="quarter" idx="13"/>
          </p:nvPr>
        </p:nvSpPr>
        <p:spPr>
          <a:xfrm>
            <a:off x="336270" y="1610783"/>
            <a:ext cx="12346349" cy="469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Subtitle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D&amp;C Title &amp;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332713" y="444500"/>
            <a:ext cx="12339374" cy="107771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body" sz="quarter" idx="13"/>
          </p:nvPr>
        </p:nvSpPr>
        <p:spPr>
          <a:xfrm>
            <a:off x="1270000" y="8521700"/>
            <a:ext cx="10464800" cy="469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81" name="Shape 81"/>
          <p:cNvSpPr/>
          <p:nvPr>
            <p:ph type="title"/>
          </p:nvPr>
        </p:nvSpPr>
        <p:spPr>
          <a:xfrm>
            <a:off x="952500" y="444500"/>
            <a:ext cx="11099800" cy="7816850"/>
          </a:xfrm>
          <a:prstGeom prst="rect">
            <a:avLst/>
          </a:prstGeom>
        </p:spPr>
        <p:txBody>
          <a:bodyPr anchor="ctr"/>
          <a:lstStyle>
            <a:lvl1pPr>
              <a:defRPr i="1" sz="40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xfrm>
            <a:off x="6318148" y="9393884"/>
            <a:ext cx="368504" cy="381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Num" sz="quarter" idx="2"/>
          </p:nvPr>
        </p:nvSpPr>
        <p:spPr>
          <a:xfrm>
            <a:off x="6318148" y="9393884"/>
            <a:ext cx="368504" cy="381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32713" y="444500"/>
            <a:ext cx="12339374" cy="1934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32713" y="2504215"/>
            <a:ext cx="12339374" cy="701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2pPr>
              <a:spcBef>
                <a:spcPts val="2600"/>
              </a:spcBef>
            </a:lvl2pPr>
            <a:lvl3pPr>
              <a:spcBef>
                <a:spcPts val="2600"/>
              </a:spcBef>
            </a:lvl3pPr>
            <a:lvl4pPr>
              <a:spcBef>
                <a:spcPts val="2600"/>
              </a:spcBef>
            </a:lvl4pPr>
            <a:lvl5pPr>
              <a:spcBef>
                <a:spcPts val="26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3916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Software Engineering Design &amp; Construction</a:t>
            </a:r>
          </a:p>
        </p:txBody>
      </p:sp>
      <p:sp>
        <p:nvSpPr>
          <p:cNvPr id="171" name="Shape 17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2272"/>
            </a:pPr>
            <a:r>
              <a:t>Dr. Michael Eichberg</a:t>
            </a:r>
          </a:p>
          <a:p>
            <a:pPr defTabSz="414781">
              <a:defRPr sz="2272"/>
            </a:pPr>
            <a:r>
              <a:t>Fachgebiet Softwaretechnik</a:t>
            </a:r>
          </a:p>
          <a:p>
            <a:pPr defTabSz="414781">
              <a:defRPr sz="2272"/>
            </a:pPr>
            <a:r>
              <a:t>Technische Universität Darmstadt</a:t>
            </a:r>
          </a:p>
        </p:txBody>
      </p:sp>
      <p:sp>
        <p:nvSpPr>
          <p:cNvPr id="172" name="Shape 172"/>
          <p:cNvSpPr/>
          <p:nvPr>
            <p:ph type="body" idx="13"/>
          </p:nvPr>
        </p:nvSpPr>
        <p:spPr>
          <a:xfrm>
            <a:off x="2634441" y="8094133"/>
            <a:ext cx="7735918" cy="5080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Open-Closed Principle</a:t>
            </a:r>
          </a:p>
        </p:txBody>
      </p:sp>
      <p:sp>
        <p:nvSpPr>
          <p:cNvPr id="173" name="Shape 173"/>
          <p:cNvSpPr/>
          <p:nvPr/>
        </p:nvSpPr>
        <p:spPr>
          <a:xfrm rot="2700000">
            <a:off x="9158362" y="685800"/>
            <a:ext cx="5042810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Winter Semester 16/17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Assessing Designs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Helvetica"/>
                <a:ea typeface="Helvetica"/>
                <a:cs typeface="Helvetica"/>
                <a:sym typeface="Helvetica"/>
              </a:rPr>
              <a:t>Rigid designs</a:t>
            </a:r>
            <a:r>
              <a:t> are hard to change – every change causes many changes to other parts of the system.</a:t>
            </a:r>
          </a:p>
          <a:p>
            <a:pPr/>
            <a:r>
              <a:rPr>
                <a:latin typeface="Helvetica"/>
                <a:ea typeface="Helvetica"/>
                <a:cs typeface="Helvetica"/>
                <a:sym typeface="Helvetica"/>
              </a:rPr>
              <a:t>Fragile designs</a:t>
            </a:r>
            <a:r>
              <a:t> tend to break in many places when a single change is made. </a:t>
            </a:r>
          </a:p>
          <a:p>
            <a:pPr/>
            <a:r>
              <a:rPr>
                <a:latin typeface="Helvetica"/>
                <a:ea typeface="Helvetica"/>
                <a:cs typeface="Helvetica"/>
                <a:sym typeface="Helvetica"/>
              </a:rPr>
              <a:t>Immobile designs</a:t>
            </a:r>
            <a:r>
              <a:t> contain parts that could be useful in other systems, but the effort and risk involved with separating those parts from the original system are too big.</a:t>
            </a:r>
          </a:p>
        </p:txBody>
      </p:sp>
      <p:sp>
        <p:nvSpPr>
          <p:cNvPr id="222" name="Shape 2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Shape 223"/>
          <p:cNvSpPr/>
          <p:nvPr/>
        </p:nvSpPr>
        <p:spPr>
          <a:xfrm rot="18900000">
            <a:off x="9946585" y="8260508"/>
            <a:ext cx="3945096" cy="8382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Some 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Terminology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Evaluating the Design</a:t>
            </a:r>
          </a:p>
        </p:txBody>
      </p:sp>
      <p:sp>
        <p:nvSpPr>
          <p:cNvPr id="228" name="Shape 228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proposed design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violates the open-closed design principle</a:t>
            </a:r>
            <a:r>
              <a:t> with respect to extensions with new kinds of shapes.</a:t>
            </a:r>
          </a:p>
          <a:p>
            <a:pPr/>
            <a:r>
              <a:t>We need to close our module against this kind of change by building appropriate abstractions.</a:t>
            </a:r>
          </a:p>
        </p:txBody>
      </p:sp>
      <p:sp>
        <p:nvSpPr>
          <p:cNvPr id="229" name="Shape 2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Shape 23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design is rigid, fragile and immobile.</a:t>
            </a:r>
          </a:p>
        </p:txBody>
      </p:sp>
      <p:sp>
        <p:nvSpPr>
          <p:cNvPr id="231" name="Shape 231"/>
          <p:cNvSpPr/>
          <p:nvPr/>
        </p:nvSpPr>
        <p:spPr>
          <a:xfrm>
            <a:off x="6564111" y="3736989"/>
            <a:ext cx="6302748" cy="3947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0061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t>Application</a:t>
            </a:r>
            <a:r>
              <a:rPr>
                <a:solidFill>
                  <a:srgbClr val="000000"/>
                </a:solidFill>
              </a:rPr>
              <a:t>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drawAllShapes(</a:t>
            </a:r>
            <a:r>
              <a:rPr u="sng">
                <a:solidFill>
                  <a:srgbClr val="006141"/>
                </a:solidFill>
              </a:rPr>
              <a:t>List</a:t>
            </a:r>
            <a:r>
              <a:t>&lt;</a:t>
            </a:r>
            <a:r>
              <a:rPr u="sng">
                <a:solidFill>
                  <a:srgbClr val="007400"/>
                </a:solidFill>
              </a:rPr>
              <a:t>Shape</a:t>
            </a:r>
            <a:r>
              <a:t>&gt; </a:t>
            </a:r>
            <a:r>
              <a:rPr u="sng">
                <a:solidFill>
                  <a:srgbClr val="7E504F"/>
                </a:solidFill>
              </a:rPr>
              <a:t>shapes</a:t>
            </a:r>
            <a:r>
              <a:t>) {</a:t>
            </a:r>
          </a:p>
          <a:p>
            <a:pPr algn="l" defTabSz="457200">
              <a:defRPr sz="14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rPr>
                <a:solidFill>
                  <a:srgbClr val="000000"/>
                </a:solidFill>
              </a:rPr>
              <a:t>(</a:t>
            </a:r>
            <a:r>
              <a:rPr u="sng">
                <a:solidFill>
                  <a:srgbClr val="006141"/>
                </a:solidFill>
              </a:rPr>
              <a:t>Shape</a:t>
            </a:r>
            <a:r>
              <a:rPr>
                <a:solidFill>
                  <a:srgbClr val="000000"/>
                </a:solidFill>
              </a:rPr>
              <a:t> </a:t>
            </a:r>
            <a:r>
              <a:t>shape</a:t>
            </a:r>
            <a:r>
              <a:rPr>
                <a:solidFill>
                  <a:srgbClr val="000000"/>
                </a:solidFill>
              </a:rPr>
              <a:t> : </a:t>
            </a:r>
            <a:r>
              <a:rPr u="sng"/>
              <a:t>shapes</a:t>
            </a:r>
            <a:r>
              <a:rPr>
                <a:solidFill>
                  <a:srgbClr val="000000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400" u="sng">
                <a:latin typeface="Monaco"/>
                <a:ea typeface="Monaco"/>
                <a:cs typeface="Monaco"/>
                <a:sym typeface="Monaco"/>
              </a:defRPr>
            </a:pPr>
            <a:r>
              <a:rPr u="none"/>
              <a:t>      </a:t>
            </a:r>
            <a:r>
              <a:rPr u="none">
                <a:solidFill>
                  <a:srgbClr val="931A68"/>
                </a:solidFill>
              </a:rPr>
              <a:t>switch</a:t>
            </a:r>
            <a:r>
              <a:rPr u="none"/>
              <a:t>(</a:t>
            </a:r>
            <a:r>
              <a:rPr>
                <a:solidFill>
                  <a:srgbClr val="7E504F"/>
                </a:solidFill>
              </a:rPr>
              <a:t>shape</a:t>
            </a:r>
            <a:r>
              <a:t>.getType()</a:t>
            </a:r>
            <a:r>
              <a:rPr u="none"/>
              <a:t>) {</a:t>
            </a:r>
            <a:endParaRPr u="none"/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31A68"/>
                </a:solidFill>
              </a:rPr>
              <a:t>case</a:t>
            </a:r>
            <a:r>
              <a:t> </a:t>
            </a:r>
            <a:r>
              <a:rPr u="sng"/>
              <a:t>Circle</a:t>
            </a:r>
            <a:r>
              <a:t>:</a:t>
            </a:r>
          </a:p>
          <a:p>
            <a:pPr algn="l" defTabSz="457200">
              <a:defRPr sz="1400" u="sng">
                <a:latin typeface="Monaco"/>
                <a:ea typeface="Monaco"/>
                <a:cs typeface="Monaco"/>
                <a:sym typeface="Monaco"/>
              </a:defRPr>
            </a:pPr>
            <a:r>
              <a:rPr u="none"/>
              <a:t>        </a:t>
            </a:r>
            <a:r>
              <a:t>drawCircle</a:t>
            </a:r>
            <a:r>
              <a:rPr u="none"/>
              <a:t>((</a:t>
            </a:r>
            <a:r>
              <a:rPr>
                <a:solidFill>
                  <a:srgbClr val="006141"/>
                </a:solidFill>
              </a:rPr>
              <a:t>Circle</a:t>
            </a:r>
            <a:r>
              <a:rPr u="none"/>
              <a:t>)</a:t>
            </a:r>
            <a:r>
              <a:rPr u="none">
                <a:solidFill>
                  <a:srgbClr val="7E504F"/>
                </a:solidFill>
              </a:rPr>
              <a:t>shape</a:t>
            </a:r>
            <a:r>
              <a:rPr u="none"/>
              <a:t>);</a:t>
            </a:r>
            <a:endParaRPr u="none"/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break</a:t>
            </a:r>
            <a:r>
              <a:t>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31A68"/>
                </a:solidFill>
              </a:rPr>
              <a:t>case</a:t>
            </a:r>
            <a:r>
              <a:t> </a:t>
            </a:r>
            <a:r>
              <a:rPr u="sng"/>
              <a:t>Rectangle</a:t>
            </a:r>
            <a:r>
              <a:t>:</a:t>
            </a:r>
          </a:p>
          <a:p>
            <a:pPr algn="l" defTabSz="457200">
              <a:defRPr sz="1400" u="sng">
                <a:latin typeface="Monaco"/>
                <a:ea typeface="Monaco"/>
                <a:cs typeface="Monaco"/>
                <a:sym typeface="Monaco"/>
              </a:defRPr>
            </a:pPr>
            <a:r>
              <a:rPr u="none"/>
              <a:t>        </a:t>
            </a:r>
            <a:r>
              <a:t>drawRectangle</a:t>
            </a:r>
            <a:r>
              <a:rPr u="none"/>
              <a:t>((</a:t>
            </a:r>
            <a:r>
              <a:rPr>
                <a:solidFill>
                  <a:srgbClr val="006141"/>
                </a:solidFill>
              </a:rPr>
              <a:t>Rectangle</a:t>
            </a:r>
            <a:r>
              <a:rPr u="none"/>
              <a:t>)</a:t>
            </a:r>
            <a:r>
              <a:rPr u="none">
                <a:solidFill>
                  <a:srgbClr val="7E504F"/>
                </a:solidFill>
              </a:rPr>
              <a:t>shape</a:t>
            </a:r>
            <a:r>
              <a:rPr u="none"/>
              <a:t>);</a:t>
            </a:r>
            <a:endParaRPr u="none"/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break</a:t>
            </a:r>
            <a:r>
              <a:t>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} } }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drawCircle(</a:t>
            </a:r>
            <a:r>
              <a:rPr u="sng"/>
              <a:t>Circle</a:t>
            </a:r>
            <a:r>
              <a:t> circle) { </a:t>
            </a:r>
            <a:r>
              <a:rPr u="sng"/>
              <a:t>...</a:t>
            </a:r>
            <a:r>
              <a:t> }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drawRectangle(</a:t>
            </a:r>
            <a:r>
              <a:rPr u="sng"/>
              <a:t>Rectangle</a:t>
            </a:r>
            <a:r>
              <a:t> rectangle) { </a:t>
            </a:r>
            <a:r>
              <a:rPr u="sng"/>
              <a:t>...</a:t>
            </a:r>
            <a:r>
              <a:t> }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5820"/>
            </a:lvl1pPr>
          </a:lstStyle>
          <a:p>
            <a:pPr/>
            <a:r>
              <a:t>Refined Design for Drawable Shapes</a:t>
            </a:r>
          </a:p>
        </p:txBody>
      </p:sp>
      <p:sp>
        <p:nvSpPr>
          <p:cNvPr id="236" name="Shape 23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7501" y="2244362"/>
            <a:ext cx="11109798" cy="6425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Evaluating the Extensibility</a:t>
            </a:r>
          </a:p>
        </p:txBody>
      </p:sp>
      <p:sp>
        <p:nvSpPr>
          <p:cNvPr id="242" name="Shape 2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2394" y="3227916"/>
            <a:ext cx="8674101" cy="501650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Refined Design for Drawable Shapes</a:t>
            </a:r>
          </a:p>
        </p:txBody>
      </p:sp>
      <p:sp>
        <p:nvSpPr>
          <p:cNvPr id="245" name="Shape 245"/>
          <p:cNvSpPr/>
          <p:nvPr/>
        </p:nvSpPr>
        <p:spPr>
          <a:xfrm>
            <a:off x="-6717" y="3053575"/>
            <a:ext cx="13032323" cy="5365184"/>
          </a:xfrm>
          <a:prstGeom prst="rect">
            <a:avLst/>
          </a:prstGeom>
          <a:solidFill>
            <a:srgbClr val="008401">
              <a:alpha val="1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-700506" y="4947711"/>
            <a:ext cx="14419901" cy="4953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This solution complies to the open-closed design principle.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Evaluating the Extensibility</a:t>
            </a:r>
          </a:p>
        </p:txBody>
      </p:sp>
      <p:pic>
        <p:nvPicPr>
          <p:cNvPr id="25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2394" y="3244850"/>
            <a:ext cx="8674101" cy="5016500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hape 25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Shape 25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Refined Design for Drawable Shapes</a:t>
            </a:r>
          </a:p>
        </p:txBody>
      </p:sp>
      <p:sp>
        <p:nvSpPr>
          <p:cNvPr id="254" name="Shape 254"/>
          <p:cNvSpPr/>
          <p:nvPr/>
        </p:nvSpPr>
        <p:spPr>
          <a:xfrm>
            <a:off x="-6717" y="3053575"/>
            <a:ext cx="13032323" cy="5365184"/>
          </a:xfrm>
          <a:prstGeom prst="rect">
            <a:avLst/>
          </a:prstGeom>
          <a:solidFill>
            <a:srgbClr val="890F06">
              <a:alpha val="1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-700506" y="4947711"/>
            <a:ext cx="14419901" cy="4953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This solution complies to the open-closed design principle.</a:t>
            </a:r>
          </a:p>
        </p:txBody>
      </p:sp>
      <p:sp>
        <p:nvSpPr>
          <p:cNvPr id="256" name="Shape 256"/>
          <p:cNvSpPr/>
          <p:nvPr/>
        </p:nvSpPr>
        <p:spPr>
          <a:xfrm>
            <a:off x="-6717" y="5518149"/>
            <a:ext cx="13032323" cy="4699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These abstractions are more of an hindrance to several other kinds of changes.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Abstractions May </a:t>
            </a:r>
            <a:r>
              <a:t>Support</a:t>
            </a:r>
            <a:r>
              <a:t> or </a:t>
            </a:r>
            <a:r>
              <a:t>Hinder</a:t>
            </a:r>
            <a:r>
              <a:t> Change!</a:t>
            </a:r>
          </a:p>
        </p:txBody>
      </p:sp>
      <p:sp>
        <p:nvSpPr>
          <p:cNvPr id="261" name="Shape 2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Change is easy if change units correspond to abstraction units.  </a:t>
            </a:r>
          </a:p>
          <a:p>
            <a:pPr/>
            <a:r>
              <a:t>Change is tedious if change units do not correspond to abstraction units.</a:t>
            </a:r>
          </a:p>
        </p:txBody>
      </p:sp>
      <p:sp>
        <p:nvSpPr>
          <p:cNvPr id="262" name="Shape 2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Abstractions Reflect a Viewpoint</a:t>
            </a:r>
          </a:p>
        </p:txBody>
      </p:sp>
      <p:sp>
        <p:nvSpPr>
          <p:cNvPr id="267" name="Shape 26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8" name="Shape 268"/>
          <p:cNvSpPr/>
          <p:nvPr/>
        </p:nvSpPr>
        <p:spPr>
          <a:xfrm>
            <a:off x="1270000" y="6386690"/>
            <a:ext cx="10464800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No matter how “closed” a module is, there will always be some kind of change against which it is not closed.</a:t>
            </a:r>
          </a:p>
        </p:txBody>
      </p:sp>
      <p:sp>
        <p:nvSpPr>
          <p:cNvPr id="269" name="Shape 269"/>
          <p:cNvSpPr/>
          <p:nvPr/>
        </p:nvSpPr>
        <p:spPr>
          <a:xfrm>
            <a:off x="1136469" y="6388268"/>
            <a:ext cx="1073186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0" name="Shape 270"/>
          <p:cNvSpPr/>
          <p:nvPr/>
        </p:nvSpPr>
        <p:spPr>
          <a:xfrm>
            <a:off x="1136468" y="8183030"/>
            <a:ext cx="107318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5100"/>
            </a:lvl1pPr>
          </a:lstStyle>
          <a:p>
            <a:pPr/>
            <a:r>
              <a:t>Imagine: Development of a "Zoo Software"</a:t>
            </a:r>
          </a:p>
        </p:txBody>
      </p:sp>
      <p:sp>
        <p:nvSpPr>
          <p:cNvPr id="275" name="Shape 2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Three stakeholders:</a:t>
            </a:r>
          </a:p>
          <a:p>
            <a:pPr lvl="1"/>
            <a:r>
              <a:t>Veterinary surgeon:What matters is how animals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reproduce</a:t>
            </a:r>
            <a:r>
              <a:t>!</a:t>
            </a:r>
          </a:p>
          <a:p>
            <a:pPr lvl="1"/>
            <a:r>
              <a:t>Trainer: What matters is the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intelligence</a:t>
            </a:r>
            <a:r>
              <a:t>!</a:t>
            </a:r>
          </a:p>
          <a:p>
            <a:pPr lvl="1"/>
            <a:r>
              <a:t>Keeper: What matters is what they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eat</a:t>
            </a:r>
            <a:r>
              <a:t>!</a:t>
            </a:r>
          </a:p>
        </p:txBody>
      </p:sp>
      <p:sp>
        <p:nvSpPr>
          <p:cNvPr id="276" name="Shape 27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Shape 27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 the "Natural" Model 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3960"/>
            </a:lvl1pPr>
          </a:lstStyle>
          <a:p>
            <a:pPr/>
            <a:r>
              <a:t>One Possible Class Hierarchy When Modeling Animals</a:t>
            </a:r>
          </a:p>
        </p:txBody>
      </p:sp>
      <p:sp>
        <p:nvSpPr>
          <p:cNvPr id="280" name="Shape 2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6790" y="2526000"/>
            <a:ext cx="10851220" cy="470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defRPr sz="4800"/>
            </a:lvl1pPr>
          </a:lstStyle>
          <a:p>
            <a:pPr/>
            <a:r>
              <a:t>The Animal World From a Trainer's Viewpoint</a:t>
            </a:r>
          </a:p>
        </p:txBody>
      </p:sp>
      <p:sp>
        <p:nvSpPr>
          <p:cNvPr id="286" name="Shape 286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14095">
              <a:spcBef>
                <a:spcPts val="3600"/>
              </a:spcBef>
              <a:buSzTx/>
              <a:buNone/>
              <a:defRPr sz="3168"/>
            </a:pPr>
            <a:r>
              <a:t>The show shall start with the pink pelicans and the African geese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flying</a:t>
            </a:r>
            <a:r>
              <a:t> across the stage. They are to land at one end of the arena and then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walk</a:t>
            </a:r>
            <a:r>
              <a:t> towards a small door on the side. At the same time, a killer whale should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swim</a:t>
            </a:r>
            <a:r>
              <a:t> in circles and jump just as the pelicans fly by. After the jump, the sea lion should swim past the whale,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jump</a:t>
            </a:r>
            <a:r>
              <a:t> out of the pool, and walk towards the center stage where the announcer is waiting for him.</a:t>
            </a:r>
          </a:p>
        </p:txBody>
      </p:sp>
      <p:sp>
        <p:nvSpPr>
          <p:cNvPr id="287" name="Shape 2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8" name="Shape 28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Show</a:t>
            </a:r>
          </a:p>
        </p:txBody>
      </p:sp>
      <p:pic>
        <p:nvPicPr>
          <p:cNvPr id="28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8091" y="4290239"/>
            <a:ext cx="5372101" cy="222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body" idx="13"/>
          </p:nvPr>
        </p:nvSpPr>
        <p:spPr>
          <a:xfrm>
            <a:off x="1270000" y="8521700"/>
            <a:ext cx="10464800" cy="838200"/>
          </a:xfrm>
          <a:prstGeom prst="rect">
            <a:avLst/>
          </a:prstGeom>
        </p:spPr>
        <p:txBody>
          <a:bodyPr/>
          <a:lstStyle/>
          <a:p>
            <a:pPr/>
            <a:r>
              <a:t>– Object-Oriented Software Construction; 2nd Edition; Bertand Meyer,1997</a:t>
            </a:r>
          </a:p>
          <a:p>
            <a:pPr/>
            <a:r>
              <a:t>–Agile Software Development; Robert C. Martin; Prentice Hall, 2003</a:t>
            </a:r>
          </a:p>
        </p:txBody>
      </p:sp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000"/>
            </a:pPr>
            <a:r>
              <a:rPr>
                <a:latin typeface="Baskerville SemiBold"/>
                <a:ea typeface="Baskerville SemiBold"/>
                <a:cs typeface="Baskerville SemiBold"/>
                <a:sym typeface="Baskerville SemiBold"/>
              </a:rPr>
              <a:t>O</a:t>
            </a:r>
            <a:r>
              <a:t>pen-</a:t>
            </a:r>
            <a:r>
              <a:rPr>
                <a:latin typeface="Baskerville SemiBold"/>
                <a:ea typeface="Baskerville SemiBold"/>
                <a:cs typeface="Baskerville SemiBold"/>
                <a:sym typeface="Baskerville SemiBold"/>
              </a:rPr>
              <a:t>C</a:t>
            </a:r>
            <a:r>
              <a:t>losed </a:t>
            </a:r>
            <a:r>
              <a:rPr>
                <a:latin typeface="Baskerville SemiBold"/>
                <a:ea typeface="Baskerville SemiBold"/>
                <a:cs typeface="Baskerville SemiBold"/>
                <a:sym typeface="Baskerville SemiBold"/>
              </a:rPr>
              <a:t>P</a:t>
            </a:r>
            <a:r>
              <a:t>rinciple</a:t>
            </a:r>
            <a:endParaRPr>
              <a:latin typeface="Baskerville SemiBold"/>
              <a:ea typeface="Baskerville SemiBold"/>
              <a:cs typeface="Baskerville SemiBold"/>
              <a:sym typeface="Baskerville SemiBold"/>
            </a:endParaRPr>
          </a:p>
          <a:p>
            <a:pPr>
              <a:defRPr sz="5000"/>
            </a:pPr>
          </a:p>
          <a:p>
            <a:pPr/>
            <a:r>
              <a:t>Software entities (classes, modules, functions, components, etc.) should be </a:t>
            </a:r>
            <a:r>
              <a:rPr>
                <a:latin typeface="Baskerville SemiBold"/>
                <a:ea typeface="Baskerville SemiBold"/>
                <a:cs typeface="Baskerville SemiBold"/>
                <a:sym typeface="Baskerville SemiBold"/>
              </a:rPr>
              <a:t>open for extension</a:t>
            </a:r>
            <a:r>
              <a:t>, but </a:t>
            </a:r>
            <a:r>
              <a:rPr>
                <a:latin typeface="Baskerville SemiBold"/>
                <a:ea typeface="Baskerville SemiBold"/>
                <a:cs typeface="Baskerville SemiBold"/>
                <a:sym typeface="Baskerville SemiBold"/>
              </a:rPr>
              <a:t>closed for modifications</a:t>
            </a:r>
            <a:r>
              <a:t>.</a:t>
            </a: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xfrm>
            <a:off x="6381699" y="9393884"/>
            <a:ext cx="241402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4560"/>
            </a:lvl1pPr>
          </a:lstStyle>
          <a:p>
            <a:pPr/>
            <a:r>
              <a:t>Models Reflecting Different Viewpoints Overlap</a:t>
            </a:r>
          </a:p>
        </p:txBody>
      </p:sp>
      <p:sp>
        <p:nvSpPr>
          <p:cNvPr id="292" name="Shape 2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6342" y="1739599"/>
            <a:ext cx="10172116" cy="7023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defRPr sz="5200"/>
            </a:lvl1pPr>
          </a:lstStyle>
          <a:p>
            <a:pPr/>
            <a:r>
              <a:t>Most programming languages  such as Java and tools do not well support modeling the world based on co-existing viewpoints.</a:t>
            </a:r>
          </a:p>
        </p:txBody>
      </p:sp>
      <p:sp>
        <p:nvSpPr>
          <p:cNvPr id="298" name="Shape 2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9" name="Shape 299"/>
          <p:cNvSpPr/>
          <p:nvPr/>
        </p:nvSpPr>
        <p:spPr>
          <a:xfrm>
            <a:off x="-1" y="7243135"/>
            <a:ext cx="13004801" cy="889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No matter how “closed” a module is, there will always be some kind of change against which it is not closed.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Strategic Closure</a:t>
            </a:r>
          </a:p>
        </p:txBody>
      </p:sp>
      <p:sp>
        <p:nvSpPr>
          <p:cNvPr id="304" name="Shape 3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4495" indent="-404495" defTabSz="531622">
              <a:spcBef>
                <a:spcPts val="3800"/>
              </a:spcBef>
              <a:defRPr sz="3276"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Choose the kinds of changes against which to close your module</a:t>
            </a:r>
            <a:r>
              <a:t>.</a:t>
            </a:r>
          </a:p>
          <a:p>
            <a:pPr lvl="1" marL="808990" indent="-404495" defTabSz="531622">
              <a:spcBef>
                <a:spcPts val="2300"/>
              </a:spcBef>
              <a:defRPr sz="3276"/>
            </a:pPr>
            <a:r>
              <a:t>Guess at the most likely kinds of changes.</a:t>
            </a:r>
          </a:p>
          <a:p>
            <a:pPr lvl="1" marL="808990" indent="-404495" defTabSz="531622">
              <a:spcBef>
                <a:spcPts val="2300"/>
              </a:spcBef>
              <a:defRPr sz="3276"/>
            </a:pPr>
            <a:r>
              <a:t>Construct abstractions to protect against those changes.</a:t>
            </a:r>
          </a:p>
          <a:p>
            <a:pPr marL="404495" indent="-404495" defTabSz="531622">
              <a:spcBef>
                <a:spcPts val="3800"/>
              </a:spcBef>
              <a:defRPr sz="3276">
                <a:solidFill>
                  <a:srgbClr val="53585F"/>
                </a:solidFill>
              </a:defRPr>
            </a:pPr>
            <a:r>
              <a:t>Prescience derived from experience:</a:t>
            </a:r>
          </a:p>
          <a:p>
            <a:pPr lvl="1" marL="808990" indent="-404495" defTabSz="531622">
              <a:spcBef>
                <a:spcPts val="2300"/>
              </a:spcBef>
              <a:defRPr sz="3276">
                <a:solidFill>
                  <a:srgbClr val="53585F"/>
                </a:solidFill>
              </a:defRPr>
            </a:pPr>
            <a:r>
              <a:t>Experienced designers hope to know the user and an industry well enough to judge the probability of different kinds of changes.</a:t>
            </a:r>
          </a:p>
          <a:p>
            <a:pPr lvl="1" marL="808990" indent="-404495" defTabSz="531622">
              <a:spcBef>
                <a:spcPts val="2300"/>
              </a:spcBef>
              <a:defRPr sz="3276">
                <a:solidFill>
                  <a:srgbClr val="53585F"/>
                </a:solidFill>
              </a:defRPr>
            </a:pPr>
            <a:r>
              <a:t>Invoke open-closed principle against the most probable changes.</a:t>
            </a:r>
          </a:p>
        </p:txBody>
      </p:sp>
      <p:sp>
        <p:nvSpPr>
          <p:cNvPr id="305" name="Shape 30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 Agile</a:t>
            </a:r>
          </a:p>
        </p:txBody>
      </p:sp>
      <p:sp>
        <p:nvSpPr>
          <p:cNvPr id="308" name="Shape 3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rPr u="sng"/>
              <a:t>Conforming to the open-closed principle is expensive:</a:t>
            </a:r>
            <a:endParaRPr u="sng"/>
          </a:p>
          <a:p>
            <a:pPr lvl="1" marL="844550" indent="-422275" defTabSz="554990">
              <a:spcBef>
                <a:spcPts val="2400"/>
              </a:spcBef>
              <a:defRPr sz="3420"/>
            </a:pPr>
            <a:r>
              <a:t>Development time and effort to create the appropriate abstractions. </a:t>
            </a:r>
          </a:p>
          <a:p>
            <a:pPr lvl="1" marL="844550" indent="-422275" defTabSz="554990">
              <a:spcBef>
                <a:spcPts val="2400"/>
              </a:spcBef>
              <a:defRPr sz="3420"/>
            </a:pPr>
            <a:r>
              <a:t>Created abstractions might increase the complexity of the design.</a:t>
            </a:r>
          </a:p>
          <a:p>
            <a:pPr lvl="1" marL="844550" indent="-422275" defTabSz="554990">
              <a:spcBef>
                <a:spcPts val="2400"/>
              </a:spcBef>
              <a:defRPr sz="3420"/>
            </a:pPr>
            <a:r>
              <a:t>Needless, Accidental Complexity. </a:t>
            </a:r>
          </a:p>
          <a:p>
            <a:pPr lvl="1" marL="844550" indent="-422275" defTabSz="554990">
              <a:spcBef>
                <a:spcPts val="2400"/>
              </a:spcBef>
              <a:defRPr sz="3420"/>
            </a:pPr>
            <a:r>
              <a:t>Incorrect abstractions supported/maintained even if not used.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Be agile: Wait for changes to happen and close against them.</a:t>
            </a:r>
          </a:p>
        </p:txBody>
      </p:sp>
      <p:sp>
        <p:nvSpPr>
          <p:cNvPr id="309" name="Shape 3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0" name="Shape 310"/>
          <p:cNvSpPr/>
          <p:nvPr>
            <p:ph type="body" idx="13"/>
          </p:nvPr>
        </p:nvSpPr>
        <p:spPr>
          <a:xfrm>
            <a:off x="336270" y="1248833"/>
            <a:ext cx="12346349" cy="1193801"/>
          </a:xfrm>
          <a:prstGeom prst="rect">
            <a:avLst/>
          </a:prstGeom>
        </p:spPr>
        <p:txBody>
          <a:bodyPr/>
          <a:lstStyle/>
          <a:p>
            <a:pPr/>
            <a:r>
              <a:t>Recall that guesses about the likely kinds of changes to an application over time will often be wrong.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body" idx="13"/>
          </p:nvPr>
        </p:nvSpPr>
        <p:spPr>
          <a:xfrm>
            <a:off x="1270000" y="8521700"/>
            <a:ext cx="10464800" cy="838200"/>
          </a:xfrm>
          <a:prstGeom prst="rect">
            <a:avLst/>
          </a:prstGeom>
        </p:spPr>
        <p:txBody>
          <a:bodyPr/>
          <a:lstStyle/>
          <a:p>
            <a:pPr/>
            <a:r>
              <a:t>– Object-Oriented Software Construction; 2nd Edition; Bertand Meyer,1997</a:t>
            </a:r>
          </a:p>
          <a:p>
            <a:pPr/>
            <a:r>
              <a:t>– Agile Software Development; Robert C. Martin; Prentice Hall, 2003</a:t>
            </a:r>
          </a:p>
        </p:txBody>
      </p:sp>
      <p:sp>
        <p:nvSpPr>
          <p:cNvPr id="313" name="Shape 3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000"/>
            </a:pPr>
            <a:r>
              <a:rPr>
                <a:latin typeface="Baskerville SemiBold"/>
                <a:ea typeface="Baskerville SemiBold"/>
                <a:cs typeface="Baskerville SemiBold"/>
                <a:sym typeface="Baskerville SemiBold"/>
              </a:rPr>
              <a:t>O</a:t>
            </a:r>
            <a:r>
              <a:t>pen-</a:t>
            </a:r>
            <a:r>
              <a:rPr>
                <a:latin typeface="Baskerville SemiBold"/>
                <a:ea typeface="Baskerville SemiBold"/>
                <a:cs typeface="Baskerville SemiBold"/>
                <a:sym typeface="Baskerville SemiBold"/>
              </a:rPr>
              <a:t>C</a:t>
            </a:r>
            <a:r>
              <a:t>losed </a:t>
            </a:r>
            <a:r>
              <a:rPr>
                <a:latin typeface="Baskerville SemiBold"/>
                <a:ea typeface="Baskerville SemiBold"/>
                <a:cs typeface="Baskerville SemiBold"/>
                <a:sym typeface="Baskerville SemiBold"/>
              </a:rPr>
              <a:t>P</a:t>
            </a:r>
            <a:r>
              <a:t>rinciple</a:t>
            </a:r>
            <a:endParaRPr>
              <a:latin typeface="Baskerville SemiBold"/>
              <a:ea typeface="Baskerville SemiBold"/>
              <a:cs typeface="Baskerville SemiBold"/>
              <a:sym typeface="Baskerville SemiBold"/>
            </a:endParaRPr>
          </a:p>
          <a:p>
            <a:pPr>
              <a:defRPr sz="5000"/>
            </a:pPr>
          </a:p>
          <a:p>
            <a:pPr/>
            <a:r>
              <a:t>Software entities (classes, modules, functions, components, etc.) should be </a:t>
            </a:r>
            <a:r>
              <a:rPr>
                <a:latin typeface="Baskerville SemiBold"/>
                <a:ea typeface="Baskerville SemiBold"/>
                <a:cs typeface="Baskerville SemiBold"/>
                <a:sym typeface="Baskerville SemiBold"/>
              </a:rPr>
              <a:t>open for extension</a:t>
            </a:r>
            <a:r>
              <a:t>, but </a:t>
            </a:r>
            <a:r>
              <a:rPr>
                <a:latin typeface="Baskerville SemiBold"/>
                <a:ea typeface="Baskerville SemiBold"/>
                <a:cs typeface="Baskerville SemiBold"/>
                <a:sym typeface="Baskerville SemiBold"/>
              </a:rPr>
              <a:t>closed for modifications</a:t>
            </a:r>
            <a:r>
              <a:t>.</a:t>
            </a:r>
          </a:p>
        </p:txBody>
      </p:sp>
      <p:sp>
        <p:nvSpPr>
          <p:cNvPr id="314" name="Shape 3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5" name="Shape 315"/>
          <p:cNvSpPr/>
          <p:nvPr/>
        </p:nvSpPr>
        <p:spPr>
          <a:xfrm>
            <a:off x="952500" y="3788074"/>
            <a:ext cx="11099801" cy="3365501"/>
          </a:xfrm>
          <a:prstGeom prst="rect">
            <a:avLst/>
          </a:prstGeom>
          <a:solidFill>
            <a:srgbClr val="FFFFFF">
              <a:alpha val="92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4200"/>
              </a:spcBef>
              <a:buSzPct val="100000"/>
              <a:buChar char="•"/>
            </a:pPr>
            <a:r>
              <a:t>Abstraction is the key to supporting the open-closed design principle.</a:t>
            </a:r>
          </a:p>
          <a:p>
            <a:pPr marL="444500" indent="-444500" algn="l">
              <a:spcBef>
                <a:spcPts val="4200"/>
              </a:spcBef>
              <a:buSzPct val="100000"/>
              <a:buChar char="•"/>
            </a:pPr>
            <a:r>
              <a:t>No matter how closed a module is, there will always be some kind of change against which it is not closed.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4619"/>
            </a:lvl1pPr>
          </a:lstStyle>
          <a:p>
            <a:pPr/>
            <a:r>
              <a:t>Reasons for closing modules against changes/for making modules open for extension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module was delivered to customers and a change will not be accepted. If you need to change something later, hopefully you opened your module for extension!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The module is a third-party Library/Framework and only available as binary code. If you need to change something, hopefully the third-party opened the module for extension!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Not having to change existing code means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modular compilation</a:t>
            </a:r>
            <a:r>
              <a:t>,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testing</a:t>
            </a:r>
            <a:r>
              <a:t> and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debugging</a:t>
            </a:r>
            <a:r>
              <a:t>.</a:t>
            </a:r>
          </a:p>
        </p:txBody>
      </p:sp>
      <p:sp>
        <p:nvSpPr>
          <p:cNvPr id="183" name="Shape 183"/>
          <p:cNvSpPr/>
          <p:nvPr>
            <p:ph type="sldNum" sz="quarter" idx="2"/>
          </p:nvPr>
        </p:nvSpPr>
        <p:spPr>
          <a:xfrm>
            <a:off x="6375349" y="93916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49833">
              <a:defRPr sz="6160"/>
            </a:pPr>
            <a:r>
              <a:t>To enable extending an entity without modifying it,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abstract over subparts</a:t>
            </a:r>
            <a:r>
              <a:t> of its behavior.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6381699" y="9393884"/>
            <a:ext cx="241402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Shape 187"/>
          <p:cNvSpPr/>
          <p:nvPr/>
        </p:nvSpPr>
        <p:spPr>
          <a:xfrm rot="2700000">
            <a:off x="7443864" y="1912008"/>
            <a:ext cx="6736967" cy="4953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Abstraction is the Key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Abstracting Over Variations</a:t>
            </a:r>
          </a:p>
        </p:txBody>
      </p:sp>
      <p:sp>
        <p:nvSpPr>
          <p:cNvPr id="192" name="Shape 192"/>
          <p:cNvSpPr/>
          <p:nvPr>
            <p:ph type="sldNum" sz="quarter" idx="2"/>
          </p:nvPr>
        </p:nvSpPr>
        <p:spPr>
          <a:xfrm>
            <a:off x="6375349" y="93916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34465" y="2927820"/>
            <a:ext cx="7935870" cy="5058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Abstracting Over Variations</a:t>
            </a:r>
          </a:p>
        </p:txBody>
      </p:sp>
      <p:sp>
        <p:nvSpPr>
          <p:cNvPr id="198" name="Shape 198"/>
          <p:cNvSpPr/>
          <p:nvPr>
            <p:ph type="sldNum" sz="quarter" idx="2"/>
          </p:nvPr>
        </p:nvSpPr>
        <p:spPr>
          <a:xfrm>
            <a:off x="6375349" y="93916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1057" y="3086777"/>
            <a:ext cx="9882686" cy="5332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5400"/>
            </a:lvl1pPr>
          </a:lstStyle>
          <a:p>
            <a:pPr/>
            <a:r>
              <a:t>A Possible Design for Drawable Shapes</a:t>
            </a:r>
          </a:p>
        </p:txBody>
      </p:sp>
      <p:sp>
        <p:nvSpPr>
          <p:cNvPr id="204" name="Shape 204"/>
          <p:cNvSpPr/>
          <p:nvPr>
            <p:ph type="sldNum" sz="quarter" idx="2"/>
          </p:nvPr>
        </p:nvSpPr>
        <p:spPr>
          <a:xfrm>
            <a:off x="6375349" y="93916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Shape 205"/>
          <p:cNvSpPr/>
          <p:nvPr>
            <p:ph type="body" idx="13"/>
          </p:nvPr>
        </p:nvSpPr>
        <p:spPr>
          <a:xfrm>
            <a:off x="336270" y="1604458"/>
            <a:ext cx="12346349" cy="482551"/>
          </a:xfrm>
          <a:prstGeom prst="rect">
            <a:avLst/>
          </a:prstGeom>
        </p:spPr>
        <p:txBody>
          <a:bodyPr/>
          <a:lstStyle/>
          <a:p>
            <a:pPr/>
            <a:r>
              <a:t>Drawing is implemented in separate methods (e.g., of class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Application</a:t>
            </a:r>
            <a:r>
              <a:t>).</a:t>
            </a:r>
          </a:p>
        </p:txBody>
      </p:sp>
      <p:pic>
        <p:nvPicPr>
          <p:cNvPr id="20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0200" y="3408879"/>
            <a:ext cx="7264400" cy="466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15468">
              <a:defRPr sz="3240"/>
            </a:lvl1pPr>
          </a:lstStyle>
          <a:p>
            <a:pPr/>
            <a:r>
              <a:t>Consider an application that draws shapes - circles and rectangles – on a standard GUI.</a:t>
            </a:r>
          </a:p>
        </p:txBody>
      </p:sp>
      <p:sp>
        <p:nvSpPr>
          <p:cNvPr id="211" name="Shape 211"/>
          <p:cNvSpPr/>
          <p:nvPr>
            <p:ph type="sldNum" sz="quarter" idx="2"/>
          </p:nvPr>
        </p:nvSpPr>
        <p:spPr>
          <a:xfrm>
            <a:off x="6375349" y="93916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2" name="OCP-SketchVectorDrawingAp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1996182"/>
            <a:ext cx="11633200" cy="692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defRPr sz="4920"/>
            </a:lvl1pPr>
          </a:lstStyle>
          <a:p>
            <a:pPr/>
            <a:r>
              <a:t>Implementation of the Drawing Functionality</a:t>
            </a:r>
          </a:p>
        </p:txBody>
      </p:sp>
      <p:sp>
        <p:nvSpPr>
          <p:cNvPr id="215" name="Shape 215"/>
          <p:cNvSpPr/>
          <p:nvPr>
            <p:ph type="sldNum" sz="quarter" idx="2"/>
          </p:nvPr>
        </p:nvSpPr>
        <p:spPr>
          <a:xfrm>
            <a:off x="6375349" y="93916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6" name="Shape 216"/>
          <p:cNvSpPr/>
          <p:nvPr/>
        </p:nvSpPr>
        <p:spPr>
          <a:xfrm>
            <a:off x="698834" y="1863917"/>
            <a:ext cx="11607131" cy="7186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600">
                <a:solidFill>
                  <a:srgbClr val="0061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t>Application</a:t>
            </a:r>
            <a:r>
              <a:rPr>
                <a:solidFill>
                  <a:srgbClr val="000000"/>
                </a:solidFill>
              </a:rPr>
              <a:t>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6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drawAllShapes(</a:t>
            </a:r>
            <a:r>
              <a:rPr u="sng">
                <a:solidFill>
                  <a:srgbClr val="006141"/>
                </a:solidFill>
              </a:rPr>
              <a:t>List</a:t>
            </a:r>
            <a:r>
              <a:t>&lt;</a:t>
            </a:r>
            <a:r>
              <a:rPr u="sng">
                <a:solidFill>
                  <a:srgbClr val="007400"/>
                </a:solidFill>
              </a:rPr>
              <a:t>Shape</a:t>
            </a:r>
            <a:r>
              <a:t>&gt; </a:t>
            </a:r>
            <a:r>
              <a:rPr u="sng">
                <a:solidFill>
                  <a:srgbClr val="7E504F"/>
                </a:solidFill>
              </a:rPr>
              <a:t>shapes</a:t>
            </a:r>
            <a:r>
              <a:t>) {</a:t>
            </a:r>
          </a:p>
          <a:p>
            <a:pPr algn="l" defTabSz="457200">
              <a:defRPr sz="26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rPr>
                <a:solidFill>
                  <a:srgbClr val="000000"/>
                </a:solidFill>
              </a:rPr>
              <a:t>(</a:t>
            </a:r>
            <a:r>
              <a:rPr u="sng">
                <a:solidFill>
                  <a:srgbClr val="006141"/>
                </a:solidFill>
              </a:rPr>
              <a:t>Shape</a:t>
            </a:r>
            <a:r>
              <a:rPr>
                <a:solidFill>
                  <a:srgbClr val="000000"/>
                </a:solidFill>
              </a:rPr>
              <a:t> </a:t>
            </a:r>
            <a:r>
              <a:t>shape</a:t>
            </a:r>
            <a:r>
              <a:rPr>
                <a:solidFill>
                  <a:srgbClr val="000000"/>
                </a:solidFill>
              </a:rPr>
              <a:t> : </a:t>
            </a:r>
            <a:r>
              <a:rPr u="sng"/>
              <a:t>shapes</a:t>
            </a:r>
            <a:r>
              <a:rPr>
                <a:solidFill>
                  <a:srgbClr val="000000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600" u="sng">
                <a:latin typeface="Monaco"/>
                <a:ea typeface="Monaco"/>
                <a:cs typeface="Monaco"/>
                <a:sym typeface="Monaco"/>
              </a:defRPr>
            </a:pPr>
            <a:r>
              <a:rPr u="none"/>
              <a:t>      </a:t>
            </a:r>
            <a:r>
              <a:rPr u="none">
                <a:solidFill>
                  <a:srgbClr val="931A68"/>
                </a:solidFill>
              </a:rPr>
              <a:t>switch</a:t>
            </a:r>
            <a:r>
              <a:rPr u="none"/>
              <a:t>(</a:t>
            </a:r>
            <a:r>
              <a:rPr>
                <a:solidFill>
                  <a:srgbClr val="7E504F"/>
                </a:solidFill>
              </a:rPr>
              <a:t>shape</a:t>
            </a:r>
            <a:r>
              <a:t>.getType()</a:t>
            </a:r>
            <a:r>
              <a:rPr u="none"/>
              <a:t>) {</a:t>
            </a:r>
            <a:endParaRPr u="none"/>
          </a:p>
          <a:p>
            <a:pPr algn="l" defTabSz="457200">
              <a:defRPr sz="26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31A68"/>
                </a:solidFill>
              </a:rPr>
              <a:t>case</a:t>
            </a:r>
            <a:r>
              <a:t> </a:t>
            </a:r>
            <a:r>
              <a:rPr u="sng"/>
              <a:t>Circle</a:t>
            </a:r>
            <a:r>
              <a:t>:</a:t>
            </a:r>
          </a:p>
          <a:p>
            <a:pPr algn="l" defTabSz="457200">
              <a:defRPr sz="2600" u="sng">
                <a:latin typeface="Monaco"/>
                <a:ea typeface="Monaco"/>
                <a:cs typeface="Monaco"/>
                <a:sym typeface="Monaco"/>
              </a:defRPr>
            </a:pPr>
            <a:r>
              <a:rPr u="none"/>
              <a:t>        </a:t>
            </a:r>
            <a:r>
              <a:t>drawCircle</a:t>
            </a:r>
            <a:r>
              <a:rPr u="none"/>
              <a:t>((</a:t>
            </a:r>
            <a:r>
              <a:rPr>
                <a:solidFill>
                  <a:srgbClr val="006141"/>
                </a:solidFill>
              </a:rPr>
              <a:t>Circle</a:t>
            </a:r>
            <a:r>
              <a:rPr u="none"/>
              <a:t>)</a:t>
            </a:r>
            <a:r>
              <a:rPr u="none">
                <a:solidFill>
                  <a:srgbClr val="7E504F"/>
                </a:solidFill>
              </a:rPr>
              <a:t>shape</a:t>
            </a:r>
            <a:r>
              <a:rPr u="none"/>
              <a:t>);</a:t>
            </a:r>
            <a:endParaRPr u="none"/>
          </a:p>
          <a:p>
            <a:pPr algn="l" defTabSz="457200">
              <a:defRPr sz="26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break</a:t>
            </a:r>
            <a:r>
              <a:t>;</a:t>
            </a:r>
          </a:p>
          <a:p>
            <a:pPr algn="l" defTabSz="457200">
              <a:defRPr sz="26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31A68"/>
                </a:solidFill>
              </a:rPr>
              <a:t>case</a:t>
            </a:r>
            <a:r>
              <a:t> </a:t>
            </a:r>
            <a:r>
              <a:rPr u="sng"/>
              <a:t>Rectangle</a:t>
            </a:r>
            <a:r>
              <a:t>:</a:t>
            </a:r>
          </a:p>
          <a:p>
            <a:pPr algn="l" defTabSz="457200">
              <a:defRPr sz="2600" u="sng">
                <a:latin typeface="Monaco"/>
                <a:ea typeface="Monaco"/>
                <a:cs typeface="Monaco"/>
                <a:sym typeface="Monaco"/>
              </a:defRPr>
            </a:pPr>
            <a:r>
              <a:rPr u="none"/>
              <a:t>        </a:t>
            </a:r>
            <a:r>
              <a:t>drawRectangle</a:t>
            </a:r>
            <a:r>
              <a:rPr u="none"/>
              <a:t>((</a:t>
            </a:r>
            <a:r>
              <a:rPr>
                <a:solidFill>
                  <a:srgbClr val="006141"/>
                </a:solidFill>
              </a:rPr>
              <a:t>Rectangle</a:t>
            </a:r>
            <a:r>
              <a:rPr u="none"/>
              <a:t>)</a:t>
            </a:r>
            <a:r>
              <a:rPr u="none">
                <a:solidFill>
                  <a:srgbClr val="7E504F"/>
                </a:solidFill>
              </a:rPr>
              <a:t>shape</a:t>
            </a:r>
            <a:r>
              <a:rPr u="none"/>
              <a:t>);</a:t>
            </a:r>
            <a:endParaRPr u="none"/>
          </a:p>
          <a:p>
            <a:pPr algn="l" defTabSz="457200">
              <a:defRPr sz="26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break</a:t>
            </a:r>
            <a:r>
              <a:t>;</a:t>
            </a:r>
          </a:p>
          <a:p>
            <a:pPr algn="l" defTabSz="457200">
              <a:defRPr sz="2600">
                <a:latin typeface="Monaco"/>
                <a:ea typeface="Monaco"/>
                <a:cs typeface="Monaco"/>
                <a:sym typeface="Monaco"/>
              </a:defRPr>
            </a:pPr>
            <a:r>
              <a:t>  } } }</a:t>
            </a:r>
          </a:p>
          <a:p>
            <a:pPr algn="l" defTabSz="457200">
              <a:defRPr sz="26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6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drawCircle(</a:t>
            </a:r>
            <a:r>
              <a:rPr u="sng"/>
              <a:t>Circle</a:t>
            </a:r>
            <a:r>
              <a:t> circle) { </a:t>
            </a:r>
            <a:r>
              <a:rPr u="sng"/>
              <a:t>...</a:t>
            </a:r>
            <a:r>
              <a:t> }</a:t>
            </a:r>
          </a:p>
          <a:p>
            <a:pPr algn="l" defTabSz="457200">
              <a:defRPr sz="26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26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drawRectangle(</a:t>
            </a:r>
            <a:r>
              <a:rPr u="sng"/>
              <a:t>Rectangle</a:t>
            </a:r>
            <a:r>
              <a:t> rectangle) { </a:t>
            </a:r>
            <a:r>
              <a:rPr u="sng"/>
              <a:t>...</a:t>
            </a:r>
            <a:r>
              <a:t> }</a:t>
            </a:r>
          </a:p>
          <a:p>
            <a:pPr algn="l" defTabSz="457200">
              <a:defRPr sz="26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