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80" r:id="rId3"/>
    <p:sldId id="295" r:id="rId4"/>
    <p:sldId id="285" r:id="rId5"/>
    <p:sldId id="284" r:id="rId6"/>
    <p:sldId id="297" r:id="rId7"/>
    <p:sldId id="296" r:id="rId8"/>
    <p:sldId id="286" r:id="rId9"/>
    <p:sldId id="287" r:id="rId10"/>
    <p:sldId id="264" r:id="rId11"/>
    <p:sldId id="290" r:id="rId12"/>
    <p:sldId id="291" r:id="rId13"/>
    <p:sldId id="292" r:id="rId14"/>
    <p:sldId id="301" r:id="rId15"/>
    <p:sldId id="303" r:id="rId16"/>
    <p:sldId id="305" r:id="rId17"/>
    <p:sldId id="304" r:id="rId18"/>
    <p:sldId id="306" r:id="rId19"/>
    <p:sldId id="307" r:id="rId20"/>
    <p:sldId id="308" r:id="rId21"/>
    <p:sldId id="309" r:id="rId22"/>
    <p:sldId id="310" r:id="rId23"/>
    <p:sldId id="311" r:id="rId24"/>
    <p:sldId id="312" r:id="rId25"/>
    <p:sldId id="313"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67" autoAdjust="0"/>
  </p:normalViewPr>
  <p:slideViewPr>
    <p:cSldViewPr snapToGrid="0">
      <p:cViewPr>
        <p:scale>
          <a:sx n="80" d="100"/>
          <a:sy n="80" d="100"/>
        </p:scale>
        <p:origin x="199"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xfrm>
            <a:off x="1143000" y="685800"/>
            <a:ext cx="4572000" cy="3429000"/>
          </a:xfrm>
          <a:prstGeom prst="rect">
            <a:avLst/>
          </a:prstGeom>
        </p:spPr>
        <p:txBody>
          <a:bodyPr/>
          <a:lstStyle/>
          <a:p>
            <a:endParaRPr/>
          </a:p>
        </p:txBody>
      </p:sp>
      <p:sp>
        <p:nvSpPr>
          <p:cNvPr id="168" name="Shape 16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a:latin typeface="Helvetica Neue Light"/>
        <a:ea typeface="Helvetica Neue Light"/>
        <a:cs typeface="Helvetica Neue Light"/>
        <a:sym typeface="Helvetica Neue Light"/>
      </a:defRPr>
    </a:lvl1pPr>
    <a:lvl2pPr indent="228600" defTabSz="457200" latinLnBrk="0">
      <a:lnSpc>
        <a:spcPct val="117999"/>
      </a:lnSpc>
      <a:defRPr>
        <a:latin typeface="Helvetica Neue Light"/>
        <a:ea typeface="Helvetica Neue Light"/>
        <a:cs typeface="Helvetica Neue Light"/>
        <a:sym typeface="Helvetica Neue Light"/>
      </a:defRPr>
    </a:lvl2pPr>
    <a:lvl3pPr indent="457200" defTabSz="457200" latinLnBrk="0">
      <a:lnSpc>
        <a:spcPct val="117999"/>
      </a:lnSpc>
      <a:defRPr>
        <a:latin typeface="Helvetica Neue Light"/>
        <a:ea typeface="Helvetica Neue Light"/>
        <a:cs typeface="Helvetica Neue Light"/>
        <a:sym typeface="Helvetica Neue Light"/>
      </a:defRPr>
    </a:lvl3pPr>
    <a:lvl4pPr indent="685800" defTabSz="457200" latinLnBrk="0">
      <a:lnSpc>
        <a:spcPct val="117999"/>
      </a:lnSpc>
      <a:defRPr>
        <a:latin typeface="Helvetica Neue Light"/>
        <a:ea typeface="Helvetica Neue Light"/>
        <a:cs typeface="Helvetica Neue Light"/>
        <a:sym typeface="Helvetica Neue Light"/>
      </a:defRPr>
    </a:lvl4pPr>
    <a:lvl5pPr indent="914400" defTabSz="457200" latinLnBrk="0">
      <a:lnSpc>
        <a:spcPct val="117999"/>
      </a:lnSpc>
      <a:defRPr>
        <a:latin typeface="Helvetica Neue Light"/>
        <a:ea typeface="Helvetica Neue Light"/>
        <a:cs typeface="Helvetica Neue Light"/>
        <a:sym typeface="Helvetica Neue Light"/>
      </a:defRPr>
    </a:lvl5pPr>
    <a:lvl6pPr indent="1143000" defTabSz="457200" latinLnBrk="0">
      <a:lnSpc>
        <a:spcPct val="117999"/>
      </a:lnSpc>
      <a:defRPr>
        <a:latin typeface="Helvetica Neue Light"/>
        <a:ea typeface="Helvetica Neue Light"/>
        <a:cs typeface="Helvetica Neue Light"/>
        <a:sym typeface="Helvetica Neue Light"/>
      </a:defRPr>
    </a:lvl6pPr>
    <a:lvl7pPr indent="1371600" defTabSz="457200" latinLnBrk="0">
      <a:lnSpc>
        <a:spcPct val="117999"/>
      </a:lnSpc>
      <a:defRPr>
        <a:latin typeface="Helvetica Neue Light"/>
        <a:ea typeface="Helvetica Neue Light"/>
        <a:cs typeface="Helvetica Neue Light"/>
        <a:sym typeface="Helvetica Neue Light"/>
      </a:defRPr>
    </a:lvl7pPr>
    <a:lvl8pPr indent="1600200" defTabSz="457200" latinLnBrk="0">
      <a:lnSpc>
        <a:spcPct val="117999"/>
      </a:lnSpc>
      <a:defRPr>
        <a:latin typeface="Helvetica Neue Light"/>
        <a:ea typeface="Helvetica Neue Light"/>
        <a:cs typeface="Helvetica Neue Light"/>
        <a:sym typeface="Helvetica Neue Light"/>
      </a:defRPr>
    </a:lvl8pPr>
    <a:lvl9pPr indent="1828800" defTabSz="457200" latinLnBrk="0">
      <a:lnSpc>
        <a:spcPct val="117999"/>
      </a:lnSpc>
      <a:defRPr>
        <a:latin typeface="Helvetica Neue Light"/>
        <a:ea typeface="Helvetica Neue Light"/>
        <a:cs typeface="Helvetica Neue Light"/>
        <a:sym typeface="Helvetica Neue Ligh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table shows the internal and external design goals behind the Scala Collections API, categorized after internal and external design goals as well as goals for the user and goals for possible extender (API user).</a:t>
            </a:r>
          </a:p>
          <a:p>
            <a:endParaRPr lang="en-US" dirty="0"/>
          </a:p>
          <a:p>
            <a:r>
              <a:rPr lang="en-US" dirty="0"/>
              <a:t>The Scala 2.8 Collections API contains a large number of collection operations, which exist uniformly on many different collection implementations. Implementing every collection operation anew for every collection type would lead to an enormous amount of code, most of which would be copied from somewhere else. Such code duplication could lead to inconsistencies over time, when an operation is added or modified in one part of the collection library but not in others. The </a:t>
            </a:r>
            <a:r>
              <a:rPr lang="en-US" b="1" dirty="0"/>
              <a:t>principal design objective </a:t>
            </a:r>
            <a:r>
              <a:rPr lang="en-US" dirty="0"/>
              <a:t>of the new collections framework was to </a:t>
            </a:r>
            <a:r>
              <a:rPr lang="en-US" b="1" dirty="0"/>
              <a:t>avoid any code duplication</a:t>
            </a:r>
            <a:r>
              <a:rPr lang="en-US" dirty="0"/>
              <a:t>, defining every operation in as few places as possible. </a:t>
            </a:r>
          </a:p>
          <a:p>
            <a:r>
              <a:rPr lang="en-US" dirty="0"/>
              <a:t>The design approach was to implement most operations in collection “templates” that can be flexibly inherited from individual base classes and implementations.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Furthermore the Collections should be easy to use: A small vocabulary of 20-50 methods is enough to solve most collection problems in a couple of operations. With the Scala Collection you can achieve with a single word what used to take one or several loops. You can express functional operations with lightweight syntax and combine operations effortlessly.</a:t>
            </a:r>
          </a:p>
          <a:p>
            <a:endParaRPr lang="de-DE" dirty="0"/>
          </a:p>
        </p:txBody>
      </p:sp>
    </p:spTree>
    <p:extLst>
      <p:ext uri="{BB962C8B-B14F-4D97-AF65-F5344CB8AC3E}">
        <p14:creationId xmlns:p14="http://schemas.microsoft.com/office/powerpoint/2010/main" val="326111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Performance characteristics of m</a:t>
            </a:r>
            <a:r>
              <a:rPr lang="de-DE" dirty="0" err="1"/>
              <a:t>utable</a:t>
            </a:r>
            <a:r>
              <a:rPr lang="de-DE" dirty="0"/>
              <a:t> </a:t>
            </a:r>
            <a:r>
              <a:rPr lang="de-DE" dirty="0" err="1"/>
              <a:t>data</a:t>
            </a:r>
            <a:r>
              <a:rPr lang="de-DE" dirty="0"/>
              <a:t> </a:t>
            </a:r>
            <a:r>
              <a:rPr lang="de-DE" dirty="0" err="1"/>
              <a:t>structures</a:t>
            </a:r>
            <a:endParaRPr lang="de-DE" dirty="0"/>
          </a:p>
        </p:txBody>
      </p:sp>
    </p:spTree>
    <p:extLst>
      <p:ext uri="{BB962C8B-B14F-4D97-AF65-F5344CB8AC3E}">
        <p14:creationId xmlns:p14="http://schemas.microsoft.com/office/powerpoint/2010/main" val="386026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Performance characteristics of set and map types</a:t>
            </a:r>
            <a:endParaRPr lang="de-DE" dirty="0"/>
          </a:p>
        </p:txBody>
      </p:sp>
    </p:spTree>
    <p:extLst>
      <p:ext uri="{BB962C8B-B14F-4D97-AF65-F5344CB8AC3E}">
        <p14:creationId xmlns:p14="http://schemas.microsoft.com/office/powerpoint/2010/main" val="425004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main design objectives of the collection library redesign were to have, at the same time, natural types and maximal sharing of implementation code. In particular, Scala’s collections follow the “same-result-type” principle: wherever possible, a transformation method on a collection will yield a collection of the same type. For instance, the filter operation should yield, on every collection type, an instance of the same collection type. Applying filter on a List should give a List; applying it on a Map should give a Map, and so on. In this section, you will find out how this is achieved.</a:t>
            </a:r>
          </a:p>
          <a:p>
            <a:endParaRPr lang="en-US" dirty="0"/>
          </a:p>
          <a:p>
            <a:r>
              <a:rPr lang="en-US" dirty="0"/>
              <a:t>The “same-result-type” principle is achieved by using generic builders and traversals over collections in so-called implementation traits. These traits are named with a Like suffix; for instance, </a:t>
            </a:r>
            <a:r>
              <a:rPr lang="en-US" dirty="0" err="1"/>
              <a:t>IndexedSeqLike</a:t>
            </a:r>
            <a:r>
              <a:rPr lang="en-US" dirty="0"/>
              <a:t> is the implementation trait for </a:t>
            </a:r>
            <a:r>
              <a:rPr lang="en-US" dirty="0" err="1"/>
              <a:t>IndexedSeq</a:t>
            </a:r>
            <a:r>
              <a:rPr lang="en-US" dirty="0"/>
              <a:t>, and similarly, </a:t>
            </a:r>
            <a:r>
              <a:rPr lang="en-US" dirty="0" err="1"/>
              <a:t>TraversableLike</a:t>
            </a:r>
            <a:r>
              <a:rPr lang="en-US" dirty="0"/>
              <a:t> is the implementation trait for Traversable. </a:t>
            </a:r>
          </a:p>
          <a:p>
            <a:endParaRPr lang="en-US" dirty="0"/>
          </a:p>
          <a:p>
            <a:r>
              <a:rPr lang="en-US" dirty="0"/>
              <a:t>Collection traits such as Traversable or </a:t>
            </a:r>
            <a:r>
              <a:rPr lang="en-US" dirty="0" err="1"/>
              <a:t>IndexedSeq</a:t>
            </a:r>
            <a:r>
              <a:rPr lang="en-US" dirty="0"/>
              <a:t> inherit all their concrete method implementations from these traits. Implementation traits have two type parameters instead of one for normal collections. They parameterize not only over the collection’s element type (“Elem”), but also over the collection’s representation type (“</a:t>
            </a:r>
            <a:r>
              <a:rPr lang="en-US" dirty="0" err="1"/>
              <a:t>Repr</a:t>
            </a:r>
            <a:r>
              <a:rPr lang="en-US" dirty="0"/>
              <a:t>”).</a:t>
            </a:r>
          </a:p>
          <a:p>
            <a:endParaRPr lang="en-US" dirty="0"/>
          </a:p>
          <a:p>
            <a:r>
              <a:rPr lang="en-US" dirty="0"/>
              <a:t>The type parameter, Elem, stands for the element type of the traversable whereas the type parameter </a:t>
            </a:r>
            <a:r>
              <a:rPr lang="en-US" dirty="0" err="1"/>
              <a:t>Repr</a:t>
            </a:r>
            <a:r>
              <a:rPr lang="en-US" dirty="0"/>
              <a:t> stands for its representation. There are no constraints on </a:t>
            </a:r>
            <a:r>
              <a:rPr lang="en-US" dirty="0" err="1"/>
              <a:t>Repr</a:t>
            </a:r>
            <a:r>
              <a:rPr lang="en-US" dirty="0"/>
              <a:t>. In particular </a:t>
            </a:r>
            <a:r>
              <a:rPr lang="en-US" dirty="0" err="1"/>
              <a:t>Repr</a:t>
            </a:r>
            <a:r>
              <a:rPr lang="en-US" dirty="0"/>
              <a:t> might be instantiated to a type that is itself not a subtype of Traversable. That way, classes outside the collections hierarchy such as String and Array can still make use of all operations defined in a collection implementation trait.</a:t>
            </a:r>
          </a:p>
          <a:p>
            <a:endParaRPr lang="en-US" dirty="0"/>
          </a:p>
          <a:p>
            <a:r>
              <a:rPr lang="en-US" dirty="0"/>
              <a:t>Taking filter as an example, this operation is defined once for all collection classes in the trait </a:t>
            </a:r>
            <a:r>
              <a:rPr lang="en-US" dirty="0" err="1"/>
              <a:t>TraversableLike</a:t>
            </a:r>
            <a:r>
              <a:rPr lang="en-US" dirty="0"/>
              <a:t>. An outline of the relevant code is shown above. The trait declares two abstract methods, </a:t>
            </a:r>
            <a:r>
              <a:rPr lang="en-US" dirty="0" err="1"/>
              <a:t>newBuilder</a:t>
            </a:r>
            <a:r>
              <a:rPr lang="en-US" dirty="0"/>
              <a:t> and </a:t>
            </a:r>
            <a:r>
              <a:rPr lang="en-US" dirty="0" err="1"/>
              <a:t>foreach</a:t>
            </a:r>
            <a:r>
              <a:rPr lang="en-US" dirty="0"/>
              <a:t>, which are implemented in concrete collection classes. The filter operation is implemented in the same way for all collections using these methods. It first constructs a new builder for the representation type </a:t>
            </a:r>
            <a:r>
              <a:rPr lang="en-US" dirty="0" err="1"/>
              <a:t>Repr</a:t>
            </a:r>
            <a:r>
              <a:rPr lang="en-US" dirty="0"/>
              <a:t>, using </a:t>
            </a:r>
            <a:r>
              <a:rPr lang="en-US" dirty="0" err="1"/>
              <a:t>newBuilder</a:t>
            </a:r>
            <a:r>
              <a:rPr lang="en-US" dirty="0"/>
              <a:t>. It then traverses all elements of the current collection, using </a:t>
            </a:r>
            <a:r>
              <a:rPr lang="en-US" dirty="0" err="1"/>
              <a:t>foreach</a:t>
            </a:r>
            <a:r>
              <a:rPr lang="en-US" dirty="0"/>
              <a:t>. If an element x satisfies the given predicate p (i.e., p(x) is true), it is added to the builder. Finally, the elements collected in the builder are returned as an instance of the </a:t>
            </a:r>
            <a:r>
              <a:rPr lang="en-US" dirty="0" err="1"/>
              <a:t>Repr</a:t>
            </a:r>
            <a:r>
              <a:rPr lang="en-US" dirty="0"/>
              <a:t> collection type by calling the builder’s result method.</a:t>
            </a:r>
          </a:p>
        </p:txBody>
      </p:sp>
    </p:spTree>
    <p:extLst>
      <p:ext uri="{BB962C8B-B14F-4D97-AF65-F5344CB8AC3E}">
        <p14:creationId xmlns:p14="http://schemas.microsoft.com/office/powerpoint/2010/main" val="186024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 bit more complicated is the map operation on collections. For instance, if f is a function from String to </a:t>
            </a:r>
            <a:r>
              <a:rPr lang="en-US" dirty="0" err="1"/>
              <a:t>Int</a:t>
            </a:r>
            <a:r>
              <a:rPr lang="en-US" dirty="0"/>
              <a:t>, and </a:t>
            </a:r>
            <a:r>
              <a:rPr lang="en-US" dirty="0" err="1"/>
              <a:t>xs</a:t>
            </a:r>
            <a:r>
              <a:rPr lang="en-US" dirty="0"/>
              <a:t> is a List[String], then </a:t>
            </a:r>
            <a:r>
              <a:rPr lang="en-US" dirty="0" err="1"/>
              <a:t>xs</a:t>
            </a:r>
            <a:r>
              <a:rPr lang="en-US" dirty="0"/>
              <a:t> map f should give a List[</a:t>
            </a:r>
            <a:r>
              <a:rPr lang="en-US" dirty="0" err="1"/>
              <a:t>Int</a:t>
            </a:r>
            <a:r>
              <a:rPr lang="en-US" dirty="0"/>
              <a:t>]. Likewise, if </a:t>
            </a:r>
            <a:r>
              <a:rPr lang="en-US" dirty="0" err="1"/>
              <a:t>ys</a:t>
            </a:r>
            <a:r>
              <a:rPr lang="en-US" dirty="0"/>
              <a:t> is an Array[String], then </a:t>
            </a:r>
            <a:r>
              <a:rPr lang="en-US" dirty="0" err="1"/>
              <a:t>ys</a:t>
            </a:r>
            <a:r>
              <a:rPr lang="en-US" dirty="0"/>
              <a:t> map f should give an Array[</a:t>
            </a:r>
            <a:r>
              <a:rPr lang="en-US" dirty="0" err="1"/>
              <a:t>Int</a:t>
            </a:r>
            <a:r>
              <a:rPr lang="en-US" dirty="0"/>
              <a:t>]. The question is how do we achieve that without duplicating the definition of the map method in lists and arrays. The </a:t>
            </a:r>
            <a:r>
              <a:rPr lang="en-US" dirty="0" err="1"/>
              <a:t>newBuilder</a:t>
            </a:r>
            <a:r>
              <a:rPr lang="en-US" dirty="0"/>
              <a:t>/</a:t>
            </a:r>
            <a:r>
              <a:rPr lang="en-US" dirty="0" err="1"/>
              <a:t>foreach</a:t>
            </a:r>
            <a:r>
              <a:rPr lang="en-US" dirty="0"/>
              <a:t> framework shown in trait </a:t>
            </a:r>
            <a:r>
              <a:rPr lang="en-US" dirty="0" err="1"/>
              <a:t>TraversableLike</a:t>
            </a:r>
            <a:r>
              <a:rPr lang="en-US" dirty="0"/>
              <a:t> is not sufficient for this. </a:t>
            </a:r>
            <a:r>
              <a:rPr lang="en-US" dirty="0" err="1"/>
              <a:t>Futhermore</a:t>
            </a:r>
            <a:r>
              <a:rPr lang="en-US" dirty="0"/>
              <a:t>, even the result type constructor of a function like map might depend in non-trivial ways on the other argument types.</a:t>
            </a:r>
          </a:p>
          <a:p>
            <a:endParaRPr lang="en-US" dirty="0"/>
          </a:p>
          <a:p>
            <a:r>
              <a:rPr lang="en-US" dirty="0"/>
              <a:t>The first listing shows trait </a:t>
            </a:r>
            <a:r>
              <a:rPr lang="en-US" dirty="0" err="1"/>
              <a:t>TraversableLike’s</a:t>
            </a:r>
            <a:r>
              <a:rPr lang="en-US" dirty="0"/>
              <a:t> implementation of map. It’s quite similar to the implementation of filter shown in trait </a:t>
            </a:r>
            <a:r>
              <a:rPr lang="en-US" dirty="0" err="1"/>
              <a:t>TraversableLike</a:t>
            </a:r>
            <a:r>
              <a:rPr lang="en-US" dirty="0"/>
              <a:t>. The principal difference is that where filter used the </a:t>
            </a:r>
            <a:r>
              <a:rPr lang="en-US" dirty="0" err="1"/>
              <a:t>newBuilder</a:t>
            </a:r>
            <a:r>
              <a:rPr lang="en-US" dirty="0"/>
              <a:t> method, which is abstract in </a:t>
            </a:r>
            <a:r>
              <a:rPr lang="en-US" dirty="0" err="1"/>
              <a:t>TraversableLike</a:t>
            </a:r>
            <a:r>
              <a:rPr lang="en-US" dirty="0"/>
              <a:t>, map uses a builder factory that’s passed as an additional implicit parameter of type </a:t>
            </a:r>
            <a:r>
              <a:rPr lang="en-US" dirty="0" err="1"/>
              <a:t>CanBuildFrom</a:t>
            </a:r>
            <a:r>
              <a:rPr lang="en-US" dirty="0"/>
              <a:t>.</a:t>
            </a:r>
          </a:p>
          <a:p>
            <a:endParaRPr lang="en-US" dirty="0"/>
          </a:p>
          <a:p>
            <a:r>
              <a:rPr lang="en-US" dirty="0"/>
              <a:t>The second listing shows the definition of the trait </a:t>
            </a:r>
            <a:r>
              <a:rPr lang="en-US" dirty="0" err="1"/>
              <a:t>CanBuildFrom</a:t>
            </a:r>
            <a:r>
              <a:rPr lang="en-US" dirty="0"/>
              <a:t>, which represents builder factories. It has three type parameters: From indicates the type for which this builder factory applies, Elem indicates the element type of the collection to be built, and To indicates the type of collection to build. By defining the right implicit definitions of builder factories, you can tailor the right typing behavior as needed. Take class </a:t>
            </a:r>
            <a:r>
              <a:rPr lang="en-US" dirty="0" err="1"/>
              <a:t>BitSet</a:t>
            </a:r>
            <a:r>
              <a:rPr lang="en-US" dirty="0"/>
              <a:t> as an example. Its companion object would contain a builder factory of type </a:t>
            </a:r>
            <a:r>
              <a:rPr lang="en-US" dirty="0" err="1"/>
              <a:t>CanBuildFrom</a:t>
            </a:r>
            <a:r>
              <a:rPr lang="en-US" dirty="0"/>
              <a:t>[</a:t>
            </a:r>
            <a:r>
              <a:rPr lang="en-US" dirty="0" err="1"/>
              <a:t>BitSet</a:t>
            </a:r>
            <a:r>
              <a:rPr lang="en-US" dirty="0"/>
              <a:t>, </a:t>
            </a:r>
            <a:r>
              <a:rPr lang="en-US" dirty="0" err="1"/>
              <a:t>Int</a:t>
            </a:r>
            <a:r>
              <a:rPr lang="en-US" dirty="0"/>
              <a:t>, </a:t>
            </a:r>
            <a:r>
              <a:rPr lang="en-US" dirty="0" err="1"/>
              <a:t>BitSet</a:t>
            </a:r>
            <a:r>
              <a:rPr lang="en-US" dirty="0"/>
              <a:t>]. This means that when operating on a </a:t>
            </a:r>
            <a:r>
              <a:rPr lang="en-US" dirty="0" err="1"/>
              <a:t>BitSet</a:t>
            </a:r>
            <a:r>
              <a:rPr lang="en-US" dirty="0"/>
              <a:t> you can construct another </a:t>
            </a:r>
            <a:r>
              <a:rPr lang="en-US" dirty="0" err="1"/>
              <a:t>BitSet</a:t>
            </a:r>
            <a:r>
              <a:rPr lang="en-US" dirty="0"/>
              <a:t> provided the element type of the collection to build is Int. If this is not the case, the compiler will check the </a:t>
            </a:r>
            <a:r>
              <a:rPr lang="en-US" dirty="0" err="1"/>
              <a:t>superclasses</a:t>
            </a:r>
            <a:r>
              <a:rPr lang="en-US" dirty="0"/>
              <a:t>, and fall back to the implicit builder factory defined in </a:t>
            </a:r>
            <a:r>
              <a:rPr lang="en-US" dirty="0" err="1"/>
              <a:t>mutable.Set’s</a:t>
            </a:r>
            <a:r>
              <a:rPr lang="en-US" dirty="0"/>
              <a:t> companion object.</a:t>
            </a:r>
            <a:endParaRPr lang="de-DE" dirty="0"/>
          </a:p>
        </p:txBody>
      </p:sp>
    </p:spTree>
    <p:extLst>
      <p:ext uri="{BB962C8B-B14F-4D97-AF65-F5344CB8AC3E}">
        <p14:creationId xmlns:p14="http://schemas.microsoft.com/office/powerpoint/2010/main" val="2122974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noProof="0" dirty="0"/>
              <a:t>This UML diagram shows the inheritance hierarchy of the collection class </a:t>
            </a:r>
            <a:r>
              <a:rPr lang="en-US" noProof="0" dirty="0" err="1"/>
              <a:t>HashMap</a:t>
            </a:r>
            <a:r>
              <a:rPr lang="en-US" noProof="0" dirty="0"/>
              <a:t> (mutable). The diagram is already simplified and does not contain double traits, traits from which no functionality is inherited or traits that are obvious (Any, </a:t>
            </a:r>
            <a:r>
              <a:rPr lang="en-US" noProof="0" dirty="0" err="1"/>
              <a:t>AnyRef</a:t>
            </a:r>
            <a:r>
              <a:rPr lang="en-US" noProof="0" dirty="0"/>
              <a:t> etc.). Also all traits connected to parallelizable are skipped, since the focus lies on the base functionalities.</a:t>
            </a:r>
          </a:p>
          <a:p>
            <a:pPr algn="l" defTabSz="584200">
              <a:lnSpc>
                <a:spcPct val="100000"/>
              </a:lnSpc>
              <a:defRPr sz="3200">
                <a:latin typeface="+mn-lt"/>
                <a:ea typeface="+mn-ea"/>
                <a:cs typeface="+mn-cs"/>
                <a:sym typeface="Helvetica Light"/>
              </a:defRPr>
            </a:pPr>
            <a:endParaRPr lang="en-US" noProof="0" dirty="0"/>
          </a:p>
          <a:p>
            <a:pPr algn="l" defTabSz="584200">
              <a:lnSpc>
                <a:spcPct val="100000"/>
              </a:lnSpc>
              <a:defRPr sz="3200">
                <a:latin typeface="+mn-lt"/>
                <a:ea typeface="+mn-ea"/>
                <a:cs typeface="+mn-cs"/>
                <a:sym typeface="Helvetica Light"/>
              </a:defRPr>
            </a:pPr>
            <a:r>
              <a:rPr lang="en-US" noProof="0" dirty="0"/>
              <a:t>In the following section we will show the reason for this inheritance structure and will explain which functionality is inherited and from where. As already discussed, the main design goal of the collections API was to avoid code duplication, therefore ideally every functionality is defined at exactly one place.   </a:t>
            </a:r>
          </a:p>
        </p:txBody>
      </p:sp>
    </p:spTree>
    <p:extLst>
      <p:ext uri="{BB962C8B-B14F-4D97-AF65-F5344CB8AC3E}">
        <p14:creationId xmlns:p14="http://schemas.microsoft.com/office/powerpoint/2010/main" val="530282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noProof="0" dirty="0"/>
              <a:t>The first group of traits which we explain are so called marker interfaces. From these traits the </a:t>
            </a:r>
            <a:r>
              <a:rPr lang="en-US" noProof="0" dirty="0" err="1"/>
              <a:t>HashMap</a:t>
            </a:r>
            <a:r>
              <a:rPr lang="en-US" noProof="0" dirty="0"/>
              <a:t> class inherits only very basic functionalities. In detail these functionalities are:</a:t>
            </a:r>
          </a:p>
          <a:p>
            <a:pPr algn="l" defTabSz="584200">
              <a:lnSpc>
                <a:spcPct val="100000"/>
              </a:lnSpc>
              <a:defRPr sz="3200">
                <a:latin typeface="+mn-lt"/>
                <a:ea typeface="+mn-ea"/>
                <a:cs typeface="+mn-cs"/>
                <a:sym typeface="Helvetica Light"/>
              </a:defRPr>
            </a:pPr>
            <a:endParaRPr lang="en-US" noProof="0" dirty="0"/>
          </a:p>
          <a:p>
            <a:pPr algn="l" defTabSz="584200">
              <a:lnSpc>
                <a:spcPct val="100000"/>
              </a:lnSpc>
              <a:defRPr sz="3200">
                <a:latin typeface="+mn-lt"/>
                <a:ea typeface="+mn-ea"/>
                <a:cs typeface="+mn-cs"/>
                <a:sym typeface="Helvetica Light"/>
              </a:defRPr>
            </a:pPr>
            <a:r>
              <a:rPr lang="en-US" noProof="0" dirty="0"/>
              <a:t>Trait		Function		Description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Shrinkable	-=</a:t>
            </a:r>
            <a:r>
              <a:rPr lang="en-US" sz="3200" dirty="0">
                <a:latin typeface="Helvetica Neue Light"/>
                <a:ea typeface="Helvetica Neue Light"/>
                <a:cs typeface="Helvetica Neue Light"/>
                <a:sym typeface="Helvetica Light"/>
              </a:rPr>
              <a:t> 		Removes elements from the collection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 		Remove all elements from the collection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Growable	+=</a:t>
            </a:r>
            <a:r>
              <a:rPr lang="en-US" sz="3200" dirty="0">
                <a:latin typeface="Helvetica Neue Light"/>
                <a:ea typeface="Helvetica Neue Light"/>
                <a:cs typeface="Helvetica Neue Light"/>
                <a:sym typeface="Helvetica Light"/>
              </a:rPr>
              <a:t> 		Adds elements to the collection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 		Adds all elements produced by a </a:t>
            </a:r>
            <a:r>
              <a:rPr lang="en-US" sz="3200" dirty="0" err="1">
                <a:latin typeface="Helvetica Neue Light"/>
                <a:ea typeface="Helvetica Neue Light"/>
                <a:cs typeface="Helvetica Neue Light"/>
                <a:sym typeface="Helvetica Light"/>
              </a:rPr>
              <a:t>TraversableOnce</a:t>
            </a:r>
            <a:endParaRPr lang="en-US" sz="320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Clearable</a:t>
            </a:r>
            <a:r>
              <a:rPr lang="en-US" sz="3200" dirty="0">
                <a:latin typeface="Helvetica Neue Light"/>
                <a:ea typeface="Helvetica Neue Light"/>
                <a:cs typeface="Helvetica Neue Light"/>
                <a:sym typeface="Helvetica Light"/>
              </a:rPr>
              <a:t> 	</a:t>
            </a:r>
            <a:r>
              <a:rPr lang="en-US" sz="3200" b="0" i="0" u="none" strike="noStrike" dirty="0">
                <a:effectLst/>
                <a:latin typeface="Helvetica Neue Light"/>
                <a:ea typeface="Helvetica Neue Light"/>
                <a:cs typeface="Helvetica Neue Light"/>
                <a:sym typeface="Helvetica Light"/>
              </a:rPr>
              <a:t>clear()</a:t>
            </a:r>
            <a:r>
              <a:rPr lang="en-US" sz="3200" dirty="0">
                <a:latin typeface="Helvetica Neue Light"/>
                <a:ea typeface="Helvetica Neue Light"/>
                <a:cs typeface="Helvetica Neue Light"/>
                <a:sym typeface="Helvetica Light"/>
              </a:rPr>
              <a:t> 		Clears the content of the collection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Cloneable</a:t>
            </a:r>
            <a:r>
              <a:rPr lang="en-US" sz="3200" dirty="0">
                <a:latin typeface="Helvetica Neue Light"/>
                <a:ea typeface="Helvetica Neue Light"/>
                <a:cs typeface="Helvetica Neue Light"/>
                <a:sym typeface="Helvetica Light"/>
              </a:rPr>
              <a:t> 	</a:t>
            </a:r>
            <a:r>
              <a:rPr lang="en-US" sz="3200" b="0" i="0" u="none" strike="noStrike" dirty="0">
                <a:effectLst/>
                <a:latin typeface="Helvetica Neue Light"/>
                <a:ea typeface="Helvetica Neue Light"/>
                <a:cs typeface="Helvetica Neue Light"/>
                <a:sym typeface="Helvetica Light"/>
              </a:rPr>
              <a:t>clone()</a:t>
            </a:r>
            <a:r>
              <a:rPr lang="en-US" sz="3200" dirty="0">
                <a:latin typeface="Helvetica Neue Light"/>
                <a:ea typeface="Helvetica Neue Light"/>
                <a:cs typeface="Helvetica Neue Light"/>
                <a:sym typeface="Helvetica Light"/>
              </a:rPr>
              <a:t> 		</a:t>
            </a:r>
            <a:r>
              <a:rPr lang="en-US" sz="3200" b="0" i="0" u="none" strike="noStrike" noProof="0" dirty="0">
                <a:effectLst/>
                <a:latin typeface="Helvetica Neue Light"/>
                <a:ea typeface="Helvetica Neue Light"/>
                <a:cs typeface="Helvetica Neue Light"/>
                <a:sym typeface="Helvetica Light"/>
              </a:rPr>
              <a:t>Ensures </a:t>
            </a:r>
            <a:r>
              <a:rPr lang="en-US" sz="3200" b="0" i="0" u="none" strike="noStrike" noProof="0" dirty="0" err="1">
                <a:effectLst/>
                <a:latin typeface="Helvetica Neue Light"/>
                <a:ea typeface="Helvetica Neue Light"/>
                <a:cs typeface="Helvetica Neue Light"/>
                <a:sym typeface="Helvetica Light"/>
              </a:rPr>
              <a:t>cloneability</a:t>
            </a:r>
            <a:r>
              <a:rPr lang="en-US" sz="3200" b="0" i="0" u="none" strike="noStrike" noProof="0" dirty="0">
                <a:effectLst/>
                <a:latin typeface="Helvetica Neue Light"/>
                <a:ea typeface="Helvetica Neue Light"/>
                <a:cs typeface="Helvetica Neue Light"/>
                <a:sym typeface="Helvetica Light"/>
              </a:rPr>
              <a:t> with Java (extends </a:t>
            </a:r>
            <a:r>
              <a:rPr lang="en-US" sz="3200" b="0" i="0" u="none" strike="noStrike" noProof="0" dirty="0" err="1">
                <a:effectLst/>
                <a:latin typeface="Helvetica Neue Light"/>
                <a:ea typeface="Helvetica Neue Light"/>
                <a:cs typeface="Helvetica Neue Light"/>
                <a:sym typeface="Helvetica Light"/>
              </a:rPr>
              <a:t>java.lang.cloneable</a:t>
            </a:r>
            <a:r>
              <a:rPr lang="en-US" sz="3200" b="0" i="0" u="none" strike="noStrike" noProof="0" dirty="0">
                <a:effectLst/>
                <a:latin typeface="Helvetica Neue Light"/>
                <a:ea typeface="Helvetica Neue Light"/>
                <a:cs typeface="Helvetica Neue Light"/>
                <a:sym typeface="Helvetica Light"/>
              </a:rPr>
              <a:t>)</a:t>
            </a:r>
            <a:endParaRPr lang="en-US" sz="320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b="0" i="0" u="none" strike="noStrike" dirty="0" err="1">
                <a:effectLst/>
                <a:latin typeface="Helvetica Neue Light"/>
                <a:ea typeface="Helvetica Neue Light"/>
                <a:cs typeface="Helvetica Neue Light"/>
                <a:sym typeface="Helvetica Light"/>
              </a:rPr>
              <a:t>Subtractable</a:t>
            </a:r>
            <a:r>
              <a:rPr lang="en-US" sz="3200" dirty="0">
                <a:latin typeface="Helvetica Neue Light"/>
                <a:ea typeface="Helvetica Neue Light"/>
                <a:cs typeface="Helvetica Neue Light"/>
                <a:sym typeface="Helvetica Light"/>
              </a:rPr>
              <a:t> 	</a:t>
            </a:r>
            <a:r>
              <a:rPr lang="en-US" sz="3200" b="0" i="0" u="none" strike="noStrike" dirty="0">
                <a:effectLst/>
                <a:latin typeface="Helvetica Neue Light"/>
                <a:ea typeface="Helvetica Neue Light"/>
                <a:cs typeface="Helvetica Neue Light"/>
                <a:sym typeface="Helvetica Light"/>
              </a:rPr>
              <a:t>-</a:t>
            </a:r>
            <a:r>
              <a:rPr lang="en-US" sz="3200" dirty="0">
                <a:latin typeface="Helvetica Neue Light"/>
                <a:ea typeface="Helvetica Neue Light"/>
                <a:cs typeface="Helvetica Neue Light"/>
                <a:sym typeface="Helvetica Light"/>
              </a:rPr>
              <a:t> 		Creates a new collection from this collection with an/some elements removed</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 		Creates a new collection from this collection by removing all elements of another collection</a:t>
            </a:r>
          </a:p>
          <a:p>
            <a:pPr algn="l" defTabSz="584200">
              <a:lnSpc>
                <a:spcPct val="100000"/>
              </a:lnSpc>
              <a:defRPr sz="3200">
                <a:latin typeface="+mn-lt"/>
                <a:ea typeface="+mn-ea"/>
                <a:cs typeface="+mn-cs"/>
                <a:sym typeface="Helvetica Light"/>
              </a:defRPr>
            </a:pPr>
            <a:r>
              <a:rPr lang="en-US" sz="3200" b="0" i="0" u="none" strike="noStrike" dirty="0">
                <a:effectLst/>
                <a:latin typeface="Helvetica Neue Light"/>
                <a:ea typeface="Helvetica Neue Light"/>
                <a:cs typeface="Helvetica Neue Light"/>
                <a:sym typeface="Helvetica Light"/>
              </a:rPr>
              <a:t>Equals</a:t>
            </a:r>
            <a:r>
              <a:rPr lang="en-US" sz="3200" dirty="0">
                <a:latin typeface="Helvetica Neue Light"/>
                <a:ea typeface="Helvetica Neue Light"/>
                <a:cs typeface="Helvetica Neue Light"/>
                <a:sym typeface="Helvetica Light"/>
              </a:rPr>
              <a:t> 		</a:t>
            </a:r>
            <a:r>
              <a:rPr lang="en-US" sz="3200" b="0" i="0" u="none" strike="noStrike" dirty="0" err="1">
                <a:effectLst/>
                <a:latin typeface="Helvetica Neue Light"/>
                <a:ea typeface="Helvetica Neue Light"/>
                <a:cs typeface="Helvetica Neue Light"/>
                <a:sym typeface="Helvetica Light"/>
              </a:rPr>
              <a:t>canEqual</a:t>
            </a:r>
            <a:r>
              <a:rPr lang="en-US" sz="3200" b="0" i="0" u="none" strike="noStrike" dirty="0">
                <a:effectLst/>
                <a:latin typeface="Helvetica Neue Light"/>
                <a:ea typeface="Helvetica Neue Light"/>
                <a:cs typeface="Helvetica Neue Light"/>
                <a:sym typeface="Helvetica Light"/>
              </a:rPr>
              <a:t> 	Method for equality checking</a:t>
            </a:r>
          </a:p>
          <a:p>
            <a:pPr algn="l" defTabSz="584200">
              <a:lnSpc>
                <a:spcPct val="100000"/>
              </a:lnSpc>
              <a:defRPr sz="3200">
                <a:latin typeface="+mn-lt"/>
                <a:ea typeface="+mn-ea"/>
                <a:cs typeface="+mn-cs"/>
                <a:sym typeface="Helvetica Light"/>
              </a:defRPr>
            </a:pPr>
            <a:r>
              <a:rPr lang="en-US" sz="3200" b="0" i="0" u="none" strike="noStrike" noProof="0" dirty="0">
                <a:effectLst/>
                <a:latin typeface="Helvetica Neue Light"/>
                <a:ea typeface="Helvetica Neue Light"/>
                <a:cs typeface="Helvetica Neue Light"/>
                <a:sym typeface="Helvetica Light"/>
              </a:rPr>
              <a:t>Serializable			Ensures serializability with Java (extends </a:t>
            </a:r>
            <a:r>
              <a:rPr lang="en-US" sz="3200" b="0" i="0" u="none" strike="noStrike" noProof="0" dirty="0" err="1">
                <a:effectLst/>
                <a:latin typeface="Helvetica Neue Light"/>
                <a:ea typeface="Helvetica Neue Light"/>
                <a:cs typeface="Helvetica Neue Light"/>
                <a:sym typeface="Helvetica Light"/>
              </a:rPr>
              <a:t>java.io.Serializable</a:t>
            </a:r>
            <a:r>
              <a:rPr lang="en-US" sz="3200" b="0" i="0" u="none" strike="noStrike" noProof="0" dirty="0">
                <a:effectLst/>
                <a:latin typeface="Helvetica Neue Light"/>
                <a:ea typeface="Helvetica Neue Light"/>
                <a:cs typeface="Helvetica Neue Light"/>
                <a:sym typeface="Helvetica Light"/>
              </a:rPr>
              <a:t>)</a:t>
            </a: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3574916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endParaRPr dirty="0"/>
          </a:p>
        </p:txBody>
      </p:sp>
    </p:spTree>
    <p:extLst>
      <p:ext uri="{BB962C8B-B14F-4D97-AF65-F5344CB8AC3E}">
        <p14:creationId xmlns:p14="http://schemas.microsoft.com/office/powerpoint/2010/main" val="133000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noProof="0" dirty="0" err="1"/>
              <a:t>HashMap</a:t>
            </a:r>
            <a:r>
              <a:rPr lang="en-US" noProof="0" dirty="0"/>
              <a:t> also inherits from </a:t>
            </a:r>
            <a:r>
              <a:rPr lang="en-US" noProof="0" dirty="0" err="1"/>
              <a:t>AbstractMap</a:t>
            </a:r>
            <a:r>
              <a:rPr lang="en-US" noProof="0" dirty="0"/>
              <a:t> and hereby from </a:t>
            </a:r>
            <a:r>
              <a:rPr lang="en-US" noProof="0" dirty="0" err="1"/>
              <a:t>AbstractIterable</a:t>
            </a:r>
            <a:r>
              <a:rPr lang="en-US" noProof="0" dirty="0"/>
              <a:t> and </a:t>
            </a:r>
            <a:r>
              <a:rPr lang="en-US" noProof="0" dirty="0" err="1"/>
              <a:t>AbstractTraversable</a:t>
            </a:r>
            <a:r>
              <a:rPr lang="en-US" noProof="0" dirty="0"/>
              <a:t>. These classes are </a:t>
            </a:r>
            <a:r>
              <a:rPr lang="en-US" sz="3200" noProof="0" dirty="0">
                <a:latin typeface="Helvetica Neue Light"/>
                <a:sym typeface="Helvetica Light"/>
              </a:rPr>
              <a:t>e</a:t>
            </a:r>
            <a:r>
              <a:rPr lang="en-US" sz="3200" dirty="0" err="1">
                <a:latin typeface="Helvetica Neue Light"/>
                <a:ea typeface="Helvetica Neue Light"/>
                <a:cs typeface="Helvetica Neue Light"/>
                <a:sym typeface="Helvetica Light"/>
              </a:rPr>
              <a:t>xplicit</a:t>
            </a:r>
            <a:r>
              <a:rPr lang="en-US" sz="3200" dirty="0">
                <a:latin typeface="Helvetica Neue Light"/>
                <a:ea typeface="Helvetica Neue Light"/>
                <a:cs typeface="Helvetica Neue Light"/>
                <a:sym typeface="Helvetica Light"/>
              </a:rPr>
              <a:t> instantiations of the Map / </a:t>
            </a:r>
            <a:r>
              <a:rPr lang="en-US" sz="3200" dirty="0" err="1">
                <a:latin typeface="Helvetica Neue Light"/>
                <a:ea typeface="Helvetica Neue Light"/>
                <a:cs typeface="Helvetica Neue Light"/>
                <a:sym typeface="Helvetica Light"/>
              </a:rPr>
              <a:t>Iterable</a:t>
            </a:r>
            <a:r>
              <a:rPr lang="en-US" sz="3200" dirty="0">
                <a:latin typeface="Helvetica Neue Light"/>
                <a:ea typeface="Helvetica Neue Light"/>
                <a:cs typeface="Helvetica Neue Light"/>
                <a:sym typeface="Helvetica Light"/>
              </a:rPr>
              <a:t> / Traversable traits to reduce class file size in subclasses.</a:t>
            </a:r>
            <a:endParaRPr lang="en-US" noProof="0" dirty="0"/>
          </a:p>
        </p:txBody>
      </p:sp>
    </p:spTree>
    <p:extLst>
      <p:ext uri="{BB962C8B-B14F-4D97-AF65-F5344CB8AC3E}">
        <p14:creationId xmlns:p14="http://schemas.microsoft.com/office/powerpoint/2010/main" val="2397710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The </a:t>
            </a:r>
            <a:r>
              <a:rPr lang="en-US" sz="3200" noProof="0" dirty="0" err="1">
                <a:latin typeface="Helvetica Neue Light"/>
                <a:ea typeface="Helvetica Neue Light"/>
                <a:cs typeface="Helvetica Neue Light"/>
                <a:sym typeface="Helvetica Light"/>
              </a:rPr>
              <a:t>HashMap</a:t>
            </a:r>
            <a:r>
              <a:rPr lang="en-US" sz="3200" noProof="0" dirty="0">
                <a:latin typeface="Helvetica Neue Light"/>
                <a:ea typeface="Helvetica Neue Light"/>
                <a:cs typeface="Helvetica Neue Light"/>
                <a:sym typeface="Helvetica Light"/>
              </a:rPr>
              <a:t> internally uses a </a:t>
            </a:r>
            <a:r>
              <a:rPr lang="en-US" sz="3200" noProof="0" dirty="0" err="1">
                <a:latin typeface="Helvetica Neue Light"/>
                <a:ea typeface="Helvetica Neue Light"/>
                <a:cs typeface="Helvetica Neue Light"/>
                <a:sym typeface="Helvetica Light"/>
              </a:rPr>
              <a:t>HashTable</a:t>
            </a:r>
            <a:r>
              <a:rPr lang="en-US" sz="3200" noProof="0" dirty="0">
                <a:latin typeface="Helvetica Neue Light"/>
                <a:ea typeface="Helvetica Neue Light"/>
                <a:cs typeface="Helvetica Neue Light"/>
                <a:sym typeface="Helvetica Light"/>
              </a:rPr>
              <a:t>. The functionalities are inherited from the trait </a:t>
            </a:r>
            <a:r>
              <a:rPr lang="en-US" sz="3200" noProof="0" dirty="0" err="1">
                <a:latin typeface="Helvetica Neue Light"/>
                <a:ea typeface="Helvetica Neue Light"/>
                <a:cs typeface="Helvetica Neue Light"/>
                <a:sym typeface="Helvetica Light"/>
              </a:rPr>
              <a:t>HashTable</a:t>
            </a:r>
            <a:r>
              <a:rPr lang="en-US" sz="3200" noProof="0" dirty="0">
                <a:latin typeface="Helvetica Neue Light"/>
                <a:ea typeface="Helvetica Neue Light"/>
                <a:cs typeface="Helvetica Neue Light"/>
                <a:sym typeface="Helvetica Light"/>
              </a:rPr>
              <a:t> and </a:t>
            </a:r>
            <a:r>
              <a:rPr lang="en-US" sz="3200" noProof="0" dirty="0" err="1">
                <a:latin typeface="Helvetica Neue Light"/>
                <a:ea typeface="Helvetica Neue Light"/>
                <a:cs typeface="Helvetica Neue Light"/>
                <a:sym typeface="Helvetica Light"/>
              </a:rPr>
              <a:t>HashUtils</a:t>
            </a:r>
            <a:r>
              <a:rPr lang="en-US" sz="3200" noProof="0" dirty="0">
                <a:latin typeface="Helvetica Neue Light"/>
                <a:ea typeface="Helvetica Neue Light"/>
                <a:cs typeface="Helvetica Neue Light"/>
                <a:sym typeface="Helvetica Light"/>
              </a:rPr>
              <a:t>. </a:t>
            </a:r>
          </a:p>
        </p:txBody>
      </p:sp>
    </p:spTree>
    <p:extLst>
      <p:ext uri="{BB962C8B-B14F-4D97-AF65-F5344CB8AC3E}">
        <p14:creationId xmlns:p14="http://schemas.microsoft.com/office/powerpoint/2010/main" val="3788975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269290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Scala collections systematically distinguish between mutable and immutable collections. A </a:t>
            </a:r>
            <a:r>
              <a:rPr lang="en-US" i="1" dirty="0"/>
              <a:t>mutable</a:t>
            </a:r>
            <a:r>
              <a:rPr lang="en-US" dirty="0"/>
              <a:t> collection can be updated or extended in place. This means you can change, add, or remove elements of a collection as a side effect. </a:t>
            </a:r>
            <a:r>
              <a:rPr lang="en-US" i="1" dirty="0"/>
              <a:t>Immutable</a:t>
            </a:r>
            <a:r>
              <a:rPr lang="en-US" dirty="0"/>
              <a:t> collections, by contrast, never change. You have still operations that simulate additions, removals, or updates, but those operations will in each case return a new collection and leave the old collection unchanged.</a:t>
            </a:r>
            <a:endParaRPr lang="de-DE" dirty="0"/>
          </a:p>
        </p:txBody>
      </p:sp>
    </p:spTree>
    <p:extLst>
      <p:ext uri="{BB962C8B-B14F-4D97-AF65-F5344CB8AC3E}">
        <p14:creationId xmlns:p14="http://schemas.microsoft.com/office/powerpoint/2010/main" val="1073677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4800" noProof="0" dirty="0">
                <a:latin typeface="Helvetica Neue Light"/>
                <a:ea typeface="Helvetica Neue Light"/>
                <a:cs typeface="Helvetica Neue Light"/>
                <a:sym typeface="Helvetica Light"/>
              </a:rPr>
              <a:t>From the shown traits the </a:t>
            </a:r>
            <a:r>
              <a:rPr lang="en-US" sz="4800" noProof="0" dirty="0" err="1">
                <a:latin typeface="Helvetica Neue Light"/>
                <a:ea typeface="Helvetica Neue Light"/>
                <a:cs typeface="Helvetica Neue Light"/>
                <a:sym typeface="Helvetica Light"/>
              </a:rPr>
              <a:t>HashMap</a:t>
            </a:r>
            <a:r>
              <a:rPr lang="en-US" sz="4800" noProof="0" dirty="0">
                <a:latin typeface="Helvetica Neue Light"/>
                <a:ea typeface="Helvetica Neue Light"/>
                <a:cs typeface="Helvetica Neue Light"/>
                <a:sym typeface="Helvetica Light"/>
              </a:rPr>
              <a:t> class inherits the following functionalities:</a:t>
            </a:r>
          </a:p>
          <a:p>
            <a:pPr algn="l" defTabSz="584200">
              <a:lnSpc>
                <a:spcPct val="100000"/>
              </a:lnSpc>
              <a:defRPr sz="3200">
                <a:latin typeface="+mn-lt"/>
                <a:ea typeface="+mn-ea"/>
                <a:cs typeface="+mn-cs"/>
                <a:sym typeface="Helvetica Light"/>
              </a:defRPr>
            </a:pPr>
            <a:endParaRPr lang="en-US" sz="32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Trait			Description</a:t>
            </a: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MapLike</a:t>
            </a:r>
            <a:r>
              <a:rPr lang="en-US" sz="3200" noProof="0" dirty="0">
                <a:latin typeface="Helvetica Neue Light"/>
                <a:ea typeface="Helvetica Neue Light"/>
                <a:cs typeface="Helvetica Neue Light"/>
                <a:sym typeface="Helvetica Light"/>
              </a:rPr>
              <a:t>			I</a:t>
            </a:r>
            <a:r>
              <a:rPr lang="en-US" sz="3200" dirty="0" err="1">
                <a:latin typeface="Helvetica Neue Light"/>
                <a:ea typeface="Helvetica Neue Light"/>
                <a:cs typeface="Helvetica Neue Light"/>
                <a:sym typeface="Helvetica Light"/>
              </a:rPr>
              <a:t>ndependently</a:t>
            </a:r>
            <a:r>
              <a:rPr lang="en-US" sz="3200" dirty="0">
                <a:latin typeface="Helvetica Neue Light"/>
                <a:ea typeface="Helvetica Neue Light"/>
                <a:cs typeface="Helvetica Neue Light"/>
                <a:sym typeface="Helvetica Light"/>
              </a:rPr>
              <a:t> of its representation this trait provides most of the operations of a (mutable) Map like add, count, drop, exists, 					</a:t>
            </a:r>
            <a:r>
              <a:rPr lang="en-US" sz="3200" dirty="0" err="1">
                <a:latin typeface="Helvetica Neue Light"/>
                <a:ea typeface="Helvetica Neue Light"/>
                <a:cs typeface="Helvetica Neue Light"/>
                <a:sym typeface="Helvetica Light"/>
              </a:rPr>
              <a:t>isEmpty</a:t>
            </a:r>
            <a:r>
              <a:rPr lang="en-US" sz="3200" dirty="0">
                <a:latin typeface="Helvetica Neue Light"/>
                <a:ea typeface="Helvetica Neue Light"/>
                <a:cs typeface="Helvetica Neue Light"/>
                <a:sym typeface="Helvetica Light"/>
              </a:rPr>
              <a:t>, </a:t>
            </a:r>
            <a:r>
              <a:rPr lang="en-US" sz="3200" dirty="0" err="1">
                <a:latin typeface="Helvetica Neue Light"/>
                <a:ea typeface="Helvetica Neue Light"/>
                <a:cs typeface="Helvetica Neue Light"/>
                <a:sym typeface="Helvetica Light"/>
              </a:rPr>
              <a:t>toString</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PartialFunction</a:t>
            </a:r>
            <a:r>
              <a:rPr lang="en-US" sz="3200" noProof="0" dirty="0">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Applies this partial function to the given argument when it is contained in the function domain</a:t>
            </a:r>
            <a:endParaRPr lang="en-US" sz="32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Builder			A </a:t>
            </a:r>
            <a:r>
              <a:rPr lang="en-US" sz="3200" dirty="0">
                <a:latin typeface="Helvetica Neue Light"/>
                <a:ea typeface="Helvetica Neue Light"/>
                <a:cs typeface="Helvetica Neue Light"/>
                <a:sym typeface="Helvetica Light"/>
              </a:rPr>
              <a:t>builder lets one construct a collection incrementally, by adding elements to the builder with += and then converting to the 					required collection type with result.</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1587890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From the shown traits the </a:t>
            </a:r>
            <a:r>
              <a:rPr lang="en-US" sz="3200" noProof="0" dirty="0" err="1">
                <a:latin typeface="Helvetica Neue Light"/>
                <a:ea typeface="Helvetica Neue Light"/>
                <a:cs typeface="Helvetica Neue Light"/>
                <a:sym typeface="Helvetica Light"/>
              </a:rPr>
              <a:t>HashMap</a:t>
            </a:r>
            <a:r>
              <a:rPr lang="en-US" sz="3200" noProof="0" dirty="0">
                <a:latin typeface="Helvetica Neue Light"/>
                <a:ea typeface="Helvetica Neue Light"/>
                <a:cs typeface="Helvetica Neue Light"/>
                <a:sym typeface="Helvetica Light"/>
              </a:rPr>
              <a:t> class inherits the following functionalities:</a:t>
            </a:r>
          </a:p>
          <a:p>
            <a:pPr algn="l" defTabSz="584200">
              <a:lnSpc>
                <a:spcPct val="100000"/>
              </a:lnSpc>
              <a:defRPr sz="3200">
                <a:latin typeface="+mn-lt"/>
                <a:ea typeface="+mn-ea"/>
                <a:cs typeface="+mn-cs"/>
                <a:sym typeface="Helvetica Light"/>
              </a:defRPr>
            </a:pPr>
            <a:endParaRPr lang="en-US" sz="18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1800" noProof="0" dirty="0">
                <a:latin typeface="Helvetica Neue Light"/>
                <a:ea typeface="Helvetica Neue Light"/>
                <a:cs typeface="Helvetica Neue Light"/>
                <a:sym typeface="Helvetica Light"/>
              </a:rPr>
              <a:t>Trait			Description</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Iterable</a:t>
            </a:r>
            <a:r>
              <a:rPr lang="en-US" sz="3200" noProof="0" dirty="0">
                <a:latin typeface="Helvetica Neue Light"/>
                <a:ea typeface="Helvetica Neue Light"/>
                <a:cs typeface="Helvetica Neue Light"/>
                <a:sym typeface="Helvetica Light"/>
              </a:rPr>
              <a:t>			B</a:t>
            </a:r>
            <a:r>
              <a:rPr lang="en-US" sz="3200" dirty="0" err="1">
                <a:latin typeface="Helvetica Neue Light"/>
                <a:ea typeface="Helvetica Neue Light"/>
                <a:cs typeface="Helvetica Neue Light"/>
                <a:sym typeface="Helvetica Light"/>
              </a:rPr>
              <a:t>ase</a:t>
            </a:r>
            <a:r>
              <a:rPr lang="en-US" sz="3200" dirty="0">
                <a:latin typeface="Helvetica Neue Light"/>
                <a:ea typeface="Helvetica Neue Light"/>
                <a:cs typeface="Helvetica Neue Light"/>
                <a:sym typeface="Helvetica Light"/>
              </a:rPr>
              <a:t> trait for all Scala collections that define an iterator method to step through one-by-one the collection's elements</a:t>
            </a:r>
            <a:r>
              <a:rPr lang="en-US" sz="3200" noProof="0" dirty="0">
                <a:latin typeface="Helvetica Neue Light"/>
                <a:ea typeface="Helvetica Neue Light"/>
                <a:cs typeface="Helvetica Neue Light"/>
                <a:sym typeface="Helvetica Light"/>
              </a:rPr>
              <a:t>	</a:t>
            </a: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IterableLike</a:t>
            </a:r>
            <a:r>
              <a:rPr lang="en-US" sz="3200" noProof="0" dirty="0">
                <a:latin typeface="Helvetica Neue Light"/>
                <a:ea typeface="Helvetica Neue Light"/>
                <a:cs typeface="Helvetica Neue Light"/>
                <a:sym typeface="Helvetica Light"/>
              </a:rPr>
              <a:t>		Concrete implementations for </a:t>
            </a:r>
            <a:r>
              <a:rPr lang="en-US" sz="3200" noProof="0" dirty="0" err="1">
                <a:latin typeface="Helvetica Neue Light"/>
                <a:ea typeface="Helvetica Neue Light"/>
                <a:cs typeface="Helvetica Neue Light"/>
                <a:sym typeface="Helvetica Light"/>
              </a:rPr>
              <a:t>iterable</a:t>
            </a:r>
            <a:r>
              <a:rPr lang="en-US" sz="3200" noProof="0" dirty="0">
                <a:latin typeface="Helvetica Neue Light"/>
                <a:ea typeface="Helvetica Neue Light"/>
                <a:cs typeface="Helvetica Neue Light"/>
                <a:sym typeface="Helvetica Light"/>
              </a:rPr>
              <a:t> collection functionality like find, fold, </a:t>
            </a:r>
            <a:r>
              <a:rPr lang="en-US" sz="3200" noProof="0" dirty="0" err="1">
                <a:latin typeface="Helvetica Neue Light"/>
                <a:ea typeface="Helvetica Neue Light"/>
                <a:cs typeface="Helvetica Neue Light"/>
                <a:sym typeface="Helvetica Light"/>
              </a:rPr>
              <a:t>forall</a:t>
            </a:r>
            <a:r>
              <a:rPr lang="en-US" sz="3200" noProof="0" dirty="0">
                <a:latin typeface="Helvetica Neue Light"/>
                <a:ea typeface="Helvetica Neue Light"/>
                <a:cs typeface="Helvetica Neue Light"/>
                <a:sym typeface="Helvetica Light"/>
              </a:rPr>
              <a:t>, head, slide, view</a:t>
            </a: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GenIterable</a:t>
            </a:r>
            <a:r>
              <a:rPr lang="en-US" sz="3200" noProof="0" dirty="0">
                <a:latin typeface="Helvetica Neue Light"/>
                <a:ea typeface="Helvetica Neue Light"/>
                <a:cs typeface="Helvetica Neue Light"/>
                <a:sym typeface="Helvetica Light"/>
              </a:rPr>
              <a:t>		</a:t>
            </a: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GenIterableLike</a:t>
            </a: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378427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From the shown traits the </a:t>
            </a:r>
            <a:r>
              <a:rPr lang="en-US" sz="3200" noProof="0" dirty="0" err="1">
                <a:latin typeface="Helvetica Neue Light"/>
                <a:ea typeface="Helvetica Neue Light"/>
                <a:cs typeface="Helvetica Neue Light"/>
                <a:sym typeface="Helvetica Light"/>
              </a:rPr>
              <a:t>HashMap</a:t>
            </a:r>
            <a:r>
              <a:rPr lang="en-US" sz="3200" noProof="0" dirty="0">
                <a:latin typeface="Helvetica Neue Light"/>
                <a:ea typeface="Helvetica Neue Light"/>
                <a:cs typeface="Helvetica Neue Light"/>
                <a:sym typeface="Helvetica Light"/>
              </a:rPr>
              <a:t> class inherits the following functionalities:</a:t>
            </a:r>
          </a:p>
          <a:p>
            <a:pPr algn="l" defTabSz="584200">
              <a:lnSpc>
                <a:spcPct val="100000"/>
              </a:lnSpc>
              <a:defRPr sz="3200">
                <a:latin typeface="+mn-lt"/>
                <a:ea typeface="+mn-ea"/>
                <a:cs typeface="+mn-cs"/>
                <a:sym typeface="Helvetica Light"/>
              </a:defRPr>
            </a:pPr>
            <a:endParaRPr lang="en-US" sz="18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1800" noProof="0" dirty="0">
                <a:latin typeface="Helvetica Neue Light"/>
                <a:ea typeface="Helvetica Neue Light"/>
                <a:cs typeface="Helvetica Neue Light"/>
                <a:sym typeface="Helvetica Light"/>
              </a:rPr>
              <a:t>Trait			Description</a:t>
            </a:r>
            <a:endParaRPr lang="en-US" sz="32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Traversable		</a:t>
            </a:r>
            <a:r>
              <a:rPr lang="en-US" sz="3200" dirty="0">
                <a:latin typeface="Helvetica Neue Light"/>
                <a:ea typeface="Helvetica Neue Light"/>
                <a:cs typeface="Helvetica Neue Light"/>
                <a:sym typeface="Helvetica Light"/>
              </a:rPr>
              <a:t>This is a base trait of all kinds of Scala collections. It implements the behavior common to all collections, in terms of a method 					</a:t>
            </a:r>
            <a:r>
              <a:rPr lang="en-US" sz="3200" dirty="0" err="1">
                <a:latin typeface="Helvetica Neue Light"/>
                <a:ea typeface="Helvetica Neue Light"/>
                <a:cs typeface="Helvetica Neue Light"/>
                <a:sym typeface="Helvetica Light"/>
              </a:rPr>
              <a:t>foreach</a:t>
            </a:r>
            <a:r>
              <a:rPr lang="en-US" sz="3200" dirty="0">
                <a:latin typeface="Helvetica Neue Light"/>
                <a:ea typeface="Helvetica Neue Light"/>
                <a:cs typeface="Helvetica Neue Light"/>
                <a:sym typeface="Helvetica Light"/>
              </a:rPr>
              <a:t> like filter, </a:t>
            </a:r>
            <a:r>
              <a:rPr lang="en-US" sz="3200" dirty="0" err="1">
                <a:latin typeface="Helvetica Neue Light"/>
                <a:ea typeface="Helvetica Neue Light"/>
                <a:cs typeface="Helvetica Neue Light"/>
                <a:sym typeface="Helvetica Light"/>
              </a:rPr>
              <a:t>groupBy</a:t>
            </a:r>
            <a:r>
              <a:rPr lang="en-US" sz="3200" dirty="0">
                <a:latin typeface="Helvetica Neue Light"/>
                <a:ea typeface="Helvetica Neue Light"/>
                <a:cs typeface="Helvetica Neue Light"/>
                <a:sym typeface="Helvetica Light"/>
              </a:rPr>
              <a:t>, last, map, scan, split</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TraversableOnce</a:t>
            </a:r>
            <a:r>
              <a:rPr lang="en-US" sz="3200" noProof="0" dirty="0">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A template trait for collections which can be traversed either once only or one or more times. Inherited methods are for example: </a:t>
            </a:r>
            <a:r>
              <a:rPr lang="en-US" sz="3200" dirty="0" err="1">
                <a:latin typeface="Helvetica Neue Light"/>
                <a:ea typeface="Helvetica Neue Light"/>
                <a:cs typeface="Helvetica Neue Light"/>
                <a:sym typeface="Helvetica Light"/>
              </a:rPr>
              <a:t>addString</a:t>
            </a:r>
            <a:r>
              <a:rPr lang="en-US" sz="3200" dirty="0">
                <a:latin typeface="Helvetica Neue Light"/>
                <a:ea typeface="Helvetica Neue Light"/>
                <a:cs typeface="Helvetica Neue Light"/>
                <a:sym typeface="Helvetica Light"/>
              </a:rPr>
              <a:t>, 				aggregate, max, min, </a:t>
            </a:r>
            <a:r>
              <a:rPr lang="en-US" sz="3200" dirty="0" err="1">
                <a:latin typeface="Helvetica Neue Light"/>
                <a:ea typeface="Helvetica Neue Light"/>
                <a:cs typeface="Helvetica Neue Light"/>
                <a:sym typeface="Helvetica Light"/>
              </a:rPr>
              <a:t>mkstring</a:t>
            </a:r>
            <a:r>
              <a:rPr lang="en-US" sz="3200" dirty="0">
                <a:latin typeface="Helvetica Neue Light"/>
                <a:ea typeface="Helvetica Neue Light"/>
                <a:cs typeface="Helvetica Neue Light"/>
                <a:sym typeface="Helvetica Light"/>
              </a:rPr>
              <a:t>, product, reduce, sum, </a:t>
            </a:r>
            <a:r>
              <a:rPr lang="en-US" sz="3200" dirty="0" err="1">
                <a:latin typeface="Helvetica Neue Light"/>
                <a:ea typeface="Helvetica Neue Light"/>
                <a:cs typeface="Helvetica Neue Light"/>
                <a:sym typeface="Helvetica Light"/>
              </a:rPr>
              <a:t>toList</a:t>
            </a:r>
            <a:r>
              <a:rPr lang="en-US" sz="3200" dirty="0">
                <a:latin typeface="Helvetica Neue Light"/>
                <a:ea typeface="Helvetica Neue Light"/>
                <a:cs typeface="Helvetica Neue Light"/>
                <a:sym typeface="Helvetica Light"/>
              </a:rPr>
              <a:t>, </a:t>
            </a:r>
            <a:r>
              <a:rPr lang="en-US" sz="3200" dirty="0" err="1">
                <a:latin typeface="Helvetica Neue Light"/>
                <a:ea typeface="Helvetica Neue Light"/>
                <a:cs typeface="Helvetica Neue Light"/>
                <a:sym typeface="Helvetica Light"/>
              </a:rPr>
              <a:t>toMap</a:t>
            </a:r>
            <a:r>
              <a:rPr lang="en-US" sz="3200" dirty="0">
                <a:latin typeface="Helvetica Neue Light"/>
                <a:ea typeface="Helvetica Neue Light"/>
                <a:cs typeface="Helvetica Neue Light"/>
                <a:sym typeface="Helvetica Light"/>
              </a:rPr>
              <a:t>, </a:t>
            </a:r>
            <a:r>
              <a:rPr lang="en-US" sz="3200" dirty="0" err="1">
                <a:latin typeface="Helvetica Neue Light"/>
                <a:ea typeface="Helvetica Neue Light"/>
                <a:cs typeface="Helvetica Neue Light"/>
                <a:sym typeface="Helvetica Light"/>
              </a:rPr>
              <a:t>toSet</a:t>
            </a:r>
            <a:r>
              <a:rPr lang="en-US" sz="3200" dirty="0">
                <a:latin typeface="Helvetica Neue Light"/>
                <a:ea typeface="Helvetica Neue Light"/>
                <a:cs typeface="Helvetica Neue Light"/>
                <a:sym typeface="Helvetica Light"/>
              </a:rPr>
              <a:t>, </a:t>
            </a:r>
            <a:r>
              <a:rPr lang="en-US" sz="3200" dirty="0" err="1">
                <a:latin typeface="Helvetica Neue Light"/>
                <a:ea typeface="Helvetica Neue Light"/>
                <a:cs typeface="Helvetica Neue Light"/>
                <a:sym typeface="Helvetica Light"/>
              </a:rPr>
              <a:t>toVector</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GenTraversable</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GenTraversableLike</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GenTraversableOnce</a:t>
            </a: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3805299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3200" noProof="0" dirty="0">
                <a:latin typeface="Helvetica Neue Light"/>
                <a:ea typeface="Helvetica Neue Light"/>
                <a:cs typeface="Helvetica Neue Light"/>
                <a:sym typeface="Helvetica Light"/>
              </a:rPr>
              <a:t>From the shown traits the </a:t>
            </a:r>
            <a:r>
              <a:rPr lang="en-US" sz="3200" noProof="0" dirty="0" err="1">
                <a:latin typeface="Helvetica Neue Light"/>
                <a:ea typeface="Helvetica Neue Light"/>
                <a:cs typeface="Helvetica Neue Light"/>
                <a:sym typeface="Helvetica Light"/>
              </a:rPr>
              <a:t>HashMap</a:t>
            </a:r>
            <a:r>
              <a:rPr lang="en-US" sz="3200" noProof="0" dirty="0">
                <a:latin typeface="Helvetica Neue Light"/>
                <a:ea typeface="Helvetica Neue Light"/>
                <a:cs typeface="Helvetica Neue Light"/>
                <a:sym typeface="Helvetica Light"/>
              </a:rPr>
              <a:t> class inherits the following functionalities:</a:t>
            </a:r>
          </a:p>
          <a:p>
            <a:pPr algn="l" defTabSz="584200">
              <a:lnSpc>
                <a:spcPct val="100000"/>
              </a:lnSpc>
              <a:defRPr sz="3200">
                <a:latin typeface="+mn-lt"/>
                <a:ea typeface="+mn-ea"/>
                <a:cs typeface="+mn-cs"/>
                <a:sym typeface="Helvetica Light"/>
              </a:defRPr>
            </a:pPr>
            <a:endParaRPr lang="en-US" sz="1800" noProof="0" dirty="0">
              <a:latin typeface="Helvetica Neue Light"/>
              <a:ea typeface="Helvetica Neue Light"/>
              <a:cs typeface="Helvetica Neue Light"/>
              <a:sym typeface="Helvetica Light"/>
            </a:endParaRPr>
          </a:p>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1800" noProof="0" dirty="0">
                <a:latin typeface="Helvetica Neue Light"/>
                <a:ea typeface="Helvetica Neue Light"/>
                <a:cs typeface="Helvetica Neue Light"/>
                <a:sym typeface="Helvetica Light"/>
              </a:rPr>
              <a:t>Trait			Description</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TraversableLike</a:t>
            </a:r>
            <a:r>
              <a:rPr lang="en-US" sz="3200" noProof="0" dirty="0">
                <a:latin typeface="Helvetica Neue Light"/>
                <a:ea typeface="Helvetica Neue Light"/>
                <a:cs typeface="Helvetica Neue Light"/>
                <a:sym typeface="Helvetica Light"/>
              </a:rPr>
              <a:t>		Concrete implementations for traversable collection functionality</a:t>
            </a: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HashNewBuilder</a:t>
            </a:r>
            <a:endParaRPr lang="en-US" sz="3200" noProof="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r>
              <a:rPr lang="en-US" sz="3200" noProof="0" dirty="0" err="1">
                <a:latin typeface="Helvetica Neue Light"/>
                <a:ea typeface="Helvetica Neue Light"/>
                <a:cs typeface="Helvetica Neue Light"/>
                <a:sym typeface="Helvetica Light"/>
              </a:rPr>
              <a:t>FilterMonadic</a:t>
            </a:r>
            <a:r>
              <a:rPr lang="en-US" sz="3200" noProof="0" dirty="0">
                <a:latin typeface="Helvetica Neue Light"/>
                <a:ea typeface="Helvetica Neue Light"/>
                <a:cs typeface="Helvetica Neue Light"/>
                <a:sym typeface="Helvetica Light"/>
              </a:rPr>
              <a:t>		</a:t>
            </a:r>
            <a:r>
              <a:rPr lang="en-US" sz="3200" dirty="0">
                <a:latin typeface="Helvetica Neue Light"/>
                <a:ea typeface="Helvetica Neue Light"/>
                <a:cs typeface="Helvetica Neue Light"/>
                <a:sym typeface="Helvetica Light"/>
              </a:rPr>
              <a:t>A template trait that contains just the map, </a:t>
            </a:r>
            <a:r>
              <a:rPr lang="en-US" sz="3200" dirty="0" err="1">
                <a:latin typeface="Helvetica Neue Light"/>
                <a:ea typeface="Helvetica Neue Light"/>
                <a:cs typeface="Helvetica Neue Light"/>
                <a:sym typeface="Helvetica Light"/>
              </a:rPr>
              <a:t>flatMap</a:t>
            </a:r>
            <a:r>
              <a:rPr lang="en-US" sz="3200" dirty="0">
                <a:latin typeface="Helvetica Neue Light"/>
                <a:ea typeface="Helvetica Neue Light"/>
                <a:cs typeface="Helvetica Neue Light"/>
                <a:sym typeface="Helvetica Light"/>
              </a:rPr>
              <a:t>, </a:t>
            </a:r>
            <a:r>
              <a:rPr lang="en-US" sz="3200" dirty="0" err="1">
                <a:latin typeface="Helvetica Neue Light"/>
                <a:ea typeface="Helvetica Neue Light"/>
                <a:cs typeface="Helvetica Neue Light"/>
                <a:sym typeface="Helvetica Light"/>
              </a:rPr>
              <a:t>foreach</a:t>
            </a:r>
            <a:r>
              <a:rPr lang="en-US" sz="3200" dirty="0">
                <a:latin typeface="Helvetica Neue Light"/>
                <a:ea typeface="Helvetica Neue Light"/>
                <a:cs typeface="Helvetica Neue Light"/>
                <a:sym typeface="Helvetica Light"/>
              </a:rPr>
              <a:t> and </a:t>
            </a:r>
            <a:r>
              <a:rPr lang="en-US" sz="3200" dirty="0" err="1">
                <a:latin typeface="Helvetica Neue Light"/>
                <a:ea typeface="Helvetica Neue Light"/>
                <a:cs typeface="Helvetica Neue Light"/>
                <a:sym typeface="Helvetica Light"/>
              </a:rPr>
              <a:t>withFilter</a:t>
            </a:r>
            <a:r>
              <a:rPr lang="en-US" sz="3200" dirty="0">
                <a:latin typeface="Helvetica Neue Light"/>
                <a:ea typeface="Helvetica Neue Light"/>
                <a:cs typeface="Helvetica Neue Light"/>
                <a:sym typeface="Helvetica Light"/>
              </a:rPr>
              <a:t> methods of trait </a:t>
            </a:r>
            <a:r>
              <a:rPr lang="en-US" sz="3200" dirty="0" err="1">
                <a:latin typeface="Helvetica Neue Light"/>
                <a:ea typeface="Helvetica Neue Light"/>
                <a:cs typeface="Helvetica Neue Light"/>
                <a:sym typeface="Helvetica Light"/>
              </a:rPr>
              <a:t>TraversableLike</a:t>
            </a:r>
            <a:endParaRPr lang="en-US" sz="3200" noProof="0" dirty="0">
              <a:latin typeface="Helvetica Neue Light"/>
              <a:ea typeface="Helvetica Neue Light"/>
              <a:cs typeface="Helvetica Neue Light"/>
              <a:sym typeface="Helvetica Light"/>
            </a:endParaRPr>
          </a:p>
        </p:txBody>
      </p:sp>
    </p:spTree>
    <p:extLst>
      <p:ext uri="{BB962C8B-B14F-4D97-AF65-F5344CB8AC3E}">
        <p14:creationId xmlns:p14="http://schemas.microsoft.com/office/powerpoint/2010/main" val="292070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algn="l" defTabSz="584200">
              <a:lnSpc>
                <a:spcPct val="100000"/>
              </a:lnSpc>
              <a:defRPr sz="3200">
                <a:latin typeface="+mn-lt"/>
                <a:ea typeface="+mn-ea"/>
                <a:cs typeface="+mn-cs"/>
                <a:sym typeface="Helvetica Light"/>
              </a:defRPr>
            </a:pPr>
            <a:r>
              <a:rPr lang="en-US" sz="3200" dirty="0">
                <a:latin typeface="Helvetica Neue Light"/>
                <a:ea typeface="Helvetica Neue Light"/>
                <a:cs typeface="Helvetica Neue Light"/>
                <a:sym typeface="Helvetica Light"/>
              </a:rPr>
              <a:t>The following figure shows all collections in package </a:t>
            </a:r>
            <a:r>
              <a:rPr lang="en-US" sz="3200" dirty="0" err="1">
                <a:latin typeface="Helvetica Neue Light"/>
                <a:ea typeface="Helvetica Neue Light"/>
                <a:cs typeface="Helvetica Neue Light"/>
                <a:sym typeface="Helvetica Light"/>
              </a:rPr>
              <a:t>scala.collection</a:t>
            </a:r>
            <a:r>
              <a:rPr lang="en-US" sz="3200" dirty="0">
                <a:latin typeface="Helvetica Neue Light"/>
                <a:ea typeface="Helvetica Neue Light"/>
                <a:cs typeface="Helvetica Neue Light"/>
                <a:sym typeface="Helvetica Light"/>
              </a:rPr>
              <a:t>. These are all high-level abstract classes or traits, which generally have mutable as well as immutable implementations.</a:t>
            </a:r>
            <a:endParaRPr dirty="0"/>
          </a:p>
        </p:txBody>
      </p:sp>
    </p:spTree>
    <p:extLst>
      <p:ext uri="{BB962C8B-B14F-4D97-AF65-F5344CB8AC3E}">
        <p14:creationId xmlns:p14="http://schemas.microsoft.com/office/powerpoint/2010/main" val="144596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Scala collections systematically distinguish between mutable and immutable collections. A </a:t>
            </a:r>
            <a:r>
              <a:rPr lang="en-US" i="1" dirty="0"/>
              <a:t>mutable</a:t>
            </a:r>
            <a:r>
              <a:rPr lang="en-US" dirty="0"/>
              <a:t> collection can be updated or extended in place. This means you can change, add, or remove elements of a collection as a side effect. </a:t>
            </a:r>
            <a:endParaRPr lang="de-DE" dirty="0"/>
          </a:p>
        </p:txBody>
      </p:sp>
    </p:spTree>
    <p:extLst>
      <p:ext uri="{BB962C8B-B14F-4D97-AF65-F5344CB8AC3E}">
        <p14:creationId xmlns:p14="http://schemas.microsoft.com/office/powerpoint/2010/main" val="20164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en-US" i="1" dirty="0"/>
              <a:t>Immutable</a:t>
            </a:r>
            <a:r>
              <a:rPr lang="en-US" dirty="0"/>
              <a:t> collections, by contrast, never change. You have still operations that simulate additions, removals, or updates, but those operations will in each case return a new collection and leave the old collection unchanged.</a:t>
            </a:r>
            <a:endParaRPr lang="de-DE" dirty="0"/>
          </a:p>
        </p:txBody>
      </p:sp>
    </p:spTree>
    <p:extLst>
      <p:ext uri="{BB962C8B-B14F-4D97-AF65-F5344CB8AC3E}">
        <p14:creationId xmlns:p14="http://schemas.microsoft.com/office/powerpoint/2010/main" val="228968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One of the biggest advantages of the Scala collections is, that they all share a broad variety of methods that are uniform over all collections. All the uniform methods are inherited from the</a:t>
            </a:r>
            <a:r>
              <a:rPr lang="en-US" baseline="0" noProof="0" dirty="0"/>
              <a:t> respective base classes as possible, which reduces the code duplication. </a:t>
            </a:r>
            <a:r>
              <a:rPr lang="en-US" dirty="0"/>
              <a:t>Such code duplication could lead to inconsistencies over time, when an operation is added or modified in one part of the collection library but not in others. Through</a:t>
            </a:r>
            <a:r>
              <a:rPr lang="en-US" baseline="0" dirty="0"/>
              <a:t> this design, where one functionality is only defined at exactly one part of the library, the effort for maintaining and extending the code is minimized.</a:t>
            </a:r>
          </a:p>
          <a:p>
            <a:r>
              <a:rPr lang="en-US" baseline="0" dirty="0"/>
              <a:t>Furthermore the set of collections can easily be extended by users which also profit from the wide range of inherited functionality. How which functionality is inherited in detail is shown in an example later on.</a:t>
            </a:r>
          </a:p>
          <a:p>
            <a:endParaRPr lang="de-DE" dirty="0"/>
          </a:p>
        </p:txBody>
      </p:sp>
    </p:spTree>
    <p:extLst>
      <p:ext uri="{BB962C8B-B14F-4D97-AF65-F5344CB8AC3E}">
        <p14:creationId xmlns:p14="http://schemas.microsoft.com/office/powerpoint/2010/main" val="1729686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Every kind of collection can be created by the same uniform syntax, writing the collection class name followed by its elements:</a:t>
            </a:r>
            <a:endParaRPr lang="de-DE" dirty="0"/>
          </a:p>
        </p:txBody>
      </p:sp>
    </p:spTree>
    <p:extLst>
      <p:ext uri="{BB962C8B-B14F-4D97-AF65-F5344CB8AC3E}">
        <p14:creationId xmlns:p14="http://schemas.microsoft.com/office/powerpoint/2010/main" val="422042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0" marR="0" lvl="0" indent="0" algn="l" defTabSz="584200" eaLnBrk="1" fontAlgn="auto" latinLnBrk="0" hangingPunct="1">
              <a:lnSpc>
                <a:spcPct val="100000"/>
              </a:lnSpc>
              <a:spcBef>
                <a:spcPts val="0"/>
              </a:spcBef>
              <a:spcAft>
                <a:spcPts val="0"/>
              </a:spcAft>
              <a:buClrTx/>
              <a:buSzTx/>
              <a:buFontTx/>
              <a:buNone/>
              <a:tabLst/>
              <a:defRPr sz="3200">
                <a:latin typeface="+mn-lt"/>
                <a:ea typeface="+mn-ea"/>
                <a:cs typeface="+mn-cs"/>
                <a:sym typeface="Helvetica Light"/>
              </a:defRPr>
            </a:pPr>
            <a:r>
              <a:rPr lang="en-US" sz="4800" dirty="0">
                <a:latin typeface="Helvetica Neue Light"/>
                <a:ea typeface="Helvetica Neue Light"/>
                <a:cs typeface="Helvetica Neue Light"/>
                <a:sym typeface="Helvetica Light"/>
              </a:rPr>
              <a:t>This code is much more concise than the one to three loops required for traditional collection processing. Furthermore, the partition operation is quite fast, and will get even faster on parallel collections on multi-cores.</a:t>
            </a:r>
            <a:endParaRPr lang="de-DE" sz="4800" dirty="0">
              <a:latin typeface="Helvetica Neue Light"/>
              <a:ea typeface="Helvetica Neue Light"/>
              <a:cs typeface="Helvetica Neue Light"/>
              <a:sym typeface="Helvetica Light"/>
            </a:endParaRPr>
          </a:p>
          <a:p>
            <a:pPr algn="l" defTabSz="584200">
              <a:lnSpc>
                <a:spcPct val="100000"/>
              </a:lnSpc>
              <a:defRPr sz="3200">
                <a:latin typeface="+mn-lt"/>
                <a:ea typeface="+mn-ea"/>
                <a:cs typeface="+mn-cs"/>
                <a:sym typeface="Helvetica Light"/>
              </a:defRP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Collection operations are tuned and optimized in the libraries. As a result, using collections is typically quite efficient. You might be able to do a little bit better with carefully hand-tuned data structures and operations, but you might also do a lot worse by making some suboptimal implementation decisions along the way. What’s more, collections have been recently adapted to parallel execution on multi-cores.</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The primary reason for picking one collection type over another </a:t>
            </a:r>
            <a:r>
              <a:rPr lang="en-US" dirty="0"/>
              <a:t>is that different collection types have different performance characteristics.</a:t>
            </a:r>
            <a:r>
              <a:rPr lang="en-US" dirty="0"/>
              <a:t> You can see the performance characteristics of some common operations on collections summarized in the following three tables.</a:t>
            </a:r>
            <a:endParaRPr lang="de-DE" dirty="0"/>
          </a:p>
          <a:p>
            <a:endParaRPr lang="de-DE" dirty="0"/>
          </a:p>
        </p:txBody>
      </p:sp>
    </p:spTree>
    <p:extLst>
      <p:ext uri="{BB962C8B-B14F-4D97-AF65-F5344CB8AC3E}">
        <p14:creationId xmlns:p14="http://schemas.microsoft.com/office/powerpoint/2010/main" val="197213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lvl1pPr algn="ctr">
              <a:defRPr sz="8000">
                <a:latin typeface="+mn-lt"/>
                <a:ea typeface="+mn-ea"/>
                <a:cs typeface="+mn-cs"/>
                <a:sym typeface="Helvetica Light"/>
              </a:defRPr>
            </a:lvl1pPr>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body" sz="quarter" idx="13"/>
          </p:nvPr>
        </p:nvSpPr>
        <p:spPr>
          <a:xfrm>
            <a:off x="2634441" y="8024283"/>
            <a:ext cx="7735918" cy="647701"/>
          </a:xfrm>
          <a:prstGeom prst="rect">
            <a:avLst/>
          </a:prstGeom>
        </p:spPr>
        <p:txBody>
          <a:bodyPr anchor="ctr">
            <a:spAutoFit/>
          </a:bodyPr>
          <a:lstStyle>
            <a:lvl1pPr marL="0" indent="0" algn="ctr">
              <a:spcBef>
                <a:spcPts val="0"/>
              </a:spcBef>
              <a:buSzTx/>
              <a:buNone/>
            </a:lvl1pPr>
          </a:lstStyle>
          <a:p>
            <a:r>
              <a:t>Content</a:t>
            </a:r>
          </a:p>
        </p:txBody>
      </p:sp>
      <p:sp>
        <p:nvSpPr>
          <p:cNvPr id="14" name="Shape 14"/>
          <p:cNvSpPr/>
          <p:nvPr/>
        </p:nvSpPr>
        <p:spPr>
          <a:xfrm>
            <a:off x="2327174" y="7958666"/>
            <a:ext cx="8350452" cy="1"/>
          </a:xfrm>
          <a:prstGeom prst="line">
            <a:avLst/>
          </a:prstGeom>
          <a:ln w="25400">
            <a:solidFill>
              <a:srgbClr val="000000"/>
            </a:solidFill>
            <a:miter lim="400000"/>
          </a:ln>
        </p:spPr>
        <p:txBody>
          <a:bodyPr lIns="50800" tIns="50800" rIns="50800" bIns="50800" anchor="ctr"/>
          <a:lstStyle/>
          <a:p>
            <a:pPr>
              <a:defRPr sz="2400"/>
            </a:pPr>
            <a:endParaRPr/>
          </a:p>
        </p:txBody>
      </p:sp>
      <p:sp>
        <p:nvSpPr>
          <p:cNvPr id="15" name="Shape 15"/>
          <p:cNvSpPr/>
          <p:nvPr/>
        </p:nvSpPr>
        <p:spPr>
          <a:xfrm>
            <a:off x="2327174" y="8737600"/>
            <a:ext cx="8350452" cy="0"/>
          </a:xfrm>
          <a:prstGeom prst="line">
            <a:avLst/>
          </a:prstGeom>
          <a:ln w="25400">
            <a:solidFill>
              <a:srgbClr val="000000"/>
            </a:solidFill>
            <a:miter lim="400000"/>
          </a:ln>
        </p:spPr>
        <p:txBody>
          <a:bodyPr lIns="50800" tIns="50800" rIns="50800" bIns="50800" anchor="ctr"/>
          <a:lstStyle/>
          <a:p>
            <a:pPr>
              <a:defRPr sz="2400"/>
            </a:pPr>
            <a:endParaRPr/>
          </a:p>
        </p:txBody>
      </p:sp>
      <p:sp>
        <p:nvSpPr>
          <p:cNvPr id="16" name="Shape 16"/>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50" name="Shape 150"/>
          <p:cNvSpPr>
            <a:spLocks noGrp="1"/>
          </p:cNvSpPr>
          <p:nvPr>
            <p:ph type="pic" sz="quarter" idx="13"/>
          </p:nvPr>
        </p:nvSpPr>
        <p:spPr>
          <a:xfrm>
            <a:off x="6718300" y="5092700"/>
            <a:ext cx="5334000" cy="3771900"/>
          </a:xfrm>
          <a:prstGeom prst="rect">
            <a:avLst/>
          </a:prstGeom>
        </p:spPr>
        <p:txBody>
          <a:bodyPr lIns="91439" tIns="45719" rIns="91439" bIns="45719">
            <a:noAutofit/>
          </a:bodyPr>
          <a:lstStyle/>
          <a:p>
            <a:endParaRPr/>
          </a:p>
        </p:txBody>
      </p:sp>
      <p:sp>
        <p:nvSpPr>
          <p:cNvPr id="151" name="Shape 151"/>
          <p:cNvSpPr>
            <a:spLocks noGrp="1"/>
          </p:cNvSpPr>
          <p:nvPr>
            <p:ph type="pic" sz="quarter" idx="14"/>
          </p:nvPr>
        </p:nvSpPr>
        <p:spPr>
          <a:xfrm>
            <a:off x="6724518" y="889000"/>
            <a:ext cx="5334001" cy="3771900"/>
          </a:xfrm>
          <a:prstGeom prst="rect">
            <a:avLst/>
          </a:prstGeom>
        </p:spPr>
        <p:txBody>
          <a:bodyPr lIns="91439" tIns="45719" rIns="91439" bIns="45719">
            <a:noAutofit/>
          </a:bodyPr>
          <a:lstStyle/>
          <a:p>
            <a:endParaRPr/>
          </a:p>
        </p:txBody>
      </p:sp>
      <p:sp>
        <p:nvSpPr>
          <p:cNvPr id="152" name="Shape 152"/>
          <p:cNvSpPr>
            <a:spLocks noGrp="1"/>
          </p:cNvSpPr>
          <p:nvPr>
            <p:ph type="pic" sz="half" idx="15"/>
          </p:nvPr>
        </p:nvSpPr>
        <p:spPr>
          <a:xfrm>
            <a:off x="952500" y="889000"/>
            <a:ext cx="5334000" cy="7975600"/>
          </a:xfrm>
          <a:prstGeom prst="rect">
            <a:avLst/>
          </a:prstGeom>
        </p:spPr>
        <p:txBody>
          <a:bodyPr lIns="91439" tIns="45719" rIns="91439" bIns="45719">
            <a:noAutofit/>
          </a:bodyPr>
          <a:lstStyle/>
          <a:p>
            <a:endParaRPr/>
          </a:p>
        </p:txBody>
      </p:sp>
      <p:sp>
        <p:nvSpPr>
          <p:cNvPr id="153" name="Shape 153"/>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60" name="Shape 160"/>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61" name="Shape 161"/>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D&amp;C Title &amp; Bullets">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r>
              <a:t>Title Text</a:t>
            </a:r>
          </a:p>
        </p:txBody>
      </p:sp>
      <p:sp>
        <p:nvSpPr>
          <p:cNvPr id="24" name="Shape 24"/>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Shape 25"/>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D&amp;C Title &amp; Body &amp; Footnote">
    <p:spTree>
      <p:nvGrpSpPr>
        <p:cNvPr id="1" name=""/>
        <p:cNvGrpSpPr/>
        <p:nvPr/>
      </p:nvGrpSpPr>
      <p:grpSpPr>
        <a:xfrm>
          <a:off x="0" y="0"/>
          <a:ext cx="0" cy="0"/>
          <a:chOff x="0" y="0"/>
          <a:chExt cx="0" cy="0"/>
        </a:xfrm>
      </p:grpSpPr>
      <p:sp>
        <p:nvSpPr>
          <p:cNvPr id="42" name="Shape 42"/>
          <p:cNvSpPr>
            <a:spLocks noGrp="1"/>
          </p:cNvSpPr>
          <p:nvPr>
            <p:ph type="title"/>
          </p:nvPr>
        </p:nvSpPr>
        <p:spPr>
          <a:xfrm>
            <a:off x="332713" y="444500"/>
            <a:ext cx="12339374" cy="1077714"/>
          </a:xfrm>
          <a:prstGeom prst="rect">
            <a:avLst/>
          </a:prstGeom>
        </p:spPr>
        <p:txBody>
          <a:bodyPr/>
          <a:lstStyle/>
          <a:p>
            <a:r>
              <a:t>Title Text</a:t>
            </a:r>
          </a:p>
        </p:txBody>
      </p:sp>
      <p:sp>
        <p:nvSpPr>
          <p:cNvPr id="43" name="Shape 43"/>
          <p:cNvSpPr>
            <a:spLocks noGrp="1"/>
          </p:cNvSpPr>
          <p:nvPr>
            <p:ph type="body" idx="1"/>
          </p:nvPr>
        </p:nvSpPr>
        <p:spPr>
          <a:xfrm>
            <a:off x="332714" y="1557382"/>
            <a:ext cx="12339373" cy="70135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xfrm>
            <a:off x="6318148" y="9396691"/>
            <a:ext cx="368504" cy="381001"/>
          </a:xfrm>
          <a:prstGeom prst="rect">
            <a:avLst/>
          </a:prstGeom>
        </p:spPr>
        <p:txBody>
          <a:bodyPr/>
          <a:lstStyle/>
          <a:p>
            <a:fld id="{86CB4B4D-7CA3-9044-876B-883B54F8677D}" type="slidenum">
              <a:t>‹Nr.›</a:t>
            </a:fld>
            <a:endParaRPr/>
          </a:p>
        </p:txBody>
      </p:sp>
      <p:sp>
        <p:nvSpPr>
          <p:cNvPr id="45" name="Shape 45"/>
          <p:cNvSpPr>
            <a:spLocks noGrp="1"/>
          </p:cNvSpPr>
          <p:nvPr>
            <p:ph type="body" sz="quarter" idx="13"/>
          </p:nvPr>
        </p:nvSpPr>
        <p:spPr>
          <a:xfrm>
            <a:off x="329226" y="8606127"/>
            <a:ext cx="12346348" cy="495301"/>
          </a:xfrm>
          <a:prstGeom prst="rect">
            <a:avLst/>
          </a:prstGeom>
        </p:spPr>
        <p:txBody>
          <a:bodyPr anchor="ctr">
            <a:spAutoFit/>
          </a:bodyPr>
          <a:lstStyle>
            <a:lvl1pPr marL="0" indent="0">
              <a:spcBef>
                <a:spcPts val="0"/>
              </a:spcBef>
              <a:buSzTx/>
              <a:buNone/>
              <a:defRPr sz="2600">
                <a:solidFill>
                  <a:srgbClr val="53585F"/>
                </a:solidFill>
              </a:defRPr>
            </a:lvl1pPr>
          </a:lstStyle>
          <a:p>
            <a:r>
              <a:t>Subtitle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D&amp;C Title &amp; empty">
    <p:spTree>
      <p:nvGrpSpPr>
        <p:cNvPr id="1" name=""/>
        <p:cNvGrpSpPr/>
        <p:nvPr/>
      </p:nvGrpSpPr>
      <p:grpSpPr>
        <a:xfrm>
          <a:off x="0" y="0"/>
          <a:ext cx="0" cy="0"/>
          <a:chOff x="0" y="0"/>
          <a:chExt cx="0" cy="0"/>
        </a:xfrm>
      </p:grpSpPr>
      <p:sp>
        <p:nvSpPr>
          <p:cNvPr id="72" name="Shape 72"/>
          <p:cNvSpPr>
            <a:spLocks noGrp="1"/>
          </p:cNvSpPr>
          <p:nvPr>
            <p:ph type="title"/>
          </p:nvPr>
        </p:nvSpPr>
        <p:spPr>
          <a:xfrm>
            <a:off x="332713" y="444500"/>
            <a:ext cx="12339374" cy="1077714"/>
          </a:xfrm>
          <a:prstGeom prst="rect">
            <a:avLst/>
          </a:prstGeom>
        </p:spPr>
        <p:txBody>
          <a:bodyPr/>
          <a:lstStyle/>
          <a:p>
            <a:r>
              <a:t>Title Text</a:t>
            </a:r>
          </a:p>
        </p:txBody>
      </p:sp>
      <p:sp>
        <p:nvSpPr>
          <p:cNvPr id="73" name="Shape 73"/>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9" name="Shape 89"/>
          <p:cNvSpPr>
            <a:spLocks noGrp="1"/>
          </p:cNvSpPr>
          <p:nvPr>
            <p:ph type="sldNum" sz="quarter" idx="2"/>
          </p:nvPr>
        </p:nvSpPr>
        <p:spPr>
          <a:xfrm>
            <a:off x="6318148" y="9393884"/>
            <a:ext cx="368504" cy="381001"/>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14" name="Shape 114"/>
          <p:cNvSpPr>
            <a:spLocks noGrp="1"/>
          </p:cNvSpPr>
          <p:nvPr>
            <p:ph type="pic" sz="half" idx="13"/>
          </p:nvPr>
        </p:nvSpPr>
        <p:spPr>
          <a:xfrm>
            <a:off x="6718300" y="635000"/>
            <a:ext cx="5334000" cy="8229600"/>
          </a:xfrm>
          <a:prstGeom prst="rect">
            <a:avLst/>
          </a:prstGeom>
        </p:spPr>
        <p:txBody>
          <a:bodyPr lIns="91439" tIns="45719" rIns="91439" bIns="45719">
            <a:noAutofit/>
          </a:bodyPr>
          <a:lstStyle/>
          <a:p>
            <a:endParaRPr/>
          </a:p>
        </p:txBody>
      </p:sp>
      <p:sp>
        <p:nvSpPr>
          <p:cNvPr id="115" name="Shape 115"/>
          <p:cNvSpPr>
            <a:spLocks noGrp="1"/>
          </p:cNvSpPr>
          <p:nvPr>
            <p:ph type="title"/>
          </p:nvPr>
        </p:nvSpPr>
        <p:spPr>
          <a:xfrm>
            <a:off x="952500" y="635000"/>
            <a:ext cx="5334000" cy="3987800"/>
          </a:xfrm>
          <a:prstGeom prst="rect">
            <a:avLst/>
          </a:prstGeom>
        </p:spPr>
        <p:txBody>
          <a:bodyPr anchor="b"/>
          <a:lstStyle>
            <a:lvl1pPr algn="ctr">
              <a:defRPr>
                <a:latin typeface="+mn-lt"/>
                <a:ea typeface="+mn-ea"/>
                <a:cs typeface="+mn-cs"/>
                <a:sym typeface="Helvetica Light"/>
              </a:defRPr>
            </a:lvl1pPr>
          </a:lstStyle>
          <a:p>
            <a:r>
              <a:t>Title Text</a:t>
            </a:r>
          </a:p>
        </p:txBody>
      </p:sp>
      <p:sp>
        <p:nvSpPr>
          <p:cNvPr id="116" name="Shape 116"/>
          <p:cNvSpPr>
            <a:spLocks noGrp="1"/>
          </p:cNvSpPr>
          <p:nvPr>
            <p:ph type="body" sz="quarter" idx="1"/>
          </p:nvPr>
        </p:nvSpPr>
        <p:spPr>
          <a:xfrm>
            <a:off x="952500" y="4762500"/>
            <a:ext cx="5334000" cy="41021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17" name="Shape 117"/>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24" name="Shape 124"/>
          <p:cNvSpPr>
            <a:spLocks noGrp="1"/>
          </p:cNvSpPr>
          <p:nvPr>
            <p:ph type="title"/>
          </p:nvPr>
        </p:nvSpPr>
        <p:spPr>
          <a:xfrm>
            <a:off x="952500" y="444500"/>
            <a:ext cx="11099800" cy="2159000"/>
          </a:xfrm>
          <a:prstGeom prst="rect">
            <a:avLst/>
          </a:prstGeom>
        </p:spPr>
        <p:txBody>
          <a:bodyPr anchor="ctr"/>
          <a:lstStyle>
            <a:lvl1pPr algn="ctr">
              <a:defRPr sz="8000">
                <a:latin typeface="+mn-lt"/>
                <a:ea typeface="+mn-ea"/>
                <a:cs typeface="+mn-cs"/>
                <a:sym typeface="Helvetica Light"/>
              </a:defRPr>
            </a:lvl1pPr>
          </a:lstStyle>
          <a:p>
            <a:r>
              <a:t>Title Text</a:t>
            </a:r>
          </a:p>
        </p:txBody>
      </p:sp>
      <p:sp>
        <p:nvSpPr>
          <p:cNvPr id="125" name="Shape 125"/>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32" name="Shape 132"/>
          <p:cNvSpPr>
            <a:spLocks noGrp="1"/>
          </p:cNvSpPr>
          <p:nvPr>
            <p:ph type="pic" sz="half" idx="13"/>
          </p:nvPr>
        </p:nvSpPr>
        <p:spPr>
          <a:xfrm>
            <a:off x="6718300" y="2603500"/>
            <a:ext cx="5334000" cy="6286500"/>
          </a:xfrm>
          <a:prstGeom prst="rect">
            <a:avLst/>
          </a:prstGeom>
        </p:spPr>
        <p:txBody>
          <a:bodyPr lIns="91439" tIns="45719" rIns="91439" bIns="45719">
            <a:noAutofit/>
          </a:bodyPr>
          <a:lstStyle/>
          <a:p>
            <a:endParaRPr/>
          </a:p>
        </p:txBody>
      </p:sp>
      <p:sp>
        <p:nvSpPr>
          <p:cNvPr id="133" name="Shape 133"/>
          <p:cNvSpPr>
            <a:spLocks noGrp="1"/>
          </p:cNvSpPr>
          <p:nvPr>
            <p:ph type="title"/>
          </p:nvPr>
        </p:nvSpPr>
        <p:spPr>
          <a:xfrm>
            <a:off x="952500" y="444500"/>
            <a:ext cx="11099800" cy="2159000"/>
          </a:xfrm>
          <a:prstGeom prst="rect">
            <a:avLst/>
          </a:prstGeom>
        </p:spPr>
        <p:txBody>
          <a:bodyPr anchor="ctr"/>
          <a:lstStyle>
            <a:lvl1pPr algn="ctr">
              <a:defRPr sz="8000">
                <a:latin typeface="+mn-lt"/>
                <a:ea typeface="+mn-ea"/>
                <a:cs typeface="+mn-cs"/>
                <a:sym typeface="Helvetica Light"/>
              </a:defRPr>
            </a:lvl1pPr>
          </a:lstStyle>
          <a:p>
            <a:r>
              <a:t>Title Text</a:t>
            </a:r>
          </a:p>
        </p:txBody>
      </p:sp>
      <p:sp>
        <p:nvSpPr>
          <p:cNvPr id="134" name="Shape 134"/>
          <p:cNvSpPr>
            <a:spLocks noGrp="1"/>
          </p:cNvSpPr>
          <p:nvPr>
            <p:ph type="body" sz="half" idx="1"/>
          </p:nvPr>
        </p:nvSpPr>
        <p:spPr>
          <a:xfrm>
            <a:off x="952500" y="2603500"/>
            <a:ext cx="5334000" cy="6286500"/>
          </a:xfrm>
          <a:prstGeom prst="rect">
            <a:avLst/>
          </a:prstGeom>
        </p:spPr>
        <p:txBody>
          <a:bodyPr anchor="ct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sldNum" sz="quarter" idx="2"/>
          </p:nvPr>
        </p:nvSpPr>
        <p:spPr>
          <a:xfrm>
            <a:off x="6311798" y="9251950"/>
            <a:ext cx="368504" cy="3810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42" name="Shape 142"/>
          <p:cNvSpPr>
            <a:spLocks noGrp="1"/>
          </p:cNvSpPr>
          <p:nvPr>
            <p:ph type="body" idx="1"/>
          </p:nvPr>
        </p:nvSpPr>
        <p:spPr>
          <a:xfrm>
            <a:off x="200964" y="441606"/>
            <a:ext cx="12602872" cy="8870388"/>
          </a:xfrm>
          <a:prstGeom prst="rect">
            <a:avLst/>
          </a:prstGeom>
        </p:spPr>
        <p:txBody>
          <a:bodyPr anchor="ctr"/>
          <a:lstStyle>
            <a:lvl2pPr>
              <a:spcBef>
                <a:spcPts val="4200"/>
              </a:spcBef>
            </a:lvl2pPr>
            <a:lvl3pPr>
              <a:spcBef>
                <a:spcPts val="4200"/>
              </a:spcBef>
            </a:lvl3pPr>
            <a:lvl4pPr>
              <a:spcBef>
                <a:spcPts val="4200"/>
              </a:spcBef>
            </a:lvl4pPr>
            <a:lvl5pPr>
              <a:spcBef>
                <a:spcPts val="4200"/>
              </a:spcBef>
            </a:lvl5pPr>
          </a:lstStyle>
          <a:p>
            <a:r>
              <a:t>Body Level One</a:t>
            </a:r>
          </a:p>
          <a:p>
            <a:pPr lvl="1"/>
            <a:r>
              <a:t>Body Level Two</a:t>
            </a:r>
          </a:p>
          <a:p>
            <a:pPr lvl="2"/>
            <a:r>
              <a:t>Body Level Three</a:t>
            </a:r>
          </a:p>
          <a:p>
            <a:pPr lvl="3"/>
            <a:r>
              <a:t>Body Level Four</a:t>
            </a:r>
          </a:p>
          <a:p>
            <a:pPr lvl="4"/>
            <a:r>
              <a:t>Body Level Five</a:t>
            </a:r>
          </a:p>
        </p:txBody>
      </p:sp>
      <p:sp>
        <p:nvSpPr>
          <p:cNvPr id="143" name="Shape 143"/>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32713" y="444500"/>
            <a:ext cx="12339374" cy="193483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3" name="Shape 3"/>
          <p:cNvSpPr>
            <a:spLocks noGrp="1"/>
          </p:cNvSpPr>
          <p:nvPr>
            <p:ph type="body" idx="1"/>
          </p:nvPr>
        </p:nvSpPr>
        <p:spPr>
          <a:xfrm>
            <a:off x="332713" y="2504215"/>
            <a:ext cx="12339374" cy="701357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2pPr>
              <a:spcBef>
                <a:spcPts val="2600"/>
              </a:spcBef>
            </a:lvl2pPr>
            <a:lvl3pPr>
              <a:spcBef>
                <a:spcPts val="2600"/>
              </a:spcBef>
            </a:lvl3pPr>
            <a:lvl4pPr>
              <a:spcBef>
                <a:spcPts val="2600"/>
              </a:spcBef>
            </a:lvl4pPr>
            <a:lvl5pPr>
              <a:spcBef>
                <a:spcPts val="2600"/>
              </a:spcBef>
            </a:lvl5p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3916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7" r:id="rId5"/>
    <p:sldLayoutId id="2147483660" r:id="rId6"/>
    <p:sldLayoutId id="2147483661" r:id="rId7"/>
    <p:sldLayoutId id="2147483662" r:id="rId8"/>
    <p:sldLayoutId id="2147483663" r:id="rId9"/>
    <p:sldLayoutId id="2147483664" r:id="rId10"/>
    <p:sldLayoutId id="2147483665" r:id="rId11"/>
  </p:sldLayoutIdLst>
  <p:transition spd="med"/>
  <p:txStyles>
    <p:titleStyle>
      <a:lvl1pPr marL="0" marR="0" indent="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1pPr>
      <a:lvl2pPr marL="0" marR="0" indent="2286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2pPr>
      <a:lvl3pPr marL="0" marR="0" indent="4572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3pPr>
      <a:lvl4pPr marL="0" marR="0" indent="6858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4pPr>
      <a:lvl5pPr marL="0" marR="0" indent="9144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5pPr>
      <a:lvl6pPr marL="0" marR="0" indent="11430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6pPr>
      <a:lvl7pPr marL="0" marR="0" indent="13716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7pPr>
      <a:lvl8pPr marL="0" marR="0" indent="16002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8pPr>
      <a:lvl9pPr marL="0" marR="0" indent="1828800" algn="l" defTabSz="584200" latinLnBrk="0">
        <a:lnSpc>
          <a:spcPct val="100000"/>
        </a:lnSpc>
        <a:spcBef>
          <a:spcPts val="0"/>
        </a:spcBef>
        <a:spcAft>
          <a:spcPts val="0"/>
        </a:spcAft>
        <a:buClrTx/>
        <a:buSzTx/>
        <a:buFontTx/>
        <a:buNone/>
        <a:tabLst/>
        <a:defRPr sz="6000" b="0" i="0" u="none" strike="noStrike" cap="none" spc="0" baseline="0">
          <a:ln>
            <a:noFill/>
          </a:ln>
          <a:solidFill>
            <a:srgbClr val="000000"/>
          </a:solidFill>
          <a:uFillTx/>
          <a:latin typeface="Helvetica"/>
          <a:ea typeface="Helvetica"/>
          <a:cs typeface="Helvetica"/>
          <a:sym typeface="Helvetica"/>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docs.scala-lang.org/overviews/collections/performance-characterist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docs.scala-lang.org/overviews/collections/performance-characteristic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docs.scala-lang.org/overviews/collections/performance-characteristic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ctrTitle"/>
          </p:nvPr>
        </p:nvSpPr>
        <p:spPr>
          <a:prstGeom prst="rect">
            <a:avLst/>
          </a:prstGeom>
        </p:spPr>
        <p:txBody>
          <a:bodyPr/>
          <a:lstStyle/>
          <a:p>
            <a:r>
              <a:t>Software Engineering Design &amp; Construction</a:t>
            </a:r>
          </a:p>
        </p:txBody>
      </p:sp>
      <p:sp>
        <p:nvSpPr>
          <p:cNvPr id="171" name="Shape 171"/>
          <p:cNvSpPr>
            <a:spLocks noGrp="1"/>
          </p:cNvSpPr>
          <p:nvPr>
            <p:ph type="subTitle" sz="quarter" idx="1"/>
          </p:nvPr>
        </p:nvSpPr>
        <p:spPr>
          <a:prstGeom prst="rect">
            <a:avLst/>
          </a:prstGeom>
        </p:spPr>
        <p:txBody>
          <a:bodyPr>
            <a:normAutofit lnSpcReduction="10000"/>
          </a:bodyPr>
          <a:lstStyle/>
          <a:p>
            <a:pPr defTabSz="414781">
              <a:defRPr sz="2272"/>
            </a:pPr>
            <a:r>
              <a:t>Dr. Michael Eichberg</a:t>
            </a:r>
          </a:p>
          <a:p>
            <a:pPr defTabSz="414781">
              <a:defRPr sz="2272"/>
            </a:pPr>
            <a:r>
              <a:t>Fachgebiet Softwaretechnik</a:t>
            </a:r>
          </a:p>
          <a:p>
            <a:pPr defTabSz="414781">
              <a:defRPr sz="2272"/>
            </a:pPr>
            <a:r>
              <a:t>Technische Universität Darmstadt</a:t>
            </a:r>
          </a:p>
        </p:txBody>
      </p:sp>
      <p:sp>
        <p:nvSpPr>
          <p:cNvPr id="172" name="Shape 172"/>
          <p:cNvSpPr>
            <a:spLocks noGrp="1"/>
          </p:cNvSpPr>
          <p:nvPr>
            <p:ph type="body" idx="13"/>
          </p:nvPr>
        </p:nvSpPr>
        <p:spPr>
          <a:xfrm>
            <a:off x="2634441" y="8089088"/>
            <a:ext cx="7735918" cy="518091"/>
          </a:xfrm>
          <a:prstGeom prst="rect">
            <a:avLst/>
          </a:prstGeom>
        </p:spPr>
        <p:txBody>
          <a:bodyPr/>
          <a:lstStyle>
            <a:lvl1pPr>
              <a:defRPr sz="2700"/>
            </a:lvl1pPr>
          </a:lstStyle>
          <a:p>
            <a:r>
              <a:rPr lang="de-DE" dirty="0"/>
              <a:t>The Scala Collections API</a:t>
            </a:r>
            <a:endParaRPr dirty="0"/>
          </a:p>
        </p:txBody>
      </p:sp>
      <p:sp>
        <p:nvSpPr>
          <p:cNvPr id="173" name="Shape 173"/>
          <p:cNvSpPr/>
          <p:nvPr/>
        </p:nvSpPr>
        <p:spPr>
          <a:xfrm rot="2700000">
            <a:off x="9158362" y="685800"/>
            <a:ext cx="5042810" cy="12700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Winter Semester 16/17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lstStyle>
            <a:lvl1pPr defTabSz="479044">
              <a:defRPr sz="4920"/>
            </a:lvl1pPr>
          </a:lstStyle>
          <a:p>
            <a:r>
              <a:rPr lang="en-US" dirty="0"/>
              <a:t>Example for lightweight syntax</a:t>
            </a:r>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6" name="Textplatzhalter 2"/>
          <p:cNvSpPr txBox="1">
            <a:spLocks/>
          </p:cNvSpPr>
          <p:nvPr/>
        </p:nvSpPr>
        <p:spPr>
          <a:xfrm>
            <a:off x="332713" y="3269635"/>
            <a:ext cx="12339374" cy="4603504"/>
          </a:xfrm>
          <a:prstGeom prst="rect">
            <a:avLst/>
          </a:prstGeom>
        </p:spPr>
        <p:txBody>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0" indent="0" hangingPunct="1">
              <a:buNone/>
            </a:pPr>
            <a:r>
              <a:rPr lang="en-US" dirty="0"/>
              <a:t>This code snippet partitions a collection of people into </a:t>
            </a:r>
            <a:r>
              <a:rPr lang="en-US" i="1" dirty="0"/>
              <a:t>minors</a:t>
            </a:r>
            <a:r>
              <a:rPr lang="en-US" dirty="0"/>
              <a:t> and </a:t>
            </a:r>
            <a:r>
              <a:rPr lang="en-US" i="1" dirty="0"/>
              <a:t>adults</a:t>
            </a:r>
            <a:r>
              <a:rPr lang="en-US" dirty="0"/>
              <a:t> depending on their age. Because the partition method is defined in the root collection type </a:t>
            </a:r>
            <a:r>
              <a:rPr lang="en-US" dirty="0" err="1"/>
              <a:t>TraversableLike</a:t>
            </a:r>
            <a:r>
              <a:rPr lang="en-US" dirty="0"/>
              <a:t>, this code works for any kind of collection, including arrays. The resulting minors and adults collections will be of the same type as the people collection.</a:t>
            </a:r>
            <a:endParaRPr lang="de-DE" dirty="0"/>
          </a:p>
        </p:txBody>
      </p:sp>
      <p:sp>
        <p:nvSpPr>
          <p:cNvPr id="7" name="Rechteck 6"/>
          <p:cNvSpPr/>
          <p:nvPr/>
        </p:nvSpPr>
        <p:spPr>
          <a:xfrm>
            <a:off x="332713" y="2140062"/>
            <a:ext cx="10854389" cy="740636"/>
          </a:xfrm>
          <a:prstGeom prst="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R="0" algn="l" defTabSz="584200" rtl="0" fontAlgn="auto" latinLnBrk="0" hangingPunct="0">
              <a:lnSpc>
                <a:spcPct val="150000"/>
              </a:lnSpc>
              <a:spcBef>
                <a:spcPts val="0"/>
              </a:spcBef>
              <a:spcAft>
                <a:spcPts val="0"/>
              </a:spcAft>
              <a:buClrTx/>
              <a:buSzTx/>
              <a:tabLst/>
            </a:pPr>
            <a:r>
              <a:rPr lang="en-US" sz="2000" noProof="1">
                <a:solidFill>
                  <a:schemeClr val="bg2">
                    <a:lumMod val="75000"/>
                  </a:schemeClr>
                </a:solidFill>
                <a:latin typeface="Courier New" panose="02070309020205020404" pitchFamily="49" charset="0"/>
                <a:cs typeface="Courier New" panose="02070309020205020404" pitchFamily="49" charset="0"/>
              </a:rPr>
              <a:t>1. </a:t>
            </a:r>
            <a:r>
              <a:rPr lang="en-US" sz="2000" noProof="1">
                <a:solidFill>
                  <a:schemeClr val="tx1"/>
                </a:solidFill>
                <a:latin typeface="Courier New" panose="02070309020205020404" pitchFamily="49" charset="0"/>
                <a:cs typeface="Courier New" panose="02070309020205020404" pitchFamily="49" charset="0"/>
              </a:rPr>
              <a:t>val </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minors</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adults</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people partition </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_</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age </a:t>
            </a:r>
            <a:r>
              <a:rPr lang="en-US" sz="2000" noProof="1">
                <a:solidFill>
                  <a:schemeClr val="bg2">
                    <a:lumMod val="75000"/>
                  </a:schemeClr>
                </a:solidFill>
                <a:latin typeface="Courier New" panose="02070309020205020404" pitchFamily="49" charset="0"/>
                <a:cs typeface="Courier New" panose="02070309020205020404" pitchFamily="49" charset="0"/>
              </a:rPr>
              <a:t>&lt;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18</a:t>
            </a:r>
            <a:r>
              <a:rPr lang="en-US" sz="2000" noProof="1">
                <a:solidFill>
                  <a:schemeClr val="bg2">
                    <a:lumMod val="75000"/>
                  </a:schemeClr>
                </a:solidFill>
                <a:latin typeface="Courier New" panose="02070309020205020404" pitchFamily="49" charset="0"/>
                <a:cs typeface="Courier New" panose="02070309020205020404" pitchFamily="49" charset="0"/>
              </a:rPr>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4920" dirty="0"/>
              <a:t>Design Goals: Efficient Data Structures</a:t>
            </a:r>
            <a:endParaRPr lang="de-DE" sz="4920" dirty="0"/>
          </a:p>
        </p:txBody>
      </p:sp>
      <p:sp>
        <p:nvSpPr>
          <p:cNvPr id="4" name="Textplatzhalter 3"/>
          <p:cNvSpPr>
            <a:spLocks noGrp="1"/>
          </p:cNvSpPr>
          <p:nvPr>
            <p:ph type="body" sz="quarter" idx="13"/>
          </p:nvPr>
        </p:nvSpPr>
        <p:spPr>
          <a:xfrm>
            <a:off x="329226" y="8060997"/>
            <a:ext cx="12346348" cy="902811"/>
          </a:xfrm>
        </p:spPr>
        <p:txBody>
          <a:bodyPr/>
          <a:lstStyle/>
          <a:p>
            <a:r>
              <a:rPr lang="de-DE" b="1" dirty="0"/>
              <a:t>C</a:t>
            </a:r>
            <a:r>
              <a:rPr lang="de-DE" dirty="0"/>
              <a:t> = </a:t>
            </a:r>
            <a:r>
              <a:rPr lang="de-DE" dirty="0" err="1"/>
              <a:t>constant</a:t>
            </a:r>
            <a:r>
              <a:rPr lang="de-DE" dirty="0"/>
              <a:t> time,</a:t>
            </a:r>
            <a:r>
              <a:rPr lang="de-DE" b="1" dirty="0"/>
              <a:t> </a:t>
            </a:r>
            <a:r>
              <a:rPr lang="de-DE" b="1" dirty="0" err="1"/>
              <a:t>eC</a:t>
            </a:r>
            <a:r>
              <a:rPr lang="de-DE" b="1" dirty="0"/>
              <a:t> </a:t>
            </a:r>
            <a:r>
              <a:rPr lang="de-DE" dirty="0"/>
              <a:t>= , </a:t>
            </a:r>
            <a:r>
              <a:rPr lang="de-DE" dirty="0" err="1"/>
              <a:t>effectively</a:t>
            </a:r>
            <a:r>
              <a:rPr lang="de-DE" dirty="0"/>
              <a:t> </a:t>
            </a:r>
            <a:r>
              <a:rPr lang="de-DE" dirty="0" err="1"/>
              <a:t>constant</a:t>
            </a:r>
            <a:r>
              <a:rPr lang="de-DE" dirty="0"/>
              <a:t> time,</a:t>
            </a:r>
            <a:r>
              <a:rPr lang="de-DE" b="1" dirty="0"/>
              <a:t> </a:t>
            </a:r>
            <a:r>
              <a:rPr lang="de-DE" b="1" dirty="0" err="1"/>
              <a:t>aC</a:t>
            </a:r>
            <a:r>
              <a:rPr lang="de-DE" b="1" dirty="0"/>
              <a:t> </a:t>
            </a:r>
            <a:r>
              <a:rPr lang="de-DE" dirty="0"/>
              <a:t>= </a:t>
            </a:r>
            <a:r>
              <a:rPr lang="de-DE" dirty="0" err="1"/>
              <a:t>amortized</a:t>
            </a:r>
            <a:r>
              <a:rPr lang="de-DE" dirty="0"/>
              <a:t> </a:t>
            </a:r>
            <a:r>
              <a:rPr lang="de-DE" dirty="0" err="1"/>
              <a:t>constant</a:t>
            </a:r>
            <a:r>
              <a:rPr lang="de-DE" dirty="0"/>
              <a:t> time, </a:t>
            </a:r>
            <a:br>
              <a:rPr lang="de-DE" dirty="0"/>
            </a:br>
            <a:r>
              <a:rPr lang="de-DE" b="1" dirty="0"/>
              <a:t>L</a:t>
            </a:r>
            <a:r>
              <a:rPr lang="de-DE" dirty="0"/>
              <a:t> = linear </a:t>
            </a:r>
            <a:r>
              <a:rPr lang="de-DE" dirty="0" err="1"/>
              <a:t>with</a:t>
            </a:r>
            <a:r>
              <a:rPr lang="de-DE" dirty="0"/>
              <a:t> </a:t>
            </a:r>
            <a:r>
              <a:rPr lang="de-DE" dirty="0" err="1"/>
              <a:t>size</a:t>
            </a:r>
            <a:r>
              <a:rPr lang="de-DE" dirty="0"/>
              <a:t>,</a:t>
            </a:r>
            <a:r>
              <a:rPr lang="de-DE" b="1" dirty="0"/>
              <a:t> Log </a:t>
            </a:r>
            <a:r>
              <a:rPr lang="de-DE" dirty="0"/>
              <a:t>= </a:t>
            </a:r>
            <a:r>
              <a:rPr lang="en-US" dirty="0"/>
              <a:t>proportional to the logarithm of the collection size</a:t>
            </a:r>
            <a:endParaRPr lang="de-DE" dirty="0"/>
          </a:p>
        </p:txBody>
      </p:sp>
      <p:pic>
        <p:nvPicPr>
          <p:cNvPr id="5" name="Grafik 4"/>
          <p:cNvPicPr>
            <a:picLocks noChangeAspect="1"/>
          </p:cNvPicPr>
          <p:nvPr/>
        </p:nvPicPr>
        <p:blipFill>
          <a:blip r:embed="rId3"/>
          <a:stretch>
            <a:fillRect/>
          </a:stretch>
        </p:blipFill>
        <p:spPr>
          <a:xfrm>
            <a:off x="1931503" y="2504215"/>
            <a:ext cx="9141794" cy="5438593"/>
          </a:xfrm>
          <a:prstGeom prst="rect">
            <a:avLst/>
          </a:prstGeom>
        </p:spPr>
      </p:pic>
      <p:sp>
        <p:nvSpPr>
          <p:cNvPr id="6" name="Textplatzhalter 3"/>
          <p:cNvSpPr>
            <a:spLocks noGrp="1"/>
          </p:cNvSpPr>
          <p:nvPr>
            <p:ph type="body" sz="quarter" idx="13"/>
          </p:nvPr>
        </p:nvSpPr>
        <p:spPr>
          <a:xfrm>
            <a:off x="325739" y="9081997"/>
            <a:ext cx="12346348" cy="318036"/>
          </a:xfrm>
        </p:spPr>
        <p:txBody>
          <a:bodyPr/>
          <a:lstStyle/>
          <a:p>
            <a:r>
              <a:rPr lang="de-DE" sz="1400" dirty="0"/>
              <a:t>Source: </a:t>
            </a:r>
            <a:r>
              <a:rPr lang="de-DE" sz="1400" dirty="0">
                <a:hlinkClick r:id="rId4"/>
              </a:rPr>
              <a:t>http://docs.scala-lang.org/overviews/collections/performance-characteristics</a:t>
            </a:r>
            <a:endParaRPr lang="de-DE" sz="1400" dirty="0"/>
          </a:p>
        </p:txBody>
      </p:sp>
    </p:spTree>
    <p:extLst>
      <p:ext uri="{BB962C8B-B14F-4D97-AF65-F5344CB8AC3E}">
        <p14:creationId xmlns:p14="http://schemas.microsoft.com/office/powerpoint/2010/main" val="33049198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931503" y="1453905"/>
            <a:ext cx="9141794" cy="6582708"/>
          </a:xfrm>
          <a:prstGeom prst="rect">
            <a:avLst/>
          </a:prstGeom>
        </p:spPr>
      </p:pic>
      <p:sp>
        <p:nvSpPr>
          <p:cNvPr id="2" name="Titel 1"/>
          <p:cNvSpPr>
            <a:spLocks noGrp="1"/>
          </p:cNvSpPr>
          <p:nvPr>
            <p:ph type="title"/>
          </p:nvPr>
        </p:nvSpPr>
        <p:spPr/>
        <p:txBody>
          <a:bodyPr>
            <a:normAutofit/>
          </a:bodyPr>
          <a:lstStyle/>
          <a:p>
            <a:r>
              <a:rPr lang="en-US" sz="4920" dirty="0"/>
              <a:t>Design Goals: Efficient Data Structures</a:t>
            </a:r>
            <a:endParaRPr lang="de-DE" sz="4920" dirty="0"/>
          </a:p>
        </p:txBody>
      </p:sp>
      <p:sp>
        <p:nvSpPr>
          <p:cNvPr id="7" name="Textplatzhalter 3"/>
          <p:cNvSpPr>
            <a:spLocks noGrp="1"/>
          </p:cNvSpPr>
          <p:nvPr>
            <p:ph type="body" sz="quarter" idx="13"/>
          </p:nvPr>
        </p:nvSpPr>
        <p:spPr>
          <a:xfrm>
            <a:off x="329226" y="8060997"/>
            <a:ext cx="12346348" cy="902811"/>
          </a:xfrm>
        </p:spPr>
        <p:txBody>
          <a:bodyPr/>
          <a:lstStyle/>
          <a:p>
            <a:r>
              <a:rPr lang="de-DE" b="1" dirty="0"/>
              <a:t>C</a:t>
            </a:r>
            <a:r>
              <a:rPr lang="de-DE" dirty="0"/>
              <a:t> = </a:t>
            </a:r>
            <a:r>
              <a:rPr lang="de-DE" dirty="0" err="1"/>
              <a:t>constant</a:t>
            </a:r>
            <a:r>
              <a:rPr lang="de-DE" dirty="0"/>
              <a:t> time,</a:t>
            </a:r>
            <a:r>
              <a:rPr lang="de-DE" b="1" dirty="0"/>
              <a:t> </a:t>
            </a:r>
            <a:r>
              <a:rPr lang="de-DE" b="1" dirty="0" err="1"/>
              <a:t>eC</a:t>
            </a:r>
            <a:r>
              <a:rPr lang="de-DE" b="1" dirty="0"/>
              <a:t> </a:t>
            </a:r>
            <a:r>
              <a:rPr lang="de-DE" dirty="0"/>
              <a:t>= , </a:t>
            </a:r>
            <a:r>
              <a:rPr lang="de-DE" dirty="0" err="1"/>
              <a:t>effectively</a:t>
            </a:r>
            <a:r>
              <a:rPr lang="de-DE" dirty="0"/>
              <a:t> </a:t>
            </a:r>
            <a:r>
              <a:rPr lang="de-DE" dirty="0" err="1"/>
              <a:t>constant</a:t>
            </a:r>
            <a:r>
              <a:rPr lang="de-DE" dirty="0"/>
              <a:t> time,</a:t>
            </a:r>
            <a:r>
              <a:rPr lang="de-DE" b="1" dirty="0"/>
              <a:t> </a:t>
            </a:r>
            <a:r>
              <a:rPr lang="de-DE" b="1" dirty="0" err="1"/>
              <a:t>aC</a:t>
            </a:r>
            <a:r>
              <a:rPr lang="de-DE" b="1" dirty="0"/>
              <a:t> </a:t>
            </a:r>
            <a:r>
              <a:rPr lang="de-DE" dirty="0"/>
              <a:t>= </a:t>
            </a:r>
            <a:r>
              <a:rPr lang="de-DE" dirty="0" err="1"/>
              <a:t>amortized</a:t>
            </a:r>
            <a:r>
              <a:rPr lang="de-DE" dirty="0"/>
              <a:t> </a:t>
            </a:r>
            <a:r>
              <a:rPr lang="de-DE" dirty="0" err="1"/>
              <a:t>constant</a:t>
            </a:r>
            <a:r>
              <a:rPr lang="de-DE" dirty="0"/>
              <a:t> time, </a:t>
            </a:r>
            <a:br>
              <a:rPr lang="de-DE" dirty="0"/>
            </a:br>
            <a:r>
              <a:rPr lang="de-DE" b="1" dirty="0"/>
              <a:t>L</a:t>
            </a:r>
            <a:r>
              <a:rPr lang="de-DE" dirty="0"/>
              <a:t> = linear </a:t>
            </a:r>
            <a:r>
              <a:rPr lang="de-DE" dirty="0" err="1"/>
              <a:t>with</a:t>
            </a:r>
            <a:r>
              <a:rPr lang="de-DE" dirty="0"/>
              <a:t> </a:t>
            </a:r>
            <a:r>
              <a:rPr lang="de-DE" dirty="0" err="1"/>
              <a:t>size</a:t>
            </a:r>
            <a:r>
              <a:rPr lang="de-DE" dirty="0"/>
              <a:t>,</a:t>
            </a:r>
            <a:r>
              <a:rPr lang="de-DE" b="1" dirty="0"/>
              <a:t> Log </a:t>
            </a:r>
            <a:r>
              <a:rPr lang="de-DE" dirty="0"/>
              <a:t>= </a:t>
            </a:r>
            <a:r>
              <a:rPr lang="en-US" dirty="0"/>
              <a:t>proportional to the logarithm of the collection size</a:t>
            </a:r>
            <a:endParaRPr lang="de-DE" dirty="0"/>
          </a:p>
        </p:txBody>
      </p:sp>
      <p:sp>
        <p:nvSpPr>
          <p:cNvPr id="8" name="Textplatzhalter 3"/>
          <p:cNvSpPr>
            <a:spLocks noGrp="1"/>
          </p:cNvSpPr>
          <p:nvPr>
            <p:ph type="body" sz="quarter" idx="13"/>
          </p:nvPr>
        </p:nvSpPr>
        <p:spPr>
          <a:xfrm>
            <a:off x="325739" y="9081997"/>
            <a:ext cx="12346348" cy="318036"/>
          </a:xfrm>
        </p:spPr>
        <p:txBody>
          <a:bodyPr/>
          <a:lstStyle/>
          <a:p>
            <a:r>
              <a:rPr lang="de-DE" sz="1400" dirty="0"/>
              <a:t>Source: </a:t>
            </a:r>
            <a:r>
              <a:rPr lang="de-DE" sz="1400" dirty="0">
                <a:hlinkClick r:id="rId4"/>
              </a:rPr>
              <a:t>http://docs.scala-lang.org/overviews/collections/performance-characteristics</a:t>
            </a:r>
            <a:endParaRPr lang="de-DE" sz="1400" dirty="0"/>
          </a:p>
        </p:txBody>
      </p:sp>
    </p:spTree>
    <p:extLst>
      <p:ext uri="{BB962C8B-B14F-4D97-AF65-F5344CB8AC3E}">
        <p14:creationId xmlns:p14="http://schemas.microsoft.com/office/powerpoint/2010/main" val="18359705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931503" y="1416817"/>
            <a:ext cx="9141794" cy="6603272"/>
          </a:xfrm>
          <a:prstGeom prst="rect">
            <a:avLst/>
          </a:prstGeom>
        </p:spPr>
      </p:pic>
      <p:sp>
        <p:nvSpPr>
          <p:cNvPr id="2" name="Titel 1"/>
          <p:cNvSpPr>
            <a:spLocks noGrp="1"/>
          </p:cNvSpPr>
          <p:nvPr>
            <p:ph type="title"/>
          </p:nvPr>
        </p:nvSpPr>
        <p:spPr/>
        <p:txBody>
          <a:bodyPr>
            <a:normAutofit/>
          </a:bodyPr>
          <a:lstStyle/>
          <a:p>
            <a:r>
              <a:rPr lang="en-US" sz="4920" dirty="0"/>
              <a:t>Design Goals: Efficient Data Structures</a:t>
            </a:r>
            <a:endParaRPr lang="de-DE" sz="4920" dirty="0"/>
          </a:p>
        </p:txBody>
      </p:sp>
      <p:sp>
        <p:nvSpPr>
          <p:cNvPr id="7" name="Textplatzhalter 3"/>
          <p:cNvSpPr>
            <a:spLocks noGrp="1"/>
          </p:cNvSpPr>
          <p:nvPr>
            <p:ph type="body" sz="quarter" idx="13"/>
          </p:nvPr>
        </p:nvSpPr>
        <p:spPr>
          <a:xfrm>
            <a:off x="329226" y="8060997"/>
            <a:ext cx="12346348" cy="902811"/>
          </a:xfrm>
        </p:spPr>
        <p:txBody>
          <a:bodyPr/>
          <a:lstStyle/>
          <a:p>
            <a:r>
              <a:rPr lang="de-DE" b="1" dirty="0"/>
              <a:t>C</a:t>
            </a:r>
            <a:r>
              <a:rPr lang="de-DE" dirty="0"/>
              <a:t> = </a:t>
            </a:r>
            <a:r>
              <a:rPr lang="de-DE" dirty="0" err="1"/>
              <a:t>constant</a:t>
            </a:r>
            <a:r>
              <a:rPr lang="de-DE" dirty="0"/>
              <a:t> time,</a:t>
            </a:r>
            <a:r>
              <a:rPr lang="de-DE" b="1" dirty="0"/>
              <a:t> </a:t>
            </a:r>
            <a:r>
              <a:rPr lang="de-DE" b="1" dirty="0" err="1"/>
              <a:t>eC</a:t>
            </a:r>
            <a:r>
              <a:rPr lang="de-DE" b="1" dirty="0"/>
              <a:t> </a:t>
            </a:r>
            <a:r>
              <a:rPr lang="de-DE" dirty="0"/>
              <a:t>= , </a:t>
            </a:r>
            <a:r>
              <a:rPr lang="de-DE" dirty="0" err="1"/>
              <a:t>effectively</a:t>
            </a:r>
            <a:r>
              <a:rPr lang="de-DE" dirty="0"/>
              <a:t> </a:t>
            </a:r>
            <a:r>
              <a:rPr lang="de-DE" dirty="0" err="1"/>
              <a:t>constant</a:t>
            </a:r>
            <a:r>
              <a:rPr lang="de-DE" dirty="0"/>
              <a:t> time,</a:t>
            </a:r>
            <a:r>
              <a:rPr lang="de-DE" b="1" dirty="0"/>
              <a:t> </a:t>
            </a:r>
            <a:r>
              <a:rPr lang="de-DE" b="1" dirty="0" err="1"/>
              <a:t>aC</a:t>
            </a:r>
            <a:r>
              <a:rPr lang="de-DE" b="1" dirty="0"/>
              <a:t> </a:t>
            </a:r>
            <a:r>
              <a:rPr lang="de-DE" dirty="0"/>
              <a:t>= </a:t>
            </a:r>
            <a:r>
              <a:rPr lang="de-DE" dirty="0" err="1"/>
              <a:t>amortized</a:t>
            </a:r>
            <a:r>
              <a:rPr lang="de-DE" dirty="0"/>
              <a:t> </a:t>
            </a:r>
            <a:r>
              <a:rPr lang="de-DE" dirty="0" err="1"/>
              <a:t>constant</a:t>
            </a:r>
            <a:r>
              <a:rPr lang="de-DE" dirty="0"/>
              <a:t> time, </a:t>
            </a:r>
            <a:br>
              <a:rPr lang="de-DE" dirty="0"/>
            </a:br>
            <a:r>
              <a:rPr lang="de-DE" b="1" dirty="0"/>
              <a:t>L</a:t>
            </a:r>
            <a:r>
              <a:rPr lang="de-DE" dirty="0"/>
              <a:t> = linear </a:t>
            </a:r>
            <a:r>
              <a:rPr lang="de-DE" dirty="0" err="1"/>
              <a:t>with</a:t>
            </a:r>
            <a:r>
              <a:rPr lang="de-DE" dirty="0"/>
              <a:t> </a:t>
            </a:r>
            <a:r>
              <a:rPr lang="de-DE" dirty="0" err="1"/>
              <a:t>size</a:t>
            </a:r>
            <a:r>
              <a:rPr lang="de-DE" dirty="0"/>
              <a:t>,</a:t>
            </a:r>
            <a:r>
              <a:rPr lang="de-DE" b="1" dirty="0"/>
              <a:t> Log </a:t>
            </a:r>
            <a:r>
              <a:rPr lang="de-DE" dirty="0"/>
              <a:t>= </a:t>
            </a:r>
            <a:r>
              <a:rPr lang="en-US" dirty="0"/>
              <a:t>proportional to the logarithm of the collection size</a:t>
            </a:r>
            <a:endParaRPr lang="de-DE" dirty="0"/>
          </a:p>
        </p:txBody>
      </p:sp>
      <p:sp>
        <p:nvSpPr>
          <p:cNvPr id="8" name="Textplatzhalter 3"/>
          <p:cNvSpPr>
            <a:spLocks noGrp="1"/>
          </p:cNvSpPr>
          <p:nvPr>
            <p:ph type="body" sz="quarter" idx="13"/>
          </p:nvPr>
        </p:nvSpPr>
        <p:spPr>
          <a:xfrm>
            <a:off x="325739" y="9081997"/>
            <a:ext cx="12346348" cy="318036"/>
          </a:xfrm>
        </p:spPr>
        <p:txBody>
          <a:bodyPr/>
          <a:lstStyle/>
          <a:p>
            <a:r>
              <a:rPr lang="de-DE" sz="1400" dirty="0"/>
              <a:t>Source: </a:t>
            </a:r>
            <a:r>
              <a:rPr lang="de-DE" sz="1400" dirty="0">
                <a:hlinkClick r:id="rId4"/>
              </a:rPr>
              <a:t>http://docs.scala-lang.org/overviews/collections/performance-characteristics</a:t>
            </a:r>
            <a:endParaRPr lang="de-DE" sz="1400" dirty="0"/>
          </a:p>
        </p:txBody>
      </p:sp>
    </p:spTree>
    <p:extLst>
      <p:ext uri="{BB962C8B-B14F-4D97-AF65-F5344CB8AC3E}">
        <p14:creationId xmlns:p14="http://schemas.microsoft.com/office/powerpoint/2010/main" val="16014882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5400" dirty="0"/>
              <a:t>Design Decisions in the Scala Collections API: Builder</a:t>
            </a:r>
          </a:p>
        </p:txBody>
      </p:sp>
      <p:sp>
        <p:nvSpPr>
          <p:cNvPr id="3" name="Textplatzhalter 2"/>
          <p:cNvSpPr>
            <a:spLocks noGrp="1"/>
          </p:cNvSpPr>
          <p:nvPr>
            <p:ph type="body" idx="1"/>
          </p:nvPr>
        </p:nvSpPr>
        <p:spPr>
          <a:xfrm>
            <a:off x="332713" y="2504215"/>
            <a:ext cx="12339374" cy="852404"/>
          </a:xfrm>
        </p:spPr>
        <p:txBody>
          <a:bodyPr>
            <a:noAutofit/>
          </a:bodyPr>
          <a:lstStyle/>
          <a:p>
            <a:pPr marL="0" indent="0">
              <a:spcBef>
                <a:spcPts val="0"/>
              </a:spcBef>
              <a:buNone/>
            </a:pPr>
            <a:r>
              <a:rPr lang="en-US" dirty="0"/>
              <a:t>The following code shows the implementation of </a:t>
            </a:r>
            <a:r>
              <a:rPr lang="en-US" dirty="0">
                <a:latin typeface="Courier New" panose="02070309020205020404" pitchFamily="49" charset="0"/>
                <a:cs typeface="Courier New" panose="02070309020205020404" pitchFamily="49" charset="0"/>
              </a:rPr>
              <a:t>filter</a:t>
            </a:r>
            <a:r>
              <a:rPr lang="en-US" dirty="0"/>
              <a:t> in trait </a:t>
            </a:r>
            <a:r>
              <a:rPr lang="en-US" dirty="0" err="1">
                <a:latin typeface="Courier New" panose="02070309020205020404" pitchFamily="49" charset="0"/>
                <a:cs typeface="Courier New" panose="02070309020205020404" pitchFamily="49" charset="0"/>
              </a:rPr>
              <a:t>TraversableLike</a:t>
            </a:r>
            <a:r>
              <a:rPr lang="en-US" dirty="0"/>
              <a:t>:</a:t>
            </a:r>
          </a:p>
        </p:txBody>
      </p:sp>
      <p:sp>
        <p:nvSpPr>
          <p:cNvPr id="9" name="Rechteck 8"/>
          <p:cNvSpPr/>
          <p:nvPr/>
        </p:nvSpPr>
        <p:spPr>
          <a:xfrm>
            <a:off x="528167" y="3815482"/>
            <a:ext cx="10854389" cy="1624869"/>
          </a:xfrm>
          <a:prstGeom prst="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1. </a:t>
            </a:r>
            <a:r>
              <a:rPr lang="de-DE" sz="2000" noProof="1">
                <a:solidFill>
                  <a:schemeClr val="accent1"/>
                </a:solidFill>
                <a:latin typeface="Courier New" panose="02070309020205020404" pitchFamily="49" charset="0"/>
                <a:cs typeface="Courier New" panose="02070309020205020404" pitchFamily="49" charset="0"/>
              </a:rPr>
              <a:t>def</a:t>
            </a:r>
            <a:r>
              <a:rPr lang="de-DE" sz="2000" noProof="1">
                <a:solidFill>
                  <a:schemeClr val="tx1"/>
                </a:solidFill>
                <a:latin typeface="Courier New" panose="02070309020205020404" pitchFamily="49" charset="0"/>
                <a:cs typeface="Courier New" panose="02070309020205020404" pitchFamily="49" charset="0"/>
              </a:rPr>
              <a:t> filter</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p</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Elem</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=&gt; </a:t>
            </a:r>
            <a:r>
              <a:rPr lang="de-DE" sz="2000" noProof="1">
                <a:solidFill>
                  <a:srgbClr val="FF0000"/>
                </a:solidFill>
                <a:latin typeface="Courier New" panose="02070309020205020404" pitchFamily="49" charset="0"/>
                <a:cs typeface="Courier New" panose="02070309020205020404" pitchFamily="49" charset="0"/>
              </a:rPr>
              <a:t>Boolean</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Repr</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 {</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2. </a:t>
            </a:r>
            <a:r>
              <a:rPr lang="de-DE" sz="2000" noProof="1">
                <a:solidFill>
                  <a:schemeClr val="tx1"/>
                </a:solidFill>
                <a:latin typeface="Courier New" panose="02070309020205020404" pitchFamily="49" charset="0"/>
                <a:cs typeface="Courier New" panose="02070309020205020404" pitchFamily="49" charset="0"/>
              </a:rPr>
              <a:t>		val b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newBuilder</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3. </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accent1"/>
                </a:solidFill>
                <a:latin typeface="Courier New" panose="02070309020205020404" pitchFamily="49" charset="0"/>
                <a:cs typeface="Courier New" panose="02070309020205020404" pitchFamily="49" charset="0"/>
              </a:rPr>
              <a:t>foreach</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elem </a:t>
            </a:r>
            <a:r>
              <a:rPr lang="de-DE" sz="2000" noProof="1">
                <a:solidFill>
                  <a:schemeClr val="bg2">
                    <a:lumMod val="75000"/>
                  </a:schemeClr>
                </a:solidFill>
                <a:latin typeface="Courier New" panose="02070309020205020404" pitchFamily="49" charset="0"/>
                <a:cs typeface="Courier New" panose="02070309020205020404" pitchFamily="49" charset="0"/>
              </a:rPr>
              <a:t>=&gt; </a:t>
            </a:r>
            <a:r>
              <a:rPr lang="de-DE" sz="2000" noProof="1">
                <a:solidFill>
                  <a:schemeClr val="accent1"/>
                </a:solidFill>
                <a:latin typeface="Courier New" panose="02070309020205020404" pitchFamily="49" charset="0"/>
                <a:cs typeface="Courier New" panose="02070309020205020404" pitchFamily="49" charset="0"/>
              </a:rPr>
              <a:t>if</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p</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elem</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b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elem </a:t>
            </a:r>
            <a:r>
              <a:rPr lang="de-DE"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4. </a:t>
            </a:r>
            <a:r>
              <a:rPr lang="de-DE" sz="2000" noProof="1">
                <a:solidFill>
                  <a:schemeClr val="tx1"/>
                </a:solidFill>
                <a:latin typeface="Courier New" panose="02070309020205020404" pitchFamily="49" charset="0"/>
                <a:cs typeface="Courier New" panose="02070309020205020404" pitchFamily="49" charset="0"/>
              </a:rPr>
              <a:t>		b.result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5. }</a:t>
            </a:r>
          </a:p>
        </p:txBody>
      </p:sp>
    </p:spTree>
    <p:extLst>
      <p:ext uri="{BB962C8B-B14F-4D97-AF65-F5344CB8AC3E}">
        <p14:creationId xmlns:p14="http://schemas.microsoft.com/office/powerpoint/2010/main" val="24763391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5400" dirty="0"/>
              <a:t>Design Decisions in the Scala Collections API: Builder Factory</a:t>
            </a:r>
          </a:p>
        </p:txBody>
      </p:sp>
      <p:sp>
        <p:nvSpPr>
          <p:cNvPr id="3" name="Textplatzhalter 2"/>
          <p:cNvSpPr>
            <a:spLocks noGrp="1"/>
          </p:cNvSpPr>
          <p:nvPr>
            <p:ph type="body" idx="1"/>
          </p:nvPr>
        </p:nvSpPr>
        <p:spPr>
          <a:xfrm>
            <a:off x="332713" y="2504215"/>
            <a:ext cx="12339374" cy="852404"/>
          </a:xfrm>
        </p:spPr>
        <p:txBody>
          <a:bodyPr>
            <a:noAutofit/>
          </a:bodyPr>
          <a:lstStyle/>
          <a:p>
            <a:pPr marL="0" indent="0">
              <a:spcBef>
                <a:spcPts val="0"/>
              </a:spcBef>
              <a:buNone/>
            </a:pPr>
            <a:r>
              <a:rPr lang="en-US" dirty="0"/>
              <a:t>The following code shows the implementation of </a:t>
            </a:r>
            <a:r>
              <a:rPr lang="en-US" dirty="0">
                <a:latin typeface="Courier New" panose="02070309020205020404" pitchFamily="49" charset="0"/>
                <a:cs typeface="Courier New" panose="02070309020205020404" pitchFamily="49" charset="0"/>
              </a:rPr>
              <a:t>map</a:t>
            </a:r>
            <a:r>
              <a:rPr lang="en-US" dirty="0"/>
              <a:t> in trait </a:t>
            </a:r>
            <a:r>
              <a:rPr lang="en-US" dirty="0" err="1">
                <a:latin typeface="Courier New" panose="02070309020205020404" pitchFamily="49" charset="0"/>
                <a:cs typeface="Courier New" panose="02070309020205020404" pitchFamily="49" charset="0"/>
              </a:rPr>
              <a:t>TraversableLike</a:t>
            </a:r>
            <a:r>
              <a:rPr lang="en-US" dirty="0"/>
              <a:t>:</a:t>
            </a:r>
          </a:p>
        </p:txBody>
      </p:sp>
      <p:sp>
        <p:nvSpPr>
          <p:cNvPr id="6" name="Rechteck 5"/>
          <p:cNvSpPr/>
          <p:nvPr/>
        </p:nvSpPr>
        <p:spPr>
          <a:xfrm>
            <a:off x="528167" y="3820434"/>
            <a:ext cx="10854389" cy="2078780"/>
          </a:xfrm>
          <a:prstGeom prst="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1. </a:t>
            </a:r>
            <a:r>
              <a:rPr lang="de-DE" sz="2000" noProof="1">
                <a:solidFill>
                  <a:schemeClr val="accent1"/>
                </a:solidFill>
                <a:latin typeface="Courier New" panose="02070309020205020404" pitchFamily="49" charset="0"/>
                <a:cs typeface="Courier New" panose="02070309020205020404" pitchFamily="49" charset="0"/>
              </a:rPr>
              <a:t>def</a:t>
            </a:r>
            <a:r>
              <a:rPr lang="de-DE" sz="2000" noProof="1">
                <a:solidFill>
                  <a:schemeClr val="tx1"/>
                </a:solidFill>
                <a:latin typeface="Courier New" panose="02070309020205020404" pitchFamily="49" charset="0"/>
                <a:cs typeface="Courier New" panose="02070309020205020404" pitchFamily="49" charset="0"/>
              </a:rPr>
              <a:t> map</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B</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That</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f</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Elem</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=&gt;</a:t>
            </a:r>
            <a:r>
              <a:rPr lang="de-DE" sz="2000" noProof="1">
                <a:solidFill>
                  <a:schemeClr val="tx1"/>
                </a:solidFill>
                <a:latin typeface="Courier New" panose="02070309020205020404" pitchFamily="49" charset="0"/>
                <a:cs typeface="Courier New" panose="02070309020205020404" pitchFamily="49" charset="0"/>
              </a:rPr>
              <a:t> B</a:t>
            </a:r>
            <a:r>
              <a:rPr lang="de-DE"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2. </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accent1"/>
                </a:solidFill>
                <a:latin typeface="Courier New" panose="02070309020205020404" pitchFamily="49" charset="0"/>
                <a:cs typeface="Courier New" panose="02070309020205020404" pitchFamily="49" charset="0"/>
              </a:rPr>
              <a:t>implicit</a:t>
            </a:r>
            <a:r>
              <a:rPr lang="de-DE" sz="2000" noProof="1">
                <a:solidFill>
                  <a:schemeClr val="tx1"/>
                </a:solidFill>
                <a:latin typeface="Courier New" panose="02070309020205020404" pitchFamily="49" charset="0"/>
                <a:cs typeface="Courier New" panose="02070309020205020404" pitchFamily="49" charset="0"/>
              </a:rPr>
              <a:t> bf</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CanBuildFrom</a:t>
            </a:r>
            <a:r>
              <a:rPr lang="de-DE" sz="2000" noProof="1">
                <a:solidFill>
                  <a:schemeClr val="tx1"/>
                </a:solidFill>
                <a:latin typeface="Courier New" panose="02070309020205020404" pitchFamily="49" charset="0"/>
                <a:cs typeface="Courier New" panose="02070309020205020404" pitchFamily="49" charset="0"/>
              </a:rPr>
              <a:t>[</a:t>
            </a:r>
            <a:r>
              <a:rPr lang="de-DE" sz="2000" noProof="1">
                <a:solidFill>
                  <a:srgbClr val="FF0000"/>
                </a:solidFill>
                <a:latin typeface="Courier New" panose="02070309020205020404" pitchFamily="49" charset="0"/>
                <a:cs typeface="Courier New" panose="02070309020205020404" pitchFamily="49" charset="0"/>
              </a:rPr>
              <a:t>Repr</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B</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That</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rgbClr val="FF0000"/>
                </a:solidFill>
                <a:latin typeface="Courier New" panose="02070309020205020404" pitchFamily="49" charset="0"/>
                <a:cs typeface="Courier New" panose="02070309020205020404" pitchFamily="49" charset="0"/>
              </a:rPr>
              <a:t>That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 {</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3. </a:t>
            </a:r>
            <a:r>
              <a:rPr lang="de-DE" sz="2000" noProof="1">
                <a:solidFill>
                  <a:schemeClr val="tx1"/>
                </a:solidFill>
                <a:latin typeface="Courier New" panose="02070309020205020404" pitchFamily="49" charset="0"/>
                <a:cs typeface="Courier New" panose="02070309020205020404" pitchFamily="49" charset="0"/>
              </a:rPr>
              <a:t>		val b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bf</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accent1"/>
                </a:solidFill>
                <a:latin typeface="Courier New" panose="02070309020205020404" pitchFamily="49" charset="0"/>
                <a:cs typeface="Courier New" panose="02070309020205020404" pitchFamily="49" charset="0"/>
              </a:rPr>
              <a:t>this</a:t>
            </a:r>
            <a:r>
              <a:rPr lang="de-DE"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4. </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accent1"/>
                </a:solidFill>
                <a:latin typeface="Courier New" panose="02070309020205020404" pitchFamily="49" charset="0"/>
                <a:cs typeface="Courier New" panose="02070309020205020404" pitchFamily="49" charset="0"/>
              </a:rPr>
              <a:t>this.foreach</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x </a:t>
            </a:r>
            <a:r>
              <a:rPr lang="de-DE" sz="2000" noProof="1">
                <a:solidFill>
                  <a:schemeClr val="bg2">
                    <a:lumMod val="75000"/>
                  </a:schemeClr>
                </a:solidFill>
                <a:latin typeface="Courier New" panose="02070309020205020404" pitchFamily="49" charset="0"/>
                <a:cs typeface="Courier New" panose="02070309020205020404" pitchFamily="49" charset="0"/>
              </a:rPr>
              <a:t>=&gt;</a:t>
            </a:r>
            <a:r>
              <a:rPr lang="de-DE" sz="2000" noProof="1">
                <a:solidFill>
                  <a:schemeClr val="tx1"/>
                </a:solidFill>
                <a:latin typeface="Courier New" panose="02070309020205020404" pitchFamily="49" charset="0"/>
                <a:cs typeface="Courier New" panose="02070309020205020404" pitchFamily="49" charset="0"/>
              </a:rPr>
              <a:t> b </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f</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x</a:t>
            </a:r>
            <a:r>
              <a:rPr lang="de-DE"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5. </a:t>
            </a:r>
            <a:r>
              <a:rPr lang="de-DE" sz="2000" noProof="1">
                <a:solidFill>
                  <a:schemeClr val="tx1"/>
                </a:solidFill>
                <a:latin typeface="Courier New" panose="02070309020205020404" pitchFamily="49" charset="0"/>
                <a:cs typeface="Courier New" panose="02070309020205020404" pitchFamily="49" charset="0"/>
              </a:rPr>
              <a:t>		b.result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6. }</a:t>
            </a:r>
          </a:p>
        </p:txBody>
      </p:sp>
      <p:sp>
        <p:nvSpPr>
          <p:cNvPr id="10" name="Rechteck 9"/>
          <p:cNvSpPr/>
          <p:nvPr/>
        </p:nvSpPr>
        <p:spPr>
          <a:xfrm>
            <a:off x="528165" y="6912295"/>
            <a:ext cx="10854389" cy="2078780"/>
          </a:xfrm>
          <a:prstGeom prst="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1. </a:t>
            </a:r>
            <a:r>
              <a:rPr lang="de-DE" sz="2000" noProof="1">
                <a:solidFill>
                  <a:schemeClr val="accent1"/>
                </a:solidFill>
                <a:latin typeface="Courier New" panose="02070309020205020404" pitchFamily="49" charset="0"/>
                <a:cs typeface="Courier New" panose="02070309020205020404" pitchFamily="49" charset="0"/>
              </a:rPr>
              <a:t>package </a:t>
            </a:r>
            <a:r>
              <a:rPr lang="de-DE" sz="2000" noProof="1">
                <a:solidFill>
                  <a:schemeClr val="tx1"/>
                </a:solidFill>
                <a:latin typeface="Courier New" panose="02070309020205020404" pitchFamily="49" charset="0"/>
                <a:cs typeface="Courier New" panose="02070309020205020404" pitchFamily="49" charset="0"/>
              </a:rPr>
              <a:t>scala.collections.generic</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2. </a:t>
            </a:r>
            <a:r>
              <a:rPr lang="de-DE" sz="2000" noProof="1">
                <a:solidFill>
                  <a:schemeClr val="tx1"/>
                </a:solidFill>
                <a:latin typeface="Courier New" panose="02070309020205020404" pitchFamily="49" charset="0"/>
                <a:cs typeface="Courier New" panose="02070309020205020404" pitchFamily="49" charset="0"/>
              </a:rPr>
              <a:t>			</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3. </a:t>
            </a:r>
            <a:r>
              <a:rPr lang="de-DE" sz="2000" noProof="1">
                <a:solidFill>
                  <a:schemeClr val="tx1"/>
                </a:solidFill>
                <a:latin typeface="Courier New" panose="02070309020205020404" pitchFamily="49" charset="0"/>
                <a:cs typeface="Courier New" panose="02070309020205020404" pitchFamily="49" charset="0"/>
              </a:rPr>
              <a:t>Trait </a:t>
            </a:r>
            <a:r>
              <a:rPr lang="de-DE" sz="2000" noProof="1">
                <a:solidFill>
                  <a:srgbClr val="FF0000"/>
                </a:solidFill>
                <a:latin typeface="Courier New" panose="02070309020205020404" pitchFamily="49" charset="0"/>
                <a:cs typeface="Courier New" panose="02070309020205020404" pitchFamily="49" charset="0"/>
              </a:rPr>
              <a:t>CanBuildFrom</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rgbClr val="FF0000"/>
                </a:solidFill>
                <a:latin typeface="Courier New" panose="02070309020205020404" pitchFamily="49" charset="0"/>
                <a:cs typeface="Courier New" panose="02070309020205020404" pitchFamily="49" charset="0"/>
              </a:rPr>
              <a:t>From</a:t>
            </a:r>
            <a:r>
              <a:rPr lang="de-DE" sz="2000" noProof="1">
                <a:solidFill>
                  <a:schemeClr val="bg2">
                    <a:lumMod val="75000"/>
                  </a:schemeClr>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Elem</a:t>
            </a:r>
            <a:r>
              <a:rPr lang="de-DE" sz="2000" noProof="1">
                <a:solidFill>
                  <a:schemeClr val="bg2">
                    <a:lumMod val="75000"/>
                  </a:schemeClr>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To</a:t>
            </a:r>
            <a:r>
              <a:rPr lang="de-DE" sz="2000" noProof="1">
                <a:solidFill>
                  <a:schemeClr val="bg2">
                    <a:lumMod val="75000"/>
                  </a:schemeClr>
                </a:solidFill>
                <a:latin typeface="Courier New" panose="02070309020205020404" pitchFamily="49" charset="0"/>
                <a:cs typeface="Courier New" panose="02070309020205020404" pitchFamily="49" charset="0"/>
              </a:rPr>
              <a:t>] {</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4. </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chemeClr val="bg2">
                    <a:lumMod val="75000"/>
                  </a:schemeClr>
                </a:solidFill>
                <a:latin typeface="Courier New" panose="02070309020205020404" pitchFamily="49" charset="0"/>
                <a:cs typeface="Courier New" panose="02070309020205020404" pitchFamily="49" charset="0"/>
              </a:rPr>
              <a:t>// Creates a new builder</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5. </a:t>
            </a:r>
            <a:r>
              <a:rPr lang="de-DE" sz="2000" noProof="1">
                <a:solidFill>
                  <a:schemeClr val="tx1"/>
                </a:solidFill>
                <a:latin typeface="Courier New" panose="02070309020205020404" pitchFamily="49" charset="0"/>
                <a:cs typeface="Courier New" panose="02070309020205020404" pitchFamily="49" charset="0"/>
              </a:rPr>
              <a:t>	def apply</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from</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From</a:t>
            </a:r>
            <a:r>
              <a:rPr lang="de-DE" sz="2000" noProof="1">
                <a:solidFill>
                  <a:schemeClr val="bg2">
                    <a:lumMod val="75000"/>
                  </a:schemeClr>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Builder</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rgbClr val="FF0000"/>
                </a:solidFill>
                <a:latin typeface="Courier New" panose="02070309020205020404" pitchFamily="49" charset="0"/>
                <a:cs typeface="Courier New" panose="02070309020205020404" pitchFamily="49" charset="0"/>
              </a:rPr>
              <a:t>Elem</a:t>
            </a:r>
            <a:r>
              <a:rPr lang="de-DE" sz="2000" noProof="1">
                <a:solidFill>
                  <a:schemeClr val="bg2">
                    <a:lumMod val="75000"/>
                  </a:schemeClr>
                </a:solidFill>
                <a:latin typeface="Courier New" panose="02070309020205020404" pitchFamily="49" charset="0"/>
                <a:cs typeface="Courier New" panose="02070309020205020404" pitchFamily="49" charset="0"/>
              </a:rPr>
              <a:t>,</a:t>
            </a:r>
            <a:r>
              <a:rPr lang="de-DE" sz="2000" noProof="1">
                <a:solidFill>
                  <a:schemeClr val="tx1"/>
                </a:solidFill>
                <a:latin typeface="Courier New" panose="02070309020205020404" pitchFamily="49" charset="0"/>
                <a:cs typeface="Courier New" panose="02070309020205020404" pitchFamily="49" charset="0"/>
              </a:rPr>
              <a:t> </a:t>
            </a:r>
            <a:r>
              <a:rPr lang="de-DE" sz="2000" noProof="1">
                <a:solidFill>
                  <a:srgbClr val="FF0000"/>
                </a:solidFill>
                <a:latin typeface="Courier New" panose="02070309020205020404" pitchFamily="49" charset="0"/>
                <a:cs typeface="Courier New" panose="02070309020205020404" pitchFamily="49" charset="0"/>
              </a:rPr>
              <a:t>To</a:t>
            </a:r>
            <a:r>
              <a:rPr lang="de-DE"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00000"/>
              </a:lnSpc>
              <a:spcBef>
                <a:spcPts val="0"/>
              </a:spcBef>
              <a:spcAft>
                <a:spcPts val="0"/>
              </a:spcAft>
              <a:buClrTx/>
              <a:buSzTx/>
              <a:tabLst/>
            </a:pPr>
            <a:r>
              <a:rPr lang="de-DE" sz="2000" noProof="1">
                <a:solidFill>
                  <a:schemeClr val="bg2">
                    <a:lumMod val="75000"/>
                  </a:schemeClr>
                </a:solidFill>
                <a:latin typeface="Courier New" panose="02070309020205020404" pitchFamily="49" charset="0"/>
                <a:cs typeface="Courier New" panose="02070309020205020404" pitchFamily="49" charset="0"/>
              </a:rPr>
              <a:t>6. }</a:t>
            </a:r>
          </a:p>
        </p:txBody>
      </p:sp>
      <p:sp>
        <p:nvSpPr>
          <p:cNvPr id="11" name="Textplatzhalter 2"/>
          <p:cNvSpPr txBox="1">
            <a:spLocks/>
          </p:cNvSpPr>
          <p:nvPr/>
        </p:nvSpPr>
        <p:spPr>
          <a:xfrm>
            <a:off x="332713" y="6128923"/>
            <a:ext cx="12339374" cy="8524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0" indent="0" hangingPunct="1">
              <a:spcBef>
                <a:spcPts val="0"/>
              </a:spcBef>
              <a:buFontTx/>
              <a:buNone/>
            </a:pPr>
            <a:r>
              <a:rPr lang="en-US" dirty="0"/>
              <a:t>The </a:t>
            </a:r>
            <a:r>
              <a:rPr lang="en-US" dirty="0" err="1">
                <a:latin typeface="Courier New" panose="02070309020205020404" pitchFamily="49" charset="0"/>
                <a:cs typeface="Courier New" panose="02070309020205020404" pitchFamily="49" charset="0"/>
              </a:rPr>
              <a:t>CanBuildFrom</a:t>
            </a:r>
            <a:r>
              <a:rPr lang="en-US" dirty="0"/>
              <a:t> trait:</a:t>
            </a:r>
          </a:p>
        </p:txBody>
      </p:sp>
    </p:spTree>
    <p:extLst>
      <p:ext uri="{BB962C8B-B14F-4D97-AF65-F5344CB8AC3E}">
        <p14:creationId xmlns:p14="http://schemas.microsoft.com/office/powerpoint/2010/main" val="1117800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13" y="2254299"/>
            <a:ext cx="12351759" cy="5396400"/>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Tree>
    <p:extLst>
      <p:ext uri="{BB962C8B-B14F-4D97-AF65-F5344CB8AC3E}">
        <p14:creationId xmlns:p14="http://schemas.microsoft.com/office/powerpoint/2010/main" val="168194190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2713" y="2254299"/>
            <a:ext cx="12351759" cy="5396400"/>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pic>
        <p:nvPicPr>
          <p:cNvPr id="3" name="Grafik 2"/>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847455" y="3050124"/>
            <a:ext cx="9721215" cy="4600575"/>
          </a:xfrm>
          <a:prstGeom prst="rect">
            <a:avLst/>
          </a:prstGeom>
        </p:spPr>
      </p:pic>
    </p:spTree>
    <p:extLst>
      <p:ext uri="{BB962C8B-B14F-4D97-AF65-F5344CB8AC3E}">
        <p14:creationId xmlns:p14="http://schemas.microsoft.com/office/powerpoint/2010/main" val="287144052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13" y="2254299"/>
            <a:ext cx="1236154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Tree>
    <p:extLst>
      <p:ext uri="{BB962C8B-B14F-4D97-AF65-F5344CB8AC3E}">
        <p14:creationId xmlns:p14="http://schemas.microsoft.com/office/powerpoint/2010/main" val="18476557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2713" y="2254299"/>
            <a:ext cx="1236154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grpSp>
        <p:nvGrpSpPr>
          <p:cNvPr id="5" name="Gruppieren 4"/>
          <p:cNvGrpSpPr/>
          <p:nvPr/>
        </p:nvGrpSpPr>
        <p:grpSpPr>
          <a:xfrm>
            <a:off x="332713" y="3934509"/>
            <a:ext cx="5640705" cy="3720465"/>
            <a:chOff x="332713" y="3934509"/>
            <a:chExt cx="5640705" cy="3720465"/>
          </a:xfrm>
        </p:grpSpPr>
        <p:pic>
          <p:nvPicPr>
            <p:cNvPr id="2" name="Grafik 1"/>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32713" y="3934509"/>
              <a:ext cx="5640705" cy="3720465"/>
            </a:xfrm>
            <a:prstGeom prst="rect">
              <a:avLst/>
            </a:prstGeom>
          </p:spPr>
        </p:pic>
        <p:sp>
          <p:nvSpPr>
            <p:cNvPr id="4" name="Rechteck 3"/>
            <p:cNvSpPr/>
            <p:nvPr/>
          </p:nvSpPr>
          <p:spPr>
            <a:xfrm>
              <a:off x="860727" y="7385147"/>
              <a:ext cx="4269393" cy="22136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a:ln>
                  <a:noFill/>
                </a:ln>
                <a:solidFill>
                  <a:srgbClr val="FFFFFF"/>
                </a:solidFill>
                <a:effectLst/>
                <a:uFillTx/>
                <a:latin typeface="+mn-lt"/>
                <a:ea typeface="+mn-ea"/>
                <a:cs typeface="+mn-cs"/>
                <a:sym typeface="Helvetica Light"/>
              </a:endParaRPr>
            </a:p>
          </p:txBody>
        </p:sp>
      </p:grpSp>
    </p:spTree>
    <p:extLst>
      <p:ext uri="{BB962C8B-B14F-4D97-AF65-F5344CB8AC3E}">
        <p14:creationId xmlns:p14="http://schemas.microsoft.com/office/powerpoint/2010/main" val="242984380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Content</a:t>
            </a:r>
          </a:p>
        </p:txBody>
      </p:sp>
      <p:sp>
        <p:nvSpPr>
          <p:cNvPr id="3" name="Textplatzhalter 2"/>
          <p:cNvSpPr>
            <a:spLocks noGrp="1"/>
          </p:cNvSpPr>
          <p:nvPr>
            <p:ph type="body" idx="1"/>
          </p:nvPr>
        </p:nvSpPr>
        <p:spPr/>
        <p:txBody>
          <a:bodyPr/>
          <a:lstStyle/>
          <a:p>
            <a:r>
              <a:rPr lang="en-US" dirty="0"/>
              <a:t>Design Goals</a:t>
            </a:r>
          </a:p>
          <a:p>
            <a:r>
              <a:rPr lang="en-US" dirty="0"/>
              <a:t>Design Decisions in the Scala Collections API</a:t>
            </a:r>
          </a:p>
          <a:p>
            <a:r>
              <a:rPr lang="en-US" dirty="0"/>
              <a:t>Example on Inheritance</a:t>
            </a:r>
          </a:p>
          <a:p>
            <a:endParaRPr lang="en-US" dirty="0"/>
          </a:p>
        </p:txBody>
      </p:sp>
    </p:spTree>
    <p:extLst>
      <p:ext uri="{BB962C8B-B14F-4D97-AF65-F5344CB8AC3E}">
        <p14:creationId xmlns:p14="http://schemas.microsoft.com/office/powerpoint/2010/main" val="108173204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2713" y="2254299"/>
            <a:ext cx="1236154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grpSp>
        <p:nvGrpSpPr>
          <p:cNvPr id="6" name="Gruppieren 5"/>
          <p:cNvGrpSpPr/>
          <p:nvPr/>
        </p:nvGrpSpPr>
        <p:grpSpPr>
          <a:xfrm>
            <a:off x="5133313" y="4814619"/>
            <a:ext cx="7560945" cy="2840355"/>
            <a:chOff x="5133313" y="4814619"/>
            <a:chExt cx="7560945" cy="2840355"/>
          </a:xfrm>
        </p:grpSpPr>
        <p:pic>
          <p:nvPicPr>
            <p:cNvPr id="4" name="Grafik 3"/>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33313" y="4814619"/>
              <a:ext cx="7560945" cy="2840355"/>
            </a:xfrm>
            <a:prstGeom prst="rect">
              <a:avLst/>
            </a:prstGeom>
          </p:spPr>
        </p:pic>
        <p:sp>
          <p:nvSpPr>
            <p:cNvPr id="5" name="Rechteck 4"/>
            <p:cNvSpPr/>
            <p:nvPr/>
          </p:nvSpPr>
          <p:spPr>
            <a:xfrm>
              <a:off x="5968675" y="7387347"/>
              <a:ext cx="6492898" cy="25655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a:ln>
                  <a:noFill/>
                </a:ln>
                <a:solidFill>
                  <a:srgbClr val="FFFFFF"/>
                </a:solidFill>
                <a:effectLst/>
                <a:uFillTx/>
                <a:latin typeface="+mn-lt"/>
                <a:ea typeface="+mn-ea"/>
                <a:cs typeface="+mn-cs"/>
                <a:sym typeface="Helvetica Light"/>
              </a:endParaRPr>
            </a:p>
          </p:txBody>
        </p:sp>
      </p:grpSp>
    </p:spTree>
    <p:extLst>
      <p:ext uri="{BB962C8B-B14F-4D97-AF65-F5344CB8AC3E}">
        <p14:creationId xmlns:p14="http://schemas.microsoft.com/office/powerpoint/2010/main" val="37901024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80846" y="2254298"/>
            <a:ext cx="612076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extLst>
      <p:ext uri="{BB962C8B-B14F-4D97-AF65-F5344CB8AC3E}">
        <p14:creationId xmlns:p14="http://schemas.microsoft.com/office/powerpoint/2010/main" val="293083456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80846" y="2254298"/>
            <a:ext cx="612076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pic>
        <p:nvPicPr>
          <p:cNvPr id="2" name="Grafik 1"/>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121076" y="4814618"/>
            <a:ext cx="4280535" cy="2840355"/>
          </a:xfrm>
          <a:prstGeom prst="rect">
            <a:avLst/>
          </a:prstGeom>
        </p:spPr>
      </p:pic>
    </p:spTree>
    <p:extLst>
      <p:ext uri="{BB962C8B-B14F-4D97-AF65-F5344CB8AC3E}">
        <p14:creationId xmlns:p14="http://schemas.microsoft.com/office/powerpoint/2010/main" val="286705400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80846" y="2254298"/>
            <a:ext cx="612076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pic>
        <p:nvPicPr>
          <p:cNvPr id="3" name="Grafik 2"/>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280846" y="3054398"/>
            <a:ext cx="2680335" cy="4600575"/>
          </a:xfrm>
          <a:prstGeom prst="rect">
            <a:avLst/>
          </a:prstGeom>
        </p:spPr>
      </p:pic>
    </p:spTree>
    <p:extLst>
      <p:ext uri="{BB962C8B-B14F-4D97-AF65-F5344CB8AC3E}">
        <p14:creationId xmlns:p14="http://schemas.microsoft.com/office/powerpoint/2010/main" val="202738146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80846" y="2254298"/>
            <a:ext cx="612076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pic>
        <p:nvPicPr>
          <p:cNvPr id="2" name="Grafik 1"/>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444377" y="2254298"/>
            <a:ext cx="5240655" cy="5400675"/>
          </a:xfrm>
          <a:prstGeom prst="rect">
            <a:avLst/>
          </a:prstGeom>
        </p:spPr>
      </p:pic>
    </p:spTree>
    <p:extLst>
      <p:ext uri="{BB962C8B-B14F-4D97-AF65-F5344CB8AC3E}">
        <p14:creationId xmlns:p14="http://schemas.microsoft.com/office/powerpoint/2010/main" val="298160230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80846" y="2254298"/>
            <a:ext cx="6120765" cy="5400675"/>
          </a:xfrm>
          <a:prstGeom prst="rect">
            <a:avLst/>
          </a:prstGeom>
        </p:spPr>
      </p:pic>
      <p:sp>
        <p:nvSpPr>
          <p:cNvPr id="214" name="Shape 214"/>
          <p:cNvSpPr>
            <a:spLocks noGrp="1"/>
          </p:cNvSpPr>
          <p:nvPr>
            <p:ph type="title"/>
          </p:nvPr>
        </p:nvSpPr>
        <p:spPr>
          <a:prstGeom prst="rect">
            <a:avLst/>
          </a:prstGeom>
        </p:spPr>
        <p:txBody>
          <a:bodyPr/>
          <a:lstStyle>
            <a:lvl1pPr defTabSz="479044">
              <a:defRPr sz="4920"/>
            </a:lvl1pPr>
          </a:lstStyle>
          <a:p>
            <a:r>
              <a:rPr lang="en-US" dirty="0"/>
              <a:t>Example on Inheritance: </a:t>
            </a:r>
            <a:r>
              <a:rPr lang="en-US" dirty="0" err="1"/>
              <a:t>HashMap</a:t>
            </a:r>
            <a:endParaRPr lang="en-US" dirty="0"/>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pic>
        <p:nvPicPr>
          <p:cNvPr id="3" name="Grafik 2"/>
          <p:cNvPicPr>
            <a:picLocks noChangeAspect="1"/>
          </p:cNvPicPr>
          <p:nvPr/>
        </p:nvPicPr>
        <p:blipFill>
          <a:blip r:embed="rId4">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3437798" y="2254297"/>
            <a:ext cx="3560445" cy="5400675"/>
          </a:xfrm>
          <a:prstGeom prst="rect">
            <a:avLst/>
          </a:prstGeom>
        </p:spPr>
      </p:pic>
    </p:spTree>
    <p:extLst>
      <p:ext uri="{BB962C8B-B14F-4D97-AF65-F5344CB8AC3E}">
        <p14:creationId xmlns:p14="http://schemas.microsoft.com/office/powerpoint/2010/main" val="193506056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4920" dirty="0"/>
              <a:t>Design Goals of the Scala Collections API</a:t>
            </a:r>
          </a:p>
        </p:txBody>
      </p:sp>
      <p:graphicFrame>
        <p:nvGraphicFramePr>
          <p:cNvPr id="4" name="Tabelle 3"/>
          <p:cNvGraphicFramePr>
            <a:graphicFrameLocks noGrp="1"/>
          </p:cNvGraphicFramePr>
          <p:nvPr>
            <p:extLst>
              <p:ext uri="{D42A27DB-BD31-4B8C-83A1-F6EECF244321}">
                <p14:modId xmlns:p14="http://schemas.microsoft.com/office/powerpoint/2010/main" val="3113760408"/>
              </p:ext>
            </p:extLst>
          </p:nvPr>
        </p:nvGraphicFramePr>
        <p:xfrm>
          <a:off x="619369" y="2785331"/>
          <a:ext cx="11254953" cy="5895030"/>
        </p:xfrm>
        <a:graphic>
          <a:graphicData uri="http://schemas.openxmlformats.org/drawingml/2006/table">
            <a:tbl>
              <a:tblPr firstRow="1" bandRow="1">
                <a:tableStyleId>{5940675A-B579-460E-94D1-54222C63F5DA}</a:tableStyleId>
              </a:tblPr>
              <a:tblGrid>
                <a:gridCol w="3751651">
                  <a:extLst>
                    <a:ext uri="{9D8B030D-6E8A-4147-A177-3AD203B41FA5}">
                      <a16:colId xmlns:a16="http://schemas.microsoft.com/office/drawing/2014/main" val="1646094120"/>
                    </a:ext>
                  </a:extLst>
                </a:gridCol>
                <a:gridCol w="3751651">
                  <a:extLst>
                    <a:ext uri="{9D8B030D-6E8A-4147-A177-3AD203B41FA5}">
                      <a16:colId xmlns:a16="http://schemas.microsoft.com/office/drawing/2014/main" val="845539317"/>
                    </a:ext>
                  </a:extLst>
                </a:gridCol>
                <a:gridCol w="3751651">
                  <a:extLst>
                    <a:ext uri="{9D8B030D-6E8A-4147-A177-3AD203B41FA5}">
                      <a16:colId xmlns:a16="http://schemas.microsoft.com/office/drawing/2014/main" val="1946969835"/>
                    </a:ext>
                  </a:extLst>
                </a:gridCol>
              </a:tblGrid>
              <a:tr h="1965010">
                <a:tc>
                  <a:txBody>
                    <a:bodyPr/>
                    <a:lstStyle/>
                    <a:p>
                      <a:endParaRPr lang="de-DE" sz="28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800" b="1" dirty="0"/>
                        <a:t>User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de-DE" sz="2800" b="1" dirty="0"/>
                        <a:t>Extender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0362644"/>
                  </a:ext>
                </a:extLst>
              </a:tr>
              <a:tr h="1965010">
                <a:tc>
                  <a:txBody>
                    <a:bodyPr/>
                    <a:lstStyle/>
                    <a:p>
                      <a:r>
                        <a:rPr lang="de-DE" sz="2800" b="1" dirty="0"/>
                        <a:t>Internal Design</a:t>
                      </a:r>
                      <a:r>
                        <a:rPr lang="de-DE" sz="2800" b="1" baseline="0" dirty="0"/>
                        <a:t> Goal</a:t>
                      </a:r>
                      <a:endParaRPr lang="de-DE" sz="28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de-DE" sz="2800" b="0" dirty="0" err="1"/>
                        <a:t>Avoid</a:t>
                      </a:r>
                      <a:r>
                        <a:rPr lang="de-DE" sz="2800" b="0" dirty="0"/>
                        <a:t> </a:t>
                      </a:r>
                      <a:r>
                        <a:rPr lang="de-DE" sz="2800" b="0" dirty="0" err="1"/>
                        <a:t>code</a:t>
                      </a:r>
                      <a:r>
                        <a:rPr lang="de-DE" sz="2800" b="0" dirty="0"/>
                        <a:t> </a:t>
                      </a:r>
                      <a:r>
                        <a:rPr lang="de-DE" sz="2800" b="0" dirty="0" err="1"/>
                        <a:t>duplication</a:t>
                      </a:r>
                      <a:endParaRPr lang="de-DE" sz="2800" b="0" dirty="0"/>
                    </a:p>
                    <a:p>
                      <a:r>
                        <a:rPr lang="de-DE" sz="2800" b="0" dirty="0" err="1"/>
                        <a:t>Everything</a:t>
                      </a:r>
                      <a:r>
                        <a:rPr lang="de-DE" sz="2800" b="0" baseline="0" dirty="0"/>
                        <a:t> </a:t>
                      </a:r>
                      <a:r>
                        <a:rPr lang="de-DE" sz="2800" b="0" baseline="0" dirty="0" err="1"/>
                        <a:t>defined</a:t>
                      </a:r>
                      <a:r>
                        <a:rPr lang="de-DE" sz="2800" b="0" baseline="0" dirty="0"/>
                        <a:t> in </a:t>
                      </a:r>
                      <a:r>
                        <a:rPr lang="de-DE" sz="2800" b="0" baseline="0" dirty="0" err="1"/>
                        <a:t>one</a:t>
                      </a:r>
                      <a:r>
                        <a:rPr lang="de-DE" sz="2800" b="0" baseline="0" dirty="0"/>
                        <a:t> </a:t>
                      </a:r>
                      <a:r>
                        <a:rPr lang="de-DE" sz="2800" b="0" baseline="0" dirty="0" err="1"/>
                        <a:t>place</a:t>
                      </a:r>
                      <a:r>
                        <a:rPr lang="de-DE" sz="2800" b="0" baseline="0" dirty="0"/>
                        <a:t> </a:t>
                      </a:r>
                      <a:r>
                        <a:rPr lang="de-DE" sz="2800" b="0" baseline="0" dirty="0" err="1"/>
                        <a:t>only</a:t>
                      </a:r>
                      <a:endParaRPr lang="de-DE" sz="2800" b="0" dirty="0"/>
                    </a:p>
                  </a:txBody>
                  <a:tcPr/>
                </a:tc>
                <a:tc>
                  <a:txBody>
                    <a:bodyPr/>
                    <a:lstStyle/>
                    <a:p>
                      <a:r>
                        <a:rPr lang="de-DE" sz="2800" b="0" dirty="0" err="1"/>
                        <a:t>Avoid</a:t>
                      </a:r>
                      <a:r>
                        <a:rPr lang="de-DE" sz="2800" b="0" dirty="0"/>
                        <a:t> </a:t>
                      </a:r>
                      <a:r>
                        <a:rPr lang="de-DE" sz="2800" b="0" dirty="0" err="1"/>
                        <a:t>code</a:t>
                      </a:r>
                      <a:r>
                        <a:rPr lang="de-DE" sz="2800" b="0" dirty="0"/>
                        <a:t> </a:t>
                      </a:r>
                      <a:r>
                        <a:rPr lang="de-DE" sz="2800" b="0" dirty="0" err="1"/>
                        <a:t>duplication</a:t>
                      </a:r>
                      <a:endParaRPr lang="de-DE" sz="2800" b="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8029611"/>
                  </a:ext>
                </a:extLst>
              </a:tr>
              <a:tr h="1965010">
                <a:tc>
                  <a:txBody>
                    <a:bodyPr/>
                    <a:lstStyle/>
                    <a:p>
                      <a:r>
                        <a:rPr lang="de-DE" sz="2800" b="1" dirty="0" err="1"/>
                        <a:t>External</a:t>
                      </a:r>
                      <a:r>
                        <a:rPr lang="de-DE" sz="2800" b="1" dirty="0"/>
                        <a:t> Design Goal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de-DE" sz="2800" b="0" dirty="0" err="1"/>
                        <a:t>Similar</a:t>
                      </a:r>
                      <a:r>
                        <a:rPr lang="de-DE" sz="2800" b="0" dirty="0"/>
                        <a:t> </a:t>
                      </a:r>
                      <a:r>
                        <a:rPr lang="de-DE" sz="2800" b="0" dirty="0" err="1"/>
                        <a:t>usability</a:t>
                      </a:r>
                      <a:endParaRPr lang="de-DE" sz="2800" b="0" dirty="0"/>
                    </a:p>
                    <a:p>
                      <a:r>
                        <a:rPr lang="de-DE" sz="2800" b="0" dirty="0" err="1"/>
                        <a:t>Efficient</a:t>
                      </a:r>
                      <a:r>
                        <a:rPr lang="de-DE" sz="2800" b="0" dirty="0"/>
                        <a:t> Data </a:t>
                      </a:r>
                      <a:r>
                        <a:rPr lang="de-DE" sz="2800" b="0" dirty="0" err="1"/>
                        <a:t>Structures</a:t>
                      </a:r>
                      <a:endParaRPr lang="de-DE" sz="2800" b="0" dirty="0"/>
                    </a:p>
                    <a:p>
                      <a:r>
                        <a:rPr lang="de-DE" sz="2800" b="0" dirty="0"/>
                        <a:t>Lightweight Syntax</a:t>
                      </a:r>
                    </a:p>
                  </a:txBody>
                  <a:tcPr>
                    <a:lnB w="12700" cap="flat" cmpd="sng" algn="ctr">
                      <a:solidFill>
                        <a:schemeClr val="tx1"/>
                      </a:solidFill>
                      <a:prstDash val="solid"/>
                      <a:round/>
                      <a:headEnd type="none" w="med" len="med"/>
                      <a:tailEnd type="none" w="med" len="med"/>
                    </a:lnB>
                  </a:tcPr>
                </a:tc>
                <a:tc>
                  <a:txBody>
                    <a:bodyPr/>
                    <a:lstStyle/>
                    <a:p>
                      <a:r>
                        <a:rPr lang="de-DE" sz="2800" b="0" dirty="0"/>
                        <a:t>Lightweight Syntax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335796"/>
                  </a:ext>
                </a:extLst>
              </a:tr>
            </a:tbl>
          </a:graphicData>
        </a:graphic>
      </p:graphicFrame>
    </p:spTree>
    <p:extLst>
      <p:ext uri="{BB962C8B-B14F-4D97-AF65-F5344CB8AC3E}">
        <p14:creationId xmlns:p14="http://schemas.microsoft.com/office/powerpoint/2010/main" val="32416438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4920" dirty="0"/>
              <a:t>Mutable and Immutable Collections</a:t>
            </a:r>
          </a:p>
        </p:txBody>
      </p:sp>
      <p:sp>
        <p:nvSpPr>
          <p:cNvPr id="3" name="Textplatzhalter 2"/>
          <p:cNvSpPr>
            <a:spLocks noGrp="1"/>
          </p:cNvSpPr>
          <p:nvPr>
            <p:ph type="body" idx="1"/>
          </p:nvPr>
        </p:nvSpPr>
        <p:spPr/>
        <p:txBody>
          <a:bodyPr/>
          <a:lstStyle/>
          <a:p>
            <a:pPr marL="0" indent="0">
              <a:buNone/>
            </a:pPr>
            <a:r>
              <a:rPr lang="en-US" dirty="0"/>
              <a:t>Scala collections systematically distinguish between</a:t>
            </a:r>
          </a:p>
          <a:p>
            <a:r>
              <a:rPr lang="en-US" b="1" dirty="0"/>
              <a:t>Mutable collections</a:t>
            </a:r>
          </a:p>
          <a:p>
            <a:pPr lvl="1"/>
            <a:r>
              <a:rPr lang="en-US" dirty="0"/>
              <a:t>Can be updated or extended in place </a:t>
            </a:r>
          </a:p>
          <a:p>
            <a:pPr lvl="1"/>
            <a:r>
              <a:rPr lang="en-US" dirty="0"/>
              <a:t>You can change, add, or remove elements</a:t>
            </a:r>
          </a:p>
          <a:p>
            <a:r>
              <a:rPr lang="en-US" b="1" dirty="0"/>
              <a:t>Immutable collections</a:t>
            </a:r>
          </a:p>
          <a:p>
            <a:pPr lvl="1"/>
            <a:r>
              <a:rPr lang="en-US" dirty="0"/>
              <a:t>These collections never change </a:t>
            </a:r>
          </a:p>
          <a:p>
            <a:pPr lvl="1"/>
            <a:r>
              <a:rPr lang="en-US" dirty="0"/>
              <a:t>Operations will return a new collection and </a:t>
            </a:r>
            <a:br>
              <a:rPr lang="en-US" dirty="0"/>
            </a:br>
            <a:r>
              <a:rPr lang="en-US" dirty="0"/>
              <a:t>leave the old collection unchanged</a:t>
            </a:r>
          </a:p>
        </p:txBody>
      </p:sp>
      <p:sp>
        <p:nvSpPr>
          <p:cNvPr id="4" name="Shape 223"/>
          <p:cNvSpPr/>
          <p:nvPr/>
        </p:nvSpPr>
        <p:spPr>
          <a:xfrm rot="18900000">
            <a:off x="9946585" y="8260508"/>
            <a:ext cx="3945096" cy="838201"/>
          </a:xfrm>
          <a:prstGeom prst="rect">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spAutoFit/>
          </a:bodyPr>
          <a:lstStyle/>
          <a:p>
            <a:pPr>
              <a:defRPr sz="2400">
                <a:solidFill>
                  <a:srgbClr val="FFFFFF"/>
                </a:solidFill>
              </a:defRPr>
            </a:pPr>
            <a:r>
              <a:rPr dirty="0"/>
              <a:t>Some </a:t>
            </a:r>
          </a:p>
          <a:p>
            <a:pPr>
              <a:defRPr sz="2400">
                <a:solidFill>
                  <a:srgbClr val="FFFFFF"/>
                </a:solidFill>
              </a:defRPr>
            </a:pPr>
            <a:r>
              <a:rPr dirty="0"/>
              <a:t>Terminology</a:t>
            </a:r>
          </a:p>
        </p:txBody>
      </p:sp>
      <p:sp>
        <p:nvSpPr>
          <p:cNvPr id="5" name="Rechteck 4"/>
          <p:cNvSpPr/>
          <p:nvPr/>
        </p:nvSpPr>
        <p:spPr>
          <a:xfrm>
            <a:off x="953036" y="3116500"/>
            <a:ext cx="3271233" cy="1949252"/>
          </a:xfrm>
          <a:prstGeom prst="rec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0" i="0" u="none" strike="noStrike" cap="none" spc="0" normalizeH="0" baseline="0" dirty="0">
                <a:ln>
                  <a:noFill/>
                </a:ln>
                <a:solidFill>
                  <a:srgbClr val="FFFFFF"/>
                </a:solidFill>
                <a:effectLst/>
                <a:uFillTx/>
                <a:latin typeface="+mn-lt"/>
                <a:ea typeface="+mn-ea"/>
                <a:cs typeface="+mn-cs"/>
                <a:sym typeface="Helvetica Light"/>
              </a:rPr>
              <a:t>Erklärungen in Notizen und UML mit </a:t>
            </a:r>
            <a:r>
              <a:rPr kumimoji="0" lang="de-DE" sz="2400" b="0" i="0" u="none" strike="noStrike" cap="none" spc="0" normalizeH="0" baseline="0" dirty="0" err="1">
                <a:ln>
                  <a:noFill/>
                </a:ln>
                <a:solidFill>
                  <a:srgbClr val="FFFFFF"/>
                </a:solidFill>
                <a:effectLst/>
                <a:uFillTx/>
                <a:latin typeface="+mn-lt"/>
                <a:ea typeface="+mn-ea"/>
                <a:cs typeface="+mn-cs"/>
                <a:sym typeface="Helvetica Light"/>
              </a:rPr>
              <a:t>mutable</a:t>
            </a:r>
            <a:r>
              <a:rPr kumimoji="0" lang="de-DE" sz="2400" b="0" i="0" u="none" strike="noStrike" cap="none" spc="0" normalizeH="0" baseline="0" dirty="0">
                <a:ln>
                  <a:noFill/>
                </a:ln>
                <a:solidFill>
                  <a:srgbClr val="FFFFFF"/>
                </a:solidFill>
                <a:effectLst/>
                <a:uFillTx/>
                <a:latin typeface="+mn-lt"/>
                <a:ea typeface="+mn-ea"/>
                <a:cs typeface="+mn-cs"/>
                <a:sym typeface="Helvetica Light"/>
              </a:rPr>
              <a:t> und </a:t>
            </a:r>
            <a:r>
              <a:rPr kumimoji="0" lang="de-DE" sz="2400" b="0" i="0" u="none" strike="noStrike" cap="none" spc="0" normalizeH="0" baseline="0" dirty="0" err="1">
                <a:ln>
                  <a:noFill/>
                </a:ln>
                <a:solidFill>
                  <a:srgbClr val="FFFFFF"/>
                </a:solidFill>
                <a:effectLst/>
                <a:uFillTx/>
                <a:latin typeface="+mn-lt"/>
                <a:ea typeface="+mn-ea"/>
                <a:cs typeface="+mn-cs"/>
                <a:sym typeface="Helvetica Light"/>
              </a:rPr>
              <a:t>immutable</a:t>
            </a:r>
            <a:r>
              <a:rPr kumimoji="0" lang="de-DE" sz="2400" b="0" i="0" u="none" strike="noStrike" cap="none" spc="0" normalizeH="0" baseline="0" dirty="0">
                <a:ln>
                  <a:noFill/>
                </a:ln>
                <a:solidFill>
                  <a:srgbClr val="FFFFFF"/>
                </a:solidFill>
                <a:effectLst/>
                <a:uFillTx/>
                <a:latin typeface="+mn-lt"/>
                <a:ea typeface="+mn-ea"/>
                <a:cs typeface="+mn-cs"/>
                <a:sym typeface="Helvetica Light"/>
              </a:rPr>
              <a:t> </a:t>
            </a:r>
            <a:r>
              <a:rPr kumimoji="0" lang="de-DE" sz="2400" b="0" i="0" u="none" strike="noStrike" cap="none" spc="0" normalizeH="0" baseline="0" dirty="0" err="1">
                <a:ln>
                  <a:noFill/>
                </a:ln>
                <a:solidFill>
                  <a:srgbClr val="FFFFFF"/>
                </a:solidFill>
                <a:effectLst/>
                <a:uFillTx/>
                <a:latin typeface="+mn-lt"/>
                <a:ea typeface="+mn-ea"/>
                <a:cs typeface="+mn-cs"/>
                <a:sym typeface="Helvetica Light"/>
              </a:rPr>
              <a:t>collections</a:t>
            </a:r>
            <a:r>
              <a:rPr lang="de-DE" sz="2400" dirty="0">
                <a:solidFill>
                  <a:srgbClr val="FFFFFF"/>
                </a:solidFill>
              </a:rPr>
              <a:t> auf zwei Seiten</a:t>
            </a:r>
            <a:endParaRPr kumimoji="0" lang="de-DE" sz="24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592135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lstStyle>
            <a:lvl1pPr defTabSz="479044">
              <a:defRPr sz="4920"/>
            </a:lvl1pPr>
          </a:lstStyle>
          <a:p>
            <a:r>
              <a:rPr lang="en-US" dirty="0"/>
              <a:t>Overview of the Scala Collections API</a:t>
            </a:r>
          </a:p>
        </p:txBody>
      </p:sp>
      <p:sp>
        <p:nvSpPr>
          <p:cNvPr id="215" name="Shape 215"/>
          <p:cNvSpPr>
            <a:spLocks noGrp="1"/>
          </p:cNvSpPr>
          <p:nvPr>
            <p:ph type="sldNum" sz="quarter" idx="2"/>
          </p:nvPr>
        </p:nvSpPr>
        <p:spPr>
          <a:xfrm>
            <a:off x="6375349" y="9391650"/>
            <a:ext cx="241402" cy="3810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8" name="Grafik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60247" y="2046604"/>
            <a:ext cx="8325102" cy="4512078"/>
          </a:xfrm>
          <a:prstGeom prst="rect">
            <a:avLst/>
          </a:prstGeom>
        </p:spPr>
      </p:pic>
    </p:spTree>
    <p:extLst>
      <p:ext uri="{BB962C8B-B14F-4D97-AF65-F5344CB8AC3E}">
        <p14:creationId xmlns:p14="http://schemas.microsoft.com/office/powerpoint/2010/main" val="73434761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14"/>
          <p:cNvSpPr>
            <a:spLocks noGrp="1"/>
          </p:cNvSpPr>
          <p:nvPr>
            <p:ph type="title"/>
          </p:nvPr>
        </p:nvSpPr>
        <p:spPr>
          <a:xfrm>
            <a:off x="332713" y="444500"/>
            <a:ext cx="12339374" cy="1077714"/>
          </a:xfrm>
          <a:prstGeom prst="rect">
            <a:avLst/>
          </a:prstGeom>
        </p:spPr>
        <p:txBody>
          <a:bodyPr/>
          <a:lstStyle>
            <a:lvl1pPr defTabSz="479044">
              <a:defRPr sz="4920"/>
            </a:lvl1pPr>
          </a:lstStyle>
          <a:p>
            <a:r>
              <a:rPr lang="en-US" dirty="0"/>
              <a:t>Overview of the Mutable Collections</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43" y="2046604"/>
            <a:ext cx="12033268" cy="6867152"/>
          </a:xfrm>
          <a:prstGeom prst="rect">
            <a:avLst/>
          </a:prstGeom>
        </p:spPr>
      </p:pic>
    </p:spTree>
    <p:extLst>
      <p:ext uri="{BB962C8B-B14F-4D97-AF65-F5344CB8AC3E}">
        <p14:creationId xmlns:p14="http://schemas.microsoft.com/office/powerpoint/2010/main" val="34069866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82" y="2046604"/>
            <a:ext cx="9792332" cy="5696193"/>
          </a:xfrm>
          <a:prstGeom prst="rect">
            <a:avLst/>
          </a:prstGeom>
        </p:spPr>
      </p:pic>
      <p:sp>
        <p:nvSpPr>
          <p:cNvPr id="5" name="Shape 214"/>
          <p:cNvSpPr>
            <a:spLocks noGrp="1"/>
          </p:cNvSpPr>
          <p:nvPr>
            <p:ph type="title"/>
          </p:nvPr>
        </p:nvSpPr>
        <p:spPr>
          <a:xfrm>
            <a:off x="332713" y="444500"/>
            <a:ext cx="12339374" cy="1077714"/>
          </a:xfrm>
          <a:prstGeom prst="rect">
            <a:avLst/>
          </a:prstGeom>
        </p:spPr>
        <p:txBody>
          <a:bodyPr/>
          <a:lstStyle>
            <a:lvl1pPr defTabSz="479044">
              <a:defRPr sz="4920"/>
            </a:lvl1pPr>
          </a:lstStyle>
          <a:p>
            <a:r>
              <a:rPr lang="en-US" dirty="0"/>
              <a:t>Overview of the Immutable Collections</a:t>
            </a:r>
          </a:p>
        </p:txBody>
      </p:sp>
    </p:spTree>
    <p:extLst>
      <p:ext uri="{BB962C8B-B14F-4D97-AF65-F5344CB8AC3E}">
        <p14:creationId xmlns:p14="http://schemas.microsoft.com/office/powerpoint/2010/main" val="1178291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4920" dirty="0"/>
              <a:t>Design Goals: Uniform Methods</a:t>
            </a:r>
          </a:p>
        </p:txBody>
      </p:sp>
      <p:sp>
        <p:nvSpPr>
          <p:cNvPr id="3" name="Textplatzhalter 2"/>
          <p:cNvSpPr>
            <a:spLocks noGrp="1"/>
          </p:cNvSpPr>
          <p:nvPr>
            <p:ph type="body" idx="1"/>
          </p:nvPr>
        </p:nvSpPr>
        <p:spPr>
          <a:xfrm>
            <a:off x="332713" y="2504215"/>
            <a:ext cx="12339374" cy="852404"/>
          </a:xfrm>
        </p:spPr>
        <p:txBody>
          <a:bodyPr>
            <a:noAutofit/>
          </a:bodyPr>
          <a:lstStyle/>
          <a:p>
            <a:pPr marL="0" indent="0">
              <a:spcBef>
                <a:spcPts val="0"/>
              </a:spcBef>
              <a:buNone/>
            </a:pPr>
            <a:r>
              <a:rPr lang="en-US" dirty="0"/>
              <a:t>The following methods are implemented by every collection:</a:t>
            </a:r>
          </a:p>
        </p:txBody>
      </p:sp>
      <p:sp>
        <p:nvSpPr>
          <p:cNvPr id="4" name="Textplatzhalter 2"/>
          <p:cNvSpPr txBox="1">
            <a:spLocks/>
          </p:cNvSpPr>
          <p:nvPr/>
        </p:nvSpPr>
        <p:spPr>
          <a:xfrm>
            <a:off x="332713" y="3356619"/>
            <a:ext cx="12339374" cy="58183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a:no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26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hangingPunct="1">
              <a:spcBef>
                <a:spcPts val="0"/>
              </a:spcBef>
            </a:pPr>
            <a:r>
              <a:rPr lang="en-US" dirty="0" err="1"/>
              <a:t>Foreach</a:t>
            </a:r>
            <a:endParaRPr lang="en-US" dirty="0"/>
          </a:p>
          <a:p>
            <a:pPr hangingPunct="1">
              <a:spcBef>
                <a:spcPts val="0"/>
              </a:spcBef>
            </a:pPr>
            <a:r>
              <a:rPr lang="en-US" dirty="0"/>
              <a:t>Adding Elements</a:t>
            </a:r>
          </a:p>
          <a:p>
            <a:pPr hangingPunct="1">
              <a:spcBef>
                <a:spcPts val="0"/>
              </a:spcBef>
            </a:pPr>
            <a:r>
              <a:rPr lang="en-US" dirty="0"/>
              <a:t>Map </a:t>
            </a:r>
          </a:p>
          <a:p>
            <a:pPr hangingPunct="1">
              <a:spcBef>
                <a:spcPts val="0"/>
              </a:spcBef>
            </a:pPr>
            <a:r>
              <a:rPr lang="en-US" dirty="0"/>
              <a:t>Conversions (e.g. </a:t>
            </a:r>
            <a:r>
              <a:rPr lang="en-US" dirty="0" err="1"/>
              <a:t>toArray</a:t>
            </a:r>
            <a:r>
              <a:rPr lang="en-US" dirty="0"/>
              <a:t>)</a:t>
            </a:r>
          </a:p>
          <a:p>
            <a:pPr hangingPunct="1">
              <a:spcBef>
                <a:spcPts val="0"/>
              </a:spcBef>
            </a:pPr>
            <a:r>
              <a:rPr lang="en-US" dirty="0"/>
              <a:t>Copying operations (e.g. </a:t>
            </a:r>
            <a:r>
              <a:rPr lang="en-US" dirty="0" err="1"/>
              <a:t>copyToBuffer</a:t>
            </a:r>
            <a:r>
              <a:rPr lang="en-US" dirty="0"/>
              <a:t>)</a:t>
            </a:r>
          </a:p>
          <a:p>
            <a:pPr hangingPunct="1">
              <a:spcBef>
                <a:spcPts val="0"/>
              </a:spcBef>
            </a:pPr>
            <a:r>
              <a:rPr lang="en-US" dirty="0"/>
              <a:t>Size info (e.g. </a:t>
            </a:r>
            <a:r>
              <a:rPr lang="en-US" dirty="0" err="1"/>
              <a:t>isEmpty</a:t>
            </a:r>
            <a:r>
              <a:rPr lang="en-US" dirty="0"/>
              <a:t>)</a:t>
            </a:r>
          </a:p>
          <a:p>
            <a:pPr hangingPunct="1">
              <a:spcBef>
                <a:spcPts val="0"/>
              </a:spcBef>
            </a:pPr>
            <a:r>
              <a:rPr lang="en-US" dirty="0"/>
              <a:t>Element retrieval (e.g. find)</a:t>
            </a:r>
          </a:p>
          <a:p>
            <a:pPr hangingPunct="1">
              <a:spcBef>
                <a:spcPts val="0"/>
              </a:spcBef>
            </a:pPr>
            <a:r>
              <a:rPr lang="en-US" dirty="0"/>
              <a:t>Sub-collection retrieval operations (e.g. filter)</a:t>
            </a:r>
          </a:p>
          <a:p>
            <a:pPr hangingPunct="1">
              <a:spcBef>
                <a:spcPts val="0"/>
              </a:spcBef>
            </a:pPr>
            <a:r>
              <a:rPr lang="en-US" dirty="0"/>
              <a:t>Subdivision operations (e.g. partition)</a:t>
            </a:r>
          </a:p>
          <a:p>
            <a:pPr hangingPunct="1">
              <a:spcBef>
                <a:spcPts val="0"/>
              </a:spcBef>
            </a:pPr>
            <a:r>
              <a:rPr lang="en-US" dirty="0"/>
              <a:t>Element tests (e.g. exists)</a:t>
            </a:r>
          </a:p>
          <a:p>
            <a:pPr hangingPunct="1">
              <a:spcBef>
                <a:spcPts val="0"/>
              </a:spcBef>
            </a:pPr>
            <a:r>
              <a:rPr lang="en-US" dirty="0"/>
              <a:t>Folds (e.g. </a:t>
            </a:r>
            <a:r>
              <a:rPr lang="en-US" dirty="0">
                <a:solidFill>
                  <a:schemeClr val="tx1"/>
                </a:solidFill>
              </a:rPr>
              <a:t>sum</a:t>
            </a:r>
            <a:r>
              <a:rPr lang="en-US" dirty="0"/>
              <a:t>)</a:t>
            </a:r>
          </a:p>
          <a:p>
            <a:pPr hangingPunct="1">
              <a:spcBef>
                <a:spcPts val="0"/>
              </a:spcBef>
            </a:pPr>
            <a:r>
              <a:rPr lang="en-US" dirty="0"/>
              <a:t>String (e.g. </a:t>
            </a:r>
            <a:r>
              <a:rPr lang="en-US" dirty="0" err="1"/>
              <a:t>mkString</a:t>
            </a:r>
            <a:r>
              <a:rPr lang="en-US" dirty="0"/>
              <a:t>)</a:t>
            </a:r>
          </a:p>
          <a:p>
            <a:pPr hangingPunct="1">
              <a:spcBef>
                <a:spcPts val="0"/>
              </a:spcBef>
            </a:pPr>
            <a:r>
              <a:rPr lang="en-US" dirty="0"/>
              <a:t>View (you will learn more about that later)</a:t>
            </a:r>
          </a:p>
        </p:txBody>
      </p:sp>
    </p:spTree>
    <p:extLst>
      <p:ext uri="{BB962C8B-B14F-4D97-AF65-F5344CB8AC3E}">
        <p14:creationId xmlns:p14="http://schemas.microsoft.com/office/powerpoint/2010/main" val="23257726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4920" dirty="0"/>
              <a:t>Design Goals: Uniform Methods (Example)</a:t>
            </a:r>
          </a:p>
        </p:txBody>
      </p:sp>
      <p:sp>
        <p:nvSpPr>
          <p:cNvPr id="4" name="Rechteck 3"/>
          <p:cNvSpPr/>
          <p:nvPr/>
        </p:nvSpPr>
        <p:spPr>
          <a:xfrm>
            <a:off x="278186" y="2526110"/>
            <a:ext cx="10854389" cy="3846516"/>
          </a:xfrm>
          <a:prstGeom prst="rect">
            <a:avLst/>
          </a:prstGeom>
          <a:solidFill>
            <a:schemeClr val="accent3">
              <a:lumMod val="20000"/>
              <a:lumOff val="8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R="0" algn="l" defTabSz="584200" rtl="0" fontAlgn="auto" latinLnBrk="0" hangingPunct="0">
              <a:lnSpc>
                <a:spcPct val="150000"/>
              </a:lnSpc>
              <a:spcBef>
                <a:spcPts val="0"/>
              </a:spcBef>
              <a:spcAft>
                <a:spcPts val="0"/>
              </a:spcAft>
              <a:buClrTx/>
              <a:buSzTx/>
              <a:tabLst/>
            </a:pPr>
            <a:r>
              <a:rPr lang="en-US" sz="2000" noProof="1">
                <a:solidFill>
                  <a:schemeClr val="bg2">
                    <a:lumMod val="75000"/>
                  </a:schemeClr>
                </a:solidFill>
                <a:latin typeface="Courier New" panose="02070309020205020404" pitchFamily="49" charset="0"/>
                <a:cs typeface="Courier New" panose="02070309020205020404" pitchFamily="49" charset="0"/>
              </a:rPr>
              <a:t>1. </a:t>
            </a:r>
            <a:r>
              <a:rPr lang="en-US" sz="2000" noProof="1">
                <a:solidFill>
                  <a:srgbClr val="FF0000"/>
                </a:solidFill>
                <a:latin typeface="Courier New" panose="02070309020205020404" pitchFamily="49" charset="0"/>
                <a:cs typeface="Courier New" panose="02070309020205020404" pitchFamily="49" charset="0"/>
              </a:rPr>
              <a:t>Traversable</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accent1"/>
                </a:solidFill>
                <a:latin typeface="Courier New" panose="02070309020205020404" pitchFamily="49" charset="0"/>
                <a:cs typeface="Courier New" panose="02070309020205020404" pitchFamily="49" charset="0"/>
              </a:rPr>
              <a:t>1</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2</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3</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2. </a:t>
            </a:r>
            <a:r>
              <a:rPr lang="en-US" sz="2000" noProof="1">
                <a:solidFill>
                  <a:srgbClr val="FF0000"/>
                </a:solidFill>
                <a:latin typeface="Courier New" panose="02070309020205020404" pitchFamily="49" charset="0"/>
                <a:cs typeface="Courier New" panose="02070309020205020404" pitchFamily="49" charset="0"/>
              </a:rPr>
              <a:t>Iterable</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x</a:t>
            </a:r>
            <a:r>
              <a:rPr lang="de-DE" sz="2000" dirty="0">
                <a:solidFill>
                  <a:schemeClr val="accent1"/>
                </a:solidFill>
              </a:rPr>
              <a:t>"</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y</a:t>
            </a:r>
            <a:r>
              <a:rPr lang="de-DE" sz="2000" dirty="0">
                <a:solidFill>
                  <a:schemeClr val="accent1"/>
                </a:solidFill>
              </a:rPr>
              <a:t>"</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z</a:t>
            </a:r>
            <a:r>
              <a:rPr lang="de-DE" sz="2000" dirty="0">
                <a:solidFill>
                  <a:schemeClr val="accent1"/>
                </a:solidFill>
              </a:rPr>
              <a:t>"</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3. </a:t>
            </a:r>
            <a:r>
              <a:rPr lang="en-US" sz="2000" noProof="1">
                <a:solidFill>
                  <a:srgbClr val="FF0000"/>
                </a:solidFill>
                <a:latin typeface="Courier New" panose="02070309020205020404" pitchFamily="49" charset="0"/>
                <a:cs typeface="Courier New" panose="02070309020205020404" pitchFamily="49" charset="0"/>
              </a:rPr>
              <a:t>Map</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x</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 </a:t>
            </a:r>
            <a:r>
              <a:rPr lang="en-US" sz="2000" noProof="1">
                <a:solidFill>
                  <a:schemeClr val="bg2">
                    <a:lumMod val="75000"/>
                  </a:schemeClr>
                </a:solidFill>
                <a:latin typeface="Courier New" panose="02070309020205020404" pitchFamily="49" charset="0"/>
                <a:cs typeface="Courier New" panose="02070309020205020404" pitchFamily="49" charset="0"/>
              </a:rPr>
              <a:t>-&gt;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24</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y</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 </a:t>
            </a:r>
            <a:r>
              <a:rPr lang="en-US" sz="2000" noProof="1">
                <a:solidFill>
                  <a:schemeClr val="bg2">
                    <a:lumMod val="75000"/>
                  </a:schemeClr>
                </a:solidFill>
                <a:latin typeface="Courier New" panose="02070309020205020404" pitchFamily="49" charset="0"/>
                <a:cs typeface="Courier New" panose="02070309020205020404" pitchFamily="49" charset="0"/>
              </a:rPr>
              <a:t>-&gt;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25</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accent1"/>
                </a:solidFill>
                <a:latin typeface="Courier New" panose="02070309020205020404" pitchFamily="49" charset="0"/>
                <a:cs typeface="Courier New" panose="02070309020205020404" pitchFamily="49" charset="0"/>
              </a:rPr>
              <a:t> </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z</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 </a:t>
            </a:r>
            <a:r>
              <a:rPr lang="en-US" sz="2000" noProof="1">
                <a:solidFill>
                  <a:schemeClr val="bg2">
                    <a:lumMod val="75000"/>
                  </a:schemeClr>
                </a:solidFill>
                <a:latin typeface="Courier New" panose="02070309020205020404" pitchFamily="49" charset="0"/>
                <a:cs typeface="Courier New" panose="02070309020205020404" pitchFamily="49" charset="0"/>
              </a:rPr>
              <a:t>-&gt;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26</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marR="0" algn="l" defTabSz="584200" rtl="0" fontAlgn="auto" latinLnBrk="0" hangingPunct="0">
              <a:lnSpc>
                <a:spcPct val="150000"/>
              </a:lnSpc>
              <a:spcBef>
                <a:spcPts val="0"/>
              </a:spcBef>
              <a:spcAft>
                <a:spcPts val="0"/>
              </a:spcAft>
              <a:buClrTx/>
              <a:buSzTx/>
              <a:tabLst/>
            </a:pPr>
            <a:r>
              <a:rPr lang="en-US" sz="2000" noProof="1">
                <a:solidFill>
                  <a:schemeClr val="bg2">
                    <a:lumMod val="75000"/>
                  </a:schemeClr>
                </a:solidFill>
                <a:latin typeface="Courier New" panose="02070309020205020404" pitchFamily="49" charset="0"/>
                <a:cs typeface="Courier New" panose="02070309020205020404" pitchFamily="49" charset="0"/>
              </a:rPr>
              <a:t>4. </a:t>
            </a:r>
            <a:r>
              <a:rPr lang="en-US" sz="2000" noProof="1">
                <a:solidFill>
                  <a:srgbClr val="FF0000"/>
                </a:solidFill>
                <a:latin typeface="Courier New" panose="02070309020205020404" pitchFamily="49" charset="0"/>
                <a:cs typeface="Courier New" panose="02070309020205020404" pitchFamily="49" charset="0"/>
              </a:rPr>
              <a:t>Set</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rgbClr val="FF0000"/>
                </a:solidFill>
                <a:latin typeface="Courier New" panose="02070309020205020404" pitchFamily="49" charset="0"/>
                <a:cs typeface="Courier New" panose="02070309020205020404" pitchFamily="49" charset="0"/>
              </a:rPr>
              <a:t>Color</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red</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rgbClr val="FF0000"/>
                </a:solidFill>
                <a:latin typeface="Courier New" panose="02070309020205020404" pitchFamily="49" charset="0"/>
                <a:cs typeface="Courier New" panose="02070309020205020404" pitchFamily="49" charset="0"/>
              </a:rPr>
              <a:t>Color</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green</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rgbClr val="FF0000"/>
                </a:solidFill>
                <a:latin typeface="Courier New" panose="02070309020205020404" pitchFamily="49" charset="0"/>
                <a:cs typeface="Courier New" panose="02070309020205020404" pitchFamily="49" charset="0"/>
              </a:rPr>
              <a:t>Color</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blue</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5. </a:t>
            </a:r>
            <a:r>
              <a:rPr lang="en-US" sz="2000" noProof="1">
                <a:solidFill>
                  <a:srgbClr val="FF0000"/>
                </a:solidFill>
                <a:latin typeface="Courier New" panose="02070309020205020404" pitchFamily="49" charset="0"/>
                <a:cs typeface="Courier New" panose="02070309020205020404" pitchFamily="49" charset="0"/>
              </a:rPr>
              <a:t>SortedSet</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hello</a:t>
            </a:r>
            <a:r>
              <a:rPr lang="de-DE" sz="2000" dirty="0">
                <a:solidFill>
                  <a:schemeClr val="accent1"/>
                </a:solidFill>
              </a:rPr>
              <a:t>"</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de-DE" sz="2000" dirty="0">
                <a:solidFill>
                  <a:schemeClr val="accent1"/>
                </a:solidFill>
              </a:rPr>
              <a:t>"</a:t>
            </a:r>
            <a:r>
              <a:rPr lang="en-US" sz="2000" noProof="1">
                <a:solidFill>
                  <a:schemeClr val="accent1"/>
                </a:solidFill>
                <a:latin typeface="Courier New" panose="02070309020205020404" pitchFamily="49" charset="0"/>
                <a:cs typeface="Courier New" panose="02070309020205020404" pitchFamily="49" charset="0"/>
              </a:rPr>
              <a:t>world</a:t>
            </a:r>
            <a:r>
              <a:rPr lang="de-DE" sz="2000" dirty="0">
                <a:solidFill>
                  <a:schemeClr val="accent1"/>
                </a:solidFill>
              </a:rPr>
              <a:t>"</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6. </a:t>
            </a:r>
            <a:r>
              <a:rPr lang="en-US" sz="2000" noProof="1">
                <a:solidFill>
                  <a:srgbClr val="FF0000"/>
                </a:solidFill>
                <a:latin typeface="Courier New" panose="02070309020205020404" pitchFamily="49" charset="0"/>
                <a:cs typeface="Courier New" panose="02070309020205020404" pitchFamily="49" charset="0"/>
              </a:rPr>
              <a:t>Buffer</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x</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y</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z</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7. </a:t>
            </a:r>
            <a:r>
              <a:rPr lang="en-US" sz="2000" noProof="1">
                <a:solidFill>
                  <a:srgbClr val="FF0000"/>
                </a:solidFill>
                <a:latin typeface="Courier New" panose="02070309020205020404" pitchFamily="49" charset="0"/>
                <a:cs typeface="Courier New" panose="02070309020205020404" pitchFamily="49" charset="0"/>
              </a:rPr>
              <a:t>IndexedSeq</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accent1"/>
                </a:solidFill>
                <a:latin typeface="Courier New" panose="02070309020205020404" pitchFamily="49" charset="0"/>
                <a:cs typeface="Courier New" panose="02070309020205020404" pitchFamily="49" charset="0"/>
              </a:rPr>
              <a:t>1.0</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a:t>
            </a:r>
            <a:r>
              <a:rPr lang="en-US" sz="2000" noProof="1">
                <a:solidFill>
                  <a:schemeClr val="accent1"/>
                </a:solidFill>
                <a:latin typeface="Courier New" panose="02070309020205020404" pitchFamily="49" charset="0"/>
                <a:cs typeface="Courier New" panose="02070309020205020404" pitchFamily="49" charset="0"/>
              </a:rPr>
              <a:t>2.0</a:t>
            </a:r>
            <a:r>
              <a:rPr lang="en-US" sz="2000" noProof="1">
                <a:solidFill>
                  <a:schemeClr val="bg2">
                    <a:lumMod val="75000"/>
                  </a:schemeClr>
                </a:solidFill>
                <a:latin typeface="Courier New" panose="02070309020205020404" pitchFamily="49" charset="0"/>
                <a:cs typeface="Courier New" panose="02070309020205020404" pitchFamily="49" charset="0"/>
              </a:rPr>
              <a:t>)</a:t>
            </a:r>
          </a:p>
          <a:p>
            <a:pPr algn="l">
              <a:lnSpc>
                <a:spcPct val="150000"/>
              </a:lnSpc>
            </a:pPr>
            <a:r>
              <a:rPr lang="en-US" sz="2000" noProof="1">
                <a:solidFill>
                  <a:schemeClr val="bg2">
                    <a:lumMod val="75000"/>
                  </a:schemeClr>
                </a:solidFill>
                <a:latin typeface="Courier New" panose="02070309020205020404" pitchFamily="49" charset="0"/>
                <a:cs typeface="Courier New" panose="02070309020205020404" pitchFamily="49" charset="0"/>
              </a:rPr>
              <a:t>8. </a:t>
            </a:r>
            <a:r>
              <a:rPr lang="en-US" sz="2000" noProof="1">
                <a:solidFill>
                  <a:srgbClr val="FF0000"/>
                </a:solidFill>
                <a:latin typeface="Courier New" panose="02070309020205020404" pitchFamily="49" charset="0"/>
                <a:cs typeface="Courier New" panose="02070309020205020404" pitchFamily="49" charset="0"/>
              </a:rPr>
              <a:t>LinearSeq</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a</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b</a:t>
            </a:r>
            <a:r>
              <a:rPr lang="en-US" sz="2000" noProof="1">
                <a:solidFill>
                  <a:schemeClr val="bg2">
                    <a:lumMod val="75000"/>
                  </a:schemeClr>
                </a:solidFill>
                <a:latin typeface="Courier New" panose="02070309020205020404" pitchFamily="49" charset="0"/>
                <a:cs typeface="Courier New" panose="02070309020205020404" pitchFamily="49" charset="0"/>
              </a:rPr>
              <a:t>,</a:t>
            </a:r>
            <a:r>
              <a:rPr lang="en-US" sz="2000" noProof="1">
                <a:solidFill>
                  <a:schemeClr val="tx1"/>
                </a:solidFill>
                <a:latin typeface="Courier New" panose="02070309020205020404" pitchFamily="49" charset="0"/>
                <a:cs typeface="Courier New" panose="02070309020205020404" pitchFamily="49" charset="0"/>
              </a:rPr>
              <a:t> c</a:t>
            </a:r>
            <a:r>
              <a:rPr lang="en-US" sz="2000" noProof="1">
                <a:solidFill>
                  <a:schemeClr val="bg2">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3513326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2483</Words>
  <Application>Microsoft Office PowerPoint</Application>
  <PresentationFormat>Benutzerdefiniert</PresentationFormat>
  <Paragraphs>194</Paragraphs>
  <Slides>25</Slides>
  <Notes>23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Arial</vt:lpstr>
      <vt:lpstr>Courier New</vt:lpstr>
      <vt:lpstr>Helvetica</vt:lpstr>
      <vt:lpstr>Helvetica Light</vt:lpstr>
      <vt:lpstr>Helvetica Neue Light</vt:lpstr>
      <vt:lpstr>White</vt:lpstr>
      <vt:lpstr>Software Engineering Design &amp; Construction</vt:lpstr>
      <vt:lpstr>Content</vt:lpstr>
      <vt:lpstr>Design Goals of the Scala Collections API</vt:lpstr>
      <vt:lpstr>Mutable and Immutable Collections</vt:lpstr>
      <vt:lpstr>Overview of the Scala Collections API</vt:lpstr>
      <vt:lpstr>Overview of the Mutable Collections</vt:lpstr>
      <vt:lpstr>Overview of the Immutable Collections</vt:lpstr>
      <vt:lpstr>Design Goals: Uniform Methods</vt:lpstr>
      <vt:lpstr>Design Goals: Uniform Methods (Example)</vt:lpstr>
      <vt:lpstr>Example for lightweight syntax</vt:lpstr>
      <vt:lpstr>Design Goals: Efficient Data Structures</vt:lpstr>
      <vt:lpstr>Design Goals: Efficient Data Structures</vt:lpstr>
      <vt:lpstr>Design Goals: Efficient Data Structures</vt:lpstr>
      <vt:lpstr>Design Decisions in the Scala Collections API: Builder</vt:lpstr>
      <vt:lpstr>Design Decisions in the Scala Collections API: Builder Factory</vt:lpstr>
      <vt:lpstr>Example on Inheritance: HashMap</vt:lpstr>
      <vt:lpstr>Example on Inheritance: HashMap</vt:lpstr>
      <vt:lpstr>Example on Inheritance: HashMap</vt:lpstr>
      <vt:lpstr>Example on Inheritance: HashMap</vt:lpstr>
      <vt:lpstr>Example on Inheritance: HashMap</vt:lpstr>
      <vt:lpstr>Example on Inheritance: HashMap</vt:lpstr>
      <vt:lpstr>Example on Inheritance: HashMap</vt:lpstr>
      <vt:lpstr>Example on Inheritance: HashMap</vt:lpstr>
      <vt:lpstr>Example on Inheritance: HashMap</vt:lpstr>
      <vt:lpstr>Example on Inheritance: HashMap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Design &amp; Construction</dc:title>
  <cp:lastModifiedBy>Benedict Jahn</cp:lastModifiedBy>
  <cp:revision>38</cp:revision>
  <dcterms:modified xsi:type="dcterms:W3CDTF">2017-01-17T05:35:03Z</dcterms:modified>
</cp:coreProperties>
</file>