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53"/>
  </p:normalViewPr>
  <p:slideViewPr>
    <p:cSldViewPr snapToGrid="0" snapToObjects="1">
      <p:cViewPr varScale="1">
        <p:scale>
          <a:sx n="54" d="100"/>
          <a:sy n="54" d="100"/>
        </p:scale>
        <p:origin x="7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778000" y="3763069"/>
            <a:ext cx="20828000" cy="618986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Title Text</a:t>
            </a: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Line"/>
          <p:cNvSpPr/>
          <p:nvPr/>
        </p:nvSpPr>
        <p:spPr>
          <a:xfrm>
            <a:off x="812800" y="19558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7829252" y="621307"/>
            <a:ext cx="15589548" cy="1016001"/>
          </a:xfrm>
          <a:prstGeom prst="rect">
            <a:avLst/>
          </a:prstGeom>
        </p:spPr>
        <p:txBody>
          <a:bodyPr anchor="ctr"/>
          <a:lstStyle/>
          <a:p>
            <a:r>
              <a:t>Subtitle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Line"/>
          <p:cNvSpPr/>
          <p:nvPr/>
        </p:nvSpPr>
        <p:spPr>
          <a:xfrm>
            <a:off x="812800" y="19558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7829252" y="621307"/>
            <a:ext cx="15589548" cy="1016001"/>
          </a:xfrm>
          <a:prstGeom prst="rect">
            <a:avLst/>
          </a:prstGeom>
        </p:spPr>
        <p:txBody>
          <a:bodyPr anchor="ctr"/>
          <a:lstStyle/>
          <a:p>
            <a:r>
              <a:t>Subtitle Text</a:t>
            </a:r>
          </a:p>
        </p:txBody>
      </p:sp>
      <p:sp>
        <p:nvSpPr>
          <p:cNvPr id="54" name="Line"/>
          <p:cNvSpPr/>
          <p:nvPr/>
        </p:nvSpPr>
        <p:spPr>
          <a:xfrm flipH="1">
            <a:off x="8127999" y="4267200"/>
            <a:ext cx="1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>
            <a:off x="16256000" y="4267200"/>
            <a:ext cx="0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" name="Main Point 1"/>
          <p:cNvSpPr txBox="1">
            <a:spLocks noGrp="1"/>
          </p:cNvSpPr>
          <p:nvPr>
            <p:ph type="body" sz="quarter" idx="14"/>
          </p:nvPr>
        </p:nvSpPr>
        <p:spPr>
          <a:xfrm>
            <a:off x="1849966" y="4753570"/>
            <a:ext cx="596318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1</a:t>
            </a:r>
          </a:p>
        </p:txBody>
      </p:sp>
      <p:sp>
        <p:nvSpPr>
          <p:cNvPr id="57" name="Main Point 2"/>
          <p:cNvSpPr txBox="1">
            <a:spLocks noGrp="1"/>
          </p:cNvSpPr>
          <p:nvPr>
            <p:ph type="body" sz="quarter" idx="15"/>
          </p:nvPr>
        </p:nvSpPr>
        <p:spPr>
          <a:xfrm>
            <a:off x="9386358" y="4753570"/>
            <a:ext cx="5963180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2</a:t>
            </a:r>
          </a:p>
        </p:txBody>
      </p:sp>
      <p:sp>
        <p:nvSpPr>
          <p:cNvPr id="58" name="2"/>
          <p:cNvSpPr>
            <a:spLocks noGrp="1"/>
          </p:cNvSpPr>
          <p:nvPr>
            <p:ph type="body" sz="quarter" idx="16"/>
          </p:nvPr>
        </p:nvSpPr>
        <p:spPr>
          <a:xfrm>
            <a:off x="8442853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9" name="1"/>
          <p:cNvSpPr>
            <a:spLocks noGrp="1"/>
          </p:cNvSpPr>
          <p:nvPr>
            <p:ph type="body" sz="quarter" idx="17"/>
          </p:nvPr>
        </p:nvSpPr>
        <p:spPr>
          <a:xfrm>
            <a:off x="906462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0" name="Main Point 3"/>
          <p:cNvSpPr txBox="1">
            <a:spLocks noGrp="1"/>
          </p:cNvSpPr>
          <p:nvPr>
            <p:ph type="body" sz="quarter" idx="18"/>
          </p:nvPr>
        </p:nvSpPr>
        <p:spPr>
          <a:xfrm>
            <a:off x="17526528" y="4753570"/>
            <a:ext cx="596900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3</a:t>
            </a:r>
          </a:p>
        </p:txBody>
      </p:sp>
      <p:sp>
        <p:nvSpPr>
          <p:cNvPr id="61" name="3"/>
          <p:cNvSpPr>
            <a:spLocks noGrp="1"/>
          </p:cNvSpPr>
          <p:nvPr>
            <p:ph type="body" sz="quarter" idx="19"/>
          </p:nvPr>
        </p:nvSpPr>
        <p:spPr>
          <a:xfrm>
            <a:off x="16583025" y="4724400"/>
            <a:ext cx="635000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Line"/>
          <p:cNvSpPr/>
          <p:nvPr/>
        </p:nvSpPr>
        <p:spPr>
          <a:xfrm>
            <a:off x="812800" y="117475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Line"/>
          <p:cNvSpPr/>
          <p:nvPr/>
        </p:nvSpPr>
        <p:spPr>
          <a:xfrm flipH="1">
            <a:off x="8127999" y="4267200"/>
            <a:ext cx="1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16256000" y="4267200"/>
            <a:ext cx="0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4" name="Main Point 1"/>
          <p:cNvSpPr txBox="1">
            <a:spLocks noGrp="1"/>
          </p:cNvSpPr>
          <p:nvPr>
            <p:ph type="body" sz="quarter" idx="13"/>
          </p:nvPr>
        </p:nvSpPr>
        <p:spPr>
          <a:xfrm>
            <a:off x="1849966" y="4753570"/>
            <a:ext cx="596318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1</a:t>
            </a:r>
          </a:p>
        </p:txBody>
      </p:sp>
      <p:sp>
        <p:nvSpPr>
          <p:cNvPr id="75" name="Main Point 2"/>
          <p:cNvSpPr txBox="1">
            <a:spLocks noGrp="1"/>
          </p:cNvSpPr>
          <p:nvPr>
            <p:ph type="body" sz="quarter" idx="14"/>
          </p:nvPr>
        </p:nvSpPr>
        <p:spPr>
          <a:xfrm>
            <a:off x="9386358" y="4753570"/>
            <a:ext cx="5963180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2</a:t>
            </a:r>
          </a:p>
        </p:txBody>
      </p:sp>
      <p:sp>
        <p:nvSpPr>
          <p:cNvPr id="76" name="2"/>
          <p:cNvSpPr>
            <a:spLocks noGrp="1"/>
          </p:cNvSpPr>
          <p:nvPr>
            <p:ph type="body" sz="quarter" idx="15"/>
          </p:nvPr>
        </p:nvSpPr>
        <p:spPr>
          <a:xfrm>
            <a:off x="8442853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77" name="1"/>
          <p:cNvSpPr>
            <a:spLocks noGrp="1"/>
          </p:cNvSpPr>
          <p:nvPr>
            <p:ph type="body" sz="quarter" idx="16"/>
          </p:nvPr>
        </p:nvSpPr>
        <p:spPr>
          <a:xfrm>
            <a:off x="906462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78" name="Main Point 3"/>
          <p:cNvSpPr txBox="1">
            <a:spLocks noGrp="1"/>
          </p:cNvSpPr>
          <p:nvPr>
            <p:ph type="body" sz="quarter" idx="17"/>
          </p:nvPr>
        </p:nvSpPr>
        <p:spPr>
          <a:xfrm>
            <a:off x="17526528" y="4753570"/>
            <a:ext cx="596900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3</a:t>
            </a:r>
          </a:p>
        </p:txBody>
      </p:sp>
      <p:sp>
        <p:nvSpPr>
          <p:cNvPr id="79" name="3"/>
          <p:cNvSpPr>
            <a:spLocks noGrp="1"/>
          </p:cNvSpPr>
          <p:nvPr>
            <p:ph type="body" sz="quarter" idx="18"/>
          </p:nvPr>
        </p:nvSpPr>
        <p:spPr>
          <a:xfrm>
            <a:off x="16583025" y="4724400"/>
            <a:ext cx="635000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050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510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6502400" cy="2205931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2800" y="3096815"/>
            <a:ext cx="6502400" cy="8913615"/>
          </a:xfrm>
          <a:prstGeom prst="rect">
            <a:avLst/>
          </a:prstGeom>
        </p:spPr>
        <p:txBody>
          <a:bodyPr anchor="ctr"/>
          <a:lstStyle>
            <a:lvl1pPr marL="431800" indent="-431800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1pPr>
            <a:lvl2pPr marL="1031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2pPr>
            <a:lvl3pPr marL="1666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3pPr>
            <a:lvl4pPr marL="2301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4pPr>
            <a:lvl5pPr marL="2936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812800" y="1562100"/>
            <a:ext cx="6502400" cy="89991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510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eatur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0"/>
            <a:ext cx="24384000" cy="19812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20828000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9569" y="13081000"/>
            <a:ext cx="372162" cy="361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solidFill>
                  <a:srgbClr val="3B444D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9pPr>
    </p:titleStyle>
    <p:body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cess"/>
          <p:cNvSpPr txBox="1"/>
          <p:nvPr/>
        </p:nvSpPr>
        <p:spPr>
          <a:xfrm>
            <a:off x="706041" y="6787320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Defective Software</a:t>
            </a:r>
          </a:p>
        </p:txBody>
      </p:sp>
      <p:pic>
        <p:nvPicPr>
          <p:cNvPr id="225" name="bug.png" descr="b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804" y="4105188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amma.png" descr="gam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804" y="7855078"/>
            <a:ext cx="2540001" cy="2528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team.png" descr="te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2387" y="4105188"/>
            <a:ext cx="2540001" cy="2528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time.png" descr="tim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12387" y="7855078"/>
            <a:ext cx="2540001" cy="252850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Process"/>
          <p:cNvSpPr txBox="1"/>
          <p:nvPr/>
        </p:nvSpPr>
        <p:spPr>
          <a:xfrm>
            <a:off x="5415624" y="6787320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Your team</a:t>
            </a:r>
          </a:p>
        </p:txBody>
      </p:sp>
      <p:sp>
        <p:nvSpPr>
          <p:cNvPr id="230" name="Process"/>
          <p:cNvSpPr txBox="1"/>
          <p:nvPr/>
        </p:nvSpPr>
        <p:spPr>
          <a:xfrm>
            <a:off x="706041" y="10415230"/>
            <a:ext cx="4987527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Gamma, our software analytics platform</a:t>
            </a:r>
          </a:p>
        </p:txBody>
      </p:sp>
      <p:sp>
        <p:nvSpPr>
          <p:cNvPr id="231" name="Process"/>
          <p:cNvSpPr txBox="1"/>
          <p:nvPr/>
        </p:nvSpPr>
        <p:spPr>
          <a:xfrm>
            <a:off x="5415624" y="10415230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Time is ticking</a:t>
            </a:r>
          </a:p>
        </p:txBody>
      </p:sp>
      <p:pic>
        <p:nvPicPr>
          <p:cNvPr id="232" name="gamma_dashboard_lg.jpg" descr="gamma_dashboard_lg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6208" y="1270758"/>
            <a:ext cx="17073366" cy="11749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42116" y="1867804"/>
            <a:ext cx="56515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he Challenge"/>
          <p:cNvSpPr txBox="1">
            <a:spLocks noGrp="1"/>
          </p:cNvSpPr>
          <p:nvPr>
            <p:ph type="title" idx="4294967295"/>
          </p:nvPr>
        </p:nvSpPr>
        <p:spPr>
          <a:xfrm>
            <a:off x="3470804" y="2549567"/>
            <a:ext cx="3794126" cy="979933"/>
          </a:xfrm>
          <a:prstGeom prst="rect">
            <a:avLst/>
          </a:prstGeom>
        </p:spPr>
        <p:txBody>
          <a:bodyPr anchor="ctr"/>
          <a:lstStyle>
            <a:lvl1pPr algn="ctr">
              <a:defRPr sz="4000" b="0" spc="39"/>
            </a:lvl1pPr>
          </a:lstStyle>
          <a:p>
            <a:r>
              <a:t>The Challenge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et the games begi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 the games begin!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81664" y="12863170"/>
            <a:ext cx="243232" cy="361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38" name="team.png" descr="t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821" y="4279391"/>
            <a:ext cx="3556001" cy="3539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Process"/>
          <p:cNvSpPr txBox="1"/>
          <p:nvPr/>
        </p:nvSpPr>
        <p:spPr>
          <a:xfrm>
            <a:off x="6704674" y="8101076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Analyse</a:t>
            </a:r>
          </a:p>
        </p:txBody>
      </p:sp>
      <p:sp>
        <p:nvSpPr>
          <p:cNvPr id="240" name="Process"/>
          <p:cNvSpPr txBox="1"/>
          <p:nvPr/>
        </p:nvSpPr>
        <p:spPr>
          <a:xfrm>
            <a:off x="12358291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Score</a:t>
            </a:r>
          </a:p>
        </p:txBody>
      </p:sp>
      <p:sp>
        <p:nvSpPr>
          <p:cNvPr id="241" name="Process"/>
          <p:cNvSpPr txBox="1"/>
          <p:nvPr/>
        </p:nvSpPr>
        <p:spPr>
          <a:xfrm>
            <a:off x="1801190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Winner takes all</a:t>
            </a:r>
          </a:p>
        </p:txBody>
      </p:sp>
      <p:pic>
        <p:nvPicPr>
          <p:cNvPr id="242" name="analyse.png" descr="analy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0438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rize.png" descr="priz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27670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ore.png" descr="scor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74054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reate a team with 2-4 of your smartest friends. (Extra points given for creative team names)"/>
          <p:cNvSpPr txBox="1">
            <a:spLocks noGrp="1"/>
          </p:cNvSpPr>
          <p:nvPr>
            <p:ph type="body" sz="quarter" idx="4294967295"/>
          </p:nvPr>
        </p:nvSpPr>
        <p:spPr>
          <a:xfrm>
            <a:off x="968176" y="8803847"/>
            <a:ext cx="5153291" cy="197683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2600"/>
            </a:lvl1pPr>
          </a:lstStyle>
          <a:p>
            <a:r>
              <a:t>Create a team with 2-4 of your smartest friends. (Extra points given for creative team names)</a:t>
            </a:r>
          </a:p>
        </p:txBody>
      </p:sp>
      <p:sp>
        <p:nvSpPr>
          <p:cNvPr id="246" name="1"/>
          <p:cNvSpPr/>
          <p:nvPr/>
        </p:nvSpPr>
        <p:spPr>
          <a:xfrm>
            <a:off x="2020821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1</a:t>
            </a:r>
          </a:p>
        </p:txBody>
      </p:sp>
      <p:sp>
        <p:nvSpPr>
          <p:cNvPr id="247" name="2"/>
          <p:cNvSpPr/>
          <p:nvPr/>
        </p:nvSpPr>
        <p:spPr>
          <a:xfrm>
            <a:off x="7674438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2</a:t>
            </a:r>
          </a:p>
        </p:txBody>
      </p:sp>
      <p:sp>
        <p:nvSpPr>
          <p:cNvPr id="248" name="3"/>
          <p:cNvSpPr/>
          <p:nvPr/>
        </p:nvSpPr>
        <p:spPr>
          <a:xfrm>
            <a:off x="13328054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3</a:t>
            </a:r>
          </a:p>
        </p:txBody>
      </p:sp>
      <p:sp>
        <p:nvSpPr>
          <p:cNvPr id="249" name="4"/>
          <p:cNvSpPr/>
          <p:nvPr/>
        </p:nvSpPr>
        <p:spPr>
          <a:xfrm>
            <a:off x="18981670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4</a:t>
            </a:r>
          </a:p>
        </p:txBody>
      </p:sp>
      <p:sp>
        <p:nvSpPr>
          <p:cNvPr id="250" name="Process"/>
          <p:cNvSpPr txBox="1"/>
          <p:nvPr/>
        </p:nvSpPr>
        <p:spPr>
          <a:xfrm>
            <a:off x="105105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Team Up!</a:t>
            </a:r>
          </a:p>
        </p:txBody>
      </p:sp>
      <p:sp>
        <p:nvSpPr>
          <p:cNvPr id="251" name="You have 90 minutes to analyse and improve a chosen open source software with the help of Gamma."/>
          <p:cNvSpPr txBox="1"/>
          <p:nvPr/>
        </p:nvSpPr>
        <p:spPr>
          <a:xfrm>
            <a:off x="6621792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 have 90 minutes to analyse and improve a chosen open source software with the help of Gamma.</a:t>
            </a:r>
          </a:p>
        </p:txBody>
      </p:sp>
      <p:sp>
        <p:nvSpPr>
          <p:cNvPr id="252" name="The team with the highest overall Gamma quality score wins."/>
          <p:cNvSpPr txBox="1"/>
          <p:nvPr/>
        </p:nvSpPr>
        <p:spPr>
          <a:xfrm>
            <a:off x="12275409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The team with the highest overall Gamma quality score wins.</a:t>
            </a:r>
          </a:p>
        </p:txBody>
      </p:sp>
      <p:sp>
        <p:nvSpPr>
          <p:cNvPr id="253" name="Winning team receives a €20 Amazon gift card (per person) and a Gamma T-shirt."/>
          <p:cNvSpPr txBox="1"/>
          <p:nvPr/>
        </p:nvSpPr>
        <p:spPr>
          <a:xfrm>
            <a:off x="17929026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Winning team receives a €20 Amazon gift card (per person) and a Gamma T-shirt.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What is Gamm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Gamma?</a:t>
            </a:r>
          </a:p>
        </p:txBody>
      </p:sp>
      <p:sp>
        <p:nvSpPr>
          <p:cNvPr id="258" name="Gamma is a state-of-the-art software analysis platform that allows you to analyse complex software systems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 b="1" spc="216"/>
            </a:lvl1pPr>
          </a:lstStyle>
          <a:p>
            <a:r>
              <a:t>Gamma is a state-of-the-art software analysis platform that allows you to analyse complex software systems.</a:t>
            </a:r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62" name="Group"/>
          <p:cNvGrpSpPr/>
          <p:nvPr/>
        </p:nvGrpSpPr>
        <p:grpSpPr>
          <a:xfrm>
            <a:off x="7493000" y="1905000"/>
            <a:ext cx="1270000" cy="1270000"/>
            <a:chOff x="0" y="0"/>
            <a:chExt cx="1270000" cy="1270000"/>
          </a:xfrm>
        </p:grpSpPr>
        <p:sp>
          <p:nvSpPr>
            <p:cNvPr id="26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1" name="1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7493000" y="4191000"/>
            <a:ext cx="1270000" cy="1270000"/>
            <a:chOff x="0" y="0"/>
            <a:chExt cx="1270000" cy="12700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4" name="2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7493000" y="6731000"/>
            <a:ext cx="1270000" cy="1270000"/>
            <a:chOff x="0" y="0"/>
            <a:chExt cx="1270000" cy="1270000"/>
          </a:xfrm>
        </p:grpSpPr>
        <p:sp>
          <p:nvSpPr>
            <p:cNvPr id="26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7" name="3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7493000" y="9398000"/>
            <a:ext cx="1270000" cy="1270000"/>
            <a:chOff x="0" y="0"/>
            <a:chExt cx="1270000" cy="1270000"/>
          </a:xfrm>
        </p:grpSpPr>
        <p:sp>
          <p:nvSpPr>
            <p:cNvPr id="26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0" name="4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72" name="Intelligent Analyzer"/>
          <p:cNvSpPr txBox="1"/>
          <p:nvPr/>
        </p:nvSpPr>
        <p:spPr>
          <a:xfrm>
            <a:off x="9271000" y="2204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Intelligent Analyzer</a:t>
            </a:r>
          </a:p>
        </p:txBody>
      </p:sp>
      <p:sp>
        <p:nvSpPr>
          <p:cNvPr id="273" name="Not just smart - but also sexy."/>
          <p:cNvSpPr txBox="1"/>
          <p:nvPr/>
        </p:nvSpPr>
        <p:spPr>
          <a:xfrm>
            <a:off x="9271000" y="4490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Not just smart - but also sexy.</a:t>
            </a:r>
          </a:p>
        </p:txBody>
      </p:sp>
      <p:sp>
        <p:nvSpPr>
          <p:cNvPr id="274" name="Quick ranking &amp; fixing your issues"/>
          <p:cNvSpPr txBox="1"/>
          <p:nvPr/>
        </p:nvSpPr>
        <p:spPr>
          <a:xfrm>
            <a:off x="9271000" y="7030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Quick ranking &amp; fixing your issues</a:t>
            </a:r>
          </a:p>
        </p:txBody>
      </p:sp>
      <p:sp>
        <p:nvSpPr>
          <p:cNvPr id="275" name="Easy Setup"/>
          <p:cNvSpPr txBox="1"/>
          <p:nvPr/>
        </p:nvSpPr>
        <p:spPr>
          <a:xfrm>
            <a:off x="9271000" y="9697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Easy Setup</a:t>
            </a:r>
          </a:p>
        </p:txBody>
      </p:sp>
      <p:sp>
        <p:nvSpPr>
          <p:cNvPr id="276" name="Use Gamma's anti-pattern detection algorithms to find structures issues in your code."/>
          <p:cNvSpPr txBox="1"/>
          <p:nvPr/>
        </p:nvSpPr>
        <p:spPr>
          <a:xfrm>
            <a:off x="9271000" y="2877989"/>
            <a:ext cx="13970000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Use Gamma's anti-pattern detection algorithms to find structures issues in your code.</a:t>
            </a:r>
          </a:p>
        </p:txBody>
      </p:sp>
      <p:sp>
        <p:nvSpPr>
          <p:cNvPr id="277" name="Beyond developing an effective software analyser, we've put tons of time and effort into creating a great user experience with the help of intuitive dashboards and infographics."/>
          <p:cNvSpPr txBox="1"/>
          <p:nvPr/>
        </p:nvSpPr>
        <p:spPr>
          <a:xfrm>
            <a:off x="9271000" y="5167883"/>
            <a:ext cx="13970000" cy="142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Beyond developing an effective software analyser, we've put tons of time and effort into creating a great user experience with the help of intuitive dashboards and infographics.</a:t>
            </a:r>
          </a:p>
        </p:txBody>
      </p:sp>
      <p:sp>
        <p:nvSpPr>
          <p:cNvPr id="278" name="Gamma - The hotspot rating engine. Gamma uses a proprietary 'multi-vector' diagnostic technology to analyse hotspots in software components. This helps you find and fix the biggest issues first."/>
          <p:cNvSpPr txBox="1"/>
          <p:nvPr/>
        </p:nvSpPr>
        <p:spPr>
          <a:xfrm>
            <a:off x="9271000" y="7707883"/>
            <a:ext cx="13970000" cy="142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Gamma - The hotspot rating engine. Gamma uses a proprietary 'multi-vector' diagnostic technology to analyse hotspots in software components. This helps you find and fix the biggest issues first.</a:t>
            </a:r>
          </a:p>
        </p:txBody>
      </p:sp>
      <p:sp>
        <p:nvSpPr>
          <p:cNvPr id="279" name="Via direct upload or through supported version control systems such as Git, and SVN or through online platforms like GitHub and BitBucket."/>
          <p:cNvSpPr txBox="1"/>
          <p:nvPr/>
        </p:nvSpPr>
        <p:spPr>
          <a:xfrm>
            <a:off x="9271000" y="10590022"/>
            <a:ext cx="13970000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Via direct upload or through supported version control systems such as Git, and SVN or through online platforms like GitHub and BitBucket.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 unsere Gamma Challenge etwas für Dich ist?"/>
          <p:cNvSpPr txBox="1">
            <a:spLocks noGrp="1"/>
          </p:cNvSpPr>
          <p:nvPr>
            <p:ph type="title"/>
          </p:nvPr>
        </p:nvSpPr>
        <p:spPr>
          <a:xfrm>
            <a:off x="2358189" y="622300"/>
            <a:ext cx="19659599" cy="1016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en-US" dirty="0" smtClean="0"/>
              <a:t>Wondering </a:t>
            </a:r>
            <a:r>
              <a:rPr lang="en-US" dirty="0"/>
              <a:t>if our Gamma Challenge is something for you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Process"/>
          <p:cNvSpPr txBox="1"/>
          <p:nvPr/>
        </p:nvSpPr>
        <p:spPr>
          <a:xfrm>
            <a:off x="6704674" y="8101076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Machine Learning</a:t>
            </a:r>
          </a:p>
        </p:txBody>
      </p:sp>
      <p:sp>
        <p:nvSpPr>
          <p:cNvPr id="284" name="Process"/>
          <p:cNvSpPr txBox="1"/>
          <p:nvPr/>
        </p:nvSpPr>
        <p:spPr>
          <a:xfrm>
            <a:off x="12358291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Beer &amp; Snacks</a:t>
            </a:r>
          </a:p>
        </p:txBody>
      </p:sp>
      <p:sp>
        <p:nvSpPr>
          <p:cNvPr id="285" name="Process"/>
          <p:cNvSpPr txBox="1"/>
          <p:nvPr/>
        </p:nvSpPr>
        <p:spPr>
          <a:xfrm>
            <a:off x="18011908" y="8101076"/>
            <a:ext cx="49875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rPr dirty="0" smtClean="0"/>
              <a:t>A</a:t>
            </a:r>
            <a:r>
              <a:rPr lang="de-DE" dirty="0" err="1" smtClean="0"/>
              <a:t>n</a:t>
            </a:r>
            <a:r>
              <a:rPr dirty="0" smtClean="0"/>
              <a:t> </a:t>
            </a:r>
            <a:r>
              <a:rPr dirty="0"/>
              <a:t>organic cotton t-shirt</a:t>
            </a:r>
          </a:p>
        </p:txBody>
      </p:sp>
      <p:sp>
        <p:nvSpPr>
          <p:cNvPr id="286" name="Process"/>
          <p:cNvSpPr txBox="1"/>
          <p:nvPr/>
        </p:nvSpPr>
        <p:spPr>
          <a:xfrm>
            <a:off x="105105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Kickass Bug Fixing</a:t>
            </a:r>
          </a:p>
        </p:txBody>
      </p:sp>
      <p:pic>
        <p:nvPicPr>
          <p:cNvPr id="287" name="bug.png" descr="b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821" y="4271346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machineLearning.png" descr="machineLear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0438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eer.png" descr="be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4054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Process"/>
          <p:cNvSpPr txBox="1"/>
          <p:nvPr/>
        </p:nvSpPr>
        <p:spPr>
          <a:xfrm>
            <a:off x="5918200" y="2273300"/>
            <a:ext cx="1254760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rPr lang="en-US" dirty="0"/>
              <a:t>If 2 of 4 things appeal to you, you should join in!</a:t>
            </a:r>
            <a:endParaRPr dirty="0"/>
          </a:p>
        </p:txBody>
      </p:sp>
      <p:pic>
        <p:nvPicPr>
          <p:cNvPr id="291" name="shirt.png" descr="shir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27670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"/>
          <p:cNvSpPr/>
          <p:nvPr/>
        </p:nvSpPr>
        <p:spPr>
          <a:xfrm>
            <a:off x="0" y="7460125"/>
            <a:ext cx="24384000" cy="6255875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We're always up for a good challenge..."/>
          <p:cNvSpPr txBox="1"/>
          <p:nvPr/>
        </p:nvSpPr>
        <p:spPr>
          <a:xfrm>
            <a:off x="3241178" y="554566"/>
            <a:ext cx="1790164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spc="59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We're always up for a good challenge...</a:t>
            </a:r>
          </a:p>
        </p:txBody>
      </p:sp>
      <p:sp>
        <p:nvSpPr>
          <p:cNvPr id="297" name="What about you?"/>
          <p:cNvSpPr txBox="1"/>
          <p:nvPr/>
        </p:nvSpPr>
        <p:spPr>
          <a:xfrm>
            <a:off x="3241178" y="3155420"/>
            <a:ext cx="17901644" cy="241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spc="100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What about you?</a:t>
            </a:r>
          </a:p>
        </p:txBody>
      </p:sp>
      <p:sp>
        <p:nvSpPr>
          <p:cNvPr id="298" name="Where:"/>
          <p:cNvSpPr txBox="1"/>
          <p:nvPr/>
        </p:nvSpPr>
        <p:spPr>
          <a:xfrm>
            <a:off x="3241178" y="8451188"/>
            <a:ext cx="2652119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Where:</a:t>
            </a:r>
          </a:p>
        </p:txBody>
      </p:sp>
      <p:sp>
        <p:nvSpPr>
          <p:cNvPr id="299" name="When:"/>
          <p:cNvSpPr txBox="1"/>
          <p:nvPr/>
        </p:nvSpPr>
        <p:spPr>
          <a:xfrm>
            <a:off x="10865941" y="8451188"/>
            <a:ext cx="2652118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When:</a:t>
            </a:r>
          </a:p>
        </p:txBody>
      </p:sp>
      <p:sp>
        <p:nvSpPr>
          <p:cNvPr id="300" name="What you need:"/>
          <p:cNvSpPr txBox="1"/>
          <p:nvPr/>
        </p:nvSpPr>
        <p:spPr>
          <a:xfrm>
            <a:off x="17673935" y="8451188"/>
            <a:ext cx="5021197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What you need:</a:t>
            </a:r>
          </a:p>
        </p:txBody>
      </p:sp>
      <p:sp>
        <p:nvSpPr>
          <p:cNvPr id="301" name="Snacks &amp; drinks provided"/>
          <p:cNvSpPr txBox="1"/>
          <p:nvPr/>
        </p:nvSpPr>
        <p:spPr>
          <a:xfrm>
            <a:off x="6180435" y="11110714"/>
            <a:ext cx="4325872" cy="12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pc="2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Snacks &amp; drinks provided</a:t>
            </a:r>
          </a:p>
        </p:txBody>
      </p:sp>
      <p:sp>
        <p:nvSpPr>
          <p:cNvPr id="302" name="Each participant receives a Gamma T-shirt as a thank you."/>
          <p:cNvSpPr txBox="1"/>
          <p:nvPr/>
        </p:nvSpPr>
        <p:spPr>
          <a:xfrm>
            <a:off x="12990148" y="11110714"/>
            <a:ext cx="6623779" cy="12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pc="2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Each participant receives a Gamma T-shirt as a thank you.</a:t>
            </a:r>
          </a:p>
        </p:txBody>
      </p:sp>
      <p:sp>
        <p:nvSpPr>
          <p:cNvPr id="303" name="TU Darmstadt…"/>
          <p:cNvSpPr txBox="1"/>
          <p:nvPr/>
        </p:nvSpPr>
        <p:spPr>
          <a:xfrm>
            <a:off x="1995719" y="9281385"/>
            <a:ext cx="5143037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TU Darmstadt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Raum C205 in S2102</a:t>
            </a:r>
          </a:p>
        </p:txBody>
      </p:sp>
      <p:sp>
        <p:nvSpPr>
          <p:cNvPr id="304" name="06/02/2018…"/>
          <p:cNvSpPr txBox="1"/>
          <p:nvPr/>
        </p:nvSpPr>
        <p:spPr>
          <a:xfrm>
            <a:off x="9620481" y="9281385"/>
            <a:ext cx="5143038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06/02/2018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9:50 - 11:30am</a:t>
            </a:r>
          </a:p>
        </p:txBody>
      </p:sp>
      <p:sp>
        <p:nvSpPr>
          <p:cNvPr id="305" name="Your Laptop"/>
          <p:cNvSpPr txBox="1"/>
          <p:nvPr/>
        </p:nvSpPr>
        <p:spPr>
          <a:xfrm>
            <a:off x="17613014" y="9281385"/>
            <a:ext cx="5143038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Your Laptop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We know 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know software</a:t>
            </a:r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313" name="Group"/>
          <p:cNvGrpSpPr/>
          <p:nvPr/>
        </p:nvGrpSpPr>
        <p:grpSpPr>
          <a:xfrm>
            <a:off x="7493000" y="1905000"/>
            <a:ext cx="1270000" cy="1270000"/>
            <a:chOff x="0" y="0"/>
            <a:chExt cx="1270000" cy="1270000"/>
          </a:xfrm>
        </p:grpSpPr>
        <p:sp>
          <p:nvSpPr>
            <p:cNvPr id="31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1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7493000" y="4191000"/>
            <a:ext cx="1270000" cy="1270000"/>
            <a:chOff x="0" y="0"/>
            <a:chExt cx="1270000" cy="1270000"/>
          </a:xfrm>
        </p:grpSpPr>
        <p:sp>
          <p:nvSpPr>
            <p:cNvPr id="31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" name="2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7493000" y="6731000"/>
            <a:ext cx="1270000" cy="1270000"/>
            <a:chOff x="0" y="0"/>
            <a:chExt cx="1270000" cy="1270000"/>
          </a:xfrm>
        </p:grpSpPr>
        <p:sp>
          <p:nvSpPr>
            <p:cNvPr id="31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" name="3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20" name="Over 20 years experience building and analysing business critical software applications"/>
          <p:cNvSpPr txBox="1"/>
          <p:nvPr/>
        </p:nvSpPr>
        <p:spPr>
          <a:xfrm>
            <a:off x="9271000" y="1912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Over 20 years experience building and analysing business critical software applications</a:t>
            </a:r>
          </a:p>
        </p:txBody>
      </p:sp>
      <p:sp>
        <p:nvSpPr>
          <p:cNvPr id="321" name="More than 500 Million lines of code analysed from over 1,000 applications."/>
          <p:cNvSpPr txBox="1"/>
          <p:nvPr/>
        </p:nvSpPr>
        <p:spPr>
          <a:xfrm>
            <a:off x="9271000" y="4198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More than 500 Million lines of code analysed from over 1,000 applications.</a:t>
            </a:r>
          </a:p>
        </p:txBody>
      </p:sp>
      <p:sp>
        <p:nvSpPr>
          <p:cNvPr id="322" name="Experience in alanyzing some of the most complex software applications on the planet today."/>
          <p:cNvSpPr txBox="1"/>
          <p:nvPr/>
        </p:nvSpPr>
        <p:spPr>
          <a:xfrm>
            <a:off x="9271000" y="6738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Experience in alanyzing some of the most complex software applications on the planet today.</a:t>
            </a:r>
          </a:p>
        </p:txBody>
      </p:sp>
      <p:sp>
        <p:nvSpPr>
          <p:cNvPr id="323" name="Autonomous driving software…"/>
          <p:cNvSpPr txBox="1">
            <a:spLocks noGrp="1"/>
          </p:cNvSpPr>
          <p:nvPr>
            <p:ph type="body" sz="quarter" idx="1"/>
          </p:nvPr>
        </p:nvSpPr>
        <p:spPr>
          <a:xfrm>
            <a:off x="9271000" y="8159882"/>
            <a:ext cx="11642990" cy="2979871"/>
          </a:xfrm>
          <a:prstGeom prst="rect">
            <a:avLst/>
          </a:prstGeom>
        </p:spPr>
        <p:txBody>
          <a:bodyPr anchor="t"/>
          <a:lstStyle/>
          <a:p>
            <a:pPr>
              <a:defRPr sz="2800">
                <a:solidFill>
                  <a:srgbClr val="3B444D"/>
                </a:solidFill>
              </a:defRPr>
            </a:pPr>
            <a:r>
              <a:t>Autonomous driving software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Geo-seismic systems for oil exploration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Operating systems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High throughput telecommunications systems.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3891" y="6138079"/>
            <a:ext cx="56515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8608" y="5947579"/>
            <a:ext cx="52578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Process"/>
          <p:cNvSpPr txBox="1"/>
          <p:nvPr/>
        </p:nvSpPr>
        <p:spPr>
          <a:xfrm>
            <a:off x="4663745" y="7232988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acellere.com</a:t>
            </a:r>
          </a:p>
        </p:txBody>
      </p:sp>
      <p:sp>
        <p:nvSpPr>
          <p:cNvPr id="328" name="Process"/>
          <p:cNvSpPr txBox="1"/>
          <p:nvPr/>
        </p:nvSpPr>
        <p:spPr>
          <a:xfrm>
            <a:off x="14535878" y="7232988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mygamma.io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391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Helvetica Neue Medium</vt:lpstr>
      <vt:lpstr>Ubuntu</vt:lpstr>
      <vt:lpstr>Ubuntu Light</vt:lpstr>
      <vt:lpstr>White</vt:lpstr>
      <vt:lpstr>The Challenge</vt:lpstr>
      <vt:lpstr>Let the games begin!</vt:lpstr>
      <vt:lpstr>What is Gamma?</vt:lpstr>
      <vt:lpstr>Wondering if our Gamma Challenge is something for you?</vt:lpstr>
      <vt:lpstr>PowerPoint Presentation</vt:lpstr>
      <vt:lpstr>We know software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</dc:title>
  <cp:lastModifiedBy>Alexandra Schaefer</cp:lastModifiedBy>
  <cp:revision>3</cp:revision>
  <dcterms:modified xsi:type="dcterms:W3CDTF">2018-01-17T10:26:39Z</dcterms:modified>
</cp:coreProperties>
</file>