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027" r:id="rId1"/>
  </p:sldMasterIdLst>
  <p:notesMasterIdLst>
    <p:notesMasterId r:id="rId42"/>
  </p:notesMasterIdLst>
  <p:sldIdLst>
    <p:sldId id="256" r:id="rId2"/>
    <p:sldId id="259" r:id="rId3"/>
    <p:sldId id="264" r:id="rId4"/>
    <p:sldId id="273" r:id="rId5"/>
    <p:sldId id="266" r:id="rId6"/>
    <p:sldId id="267" r:id="rId7"/>
    <p:sldId id="274" r:id="rId8"/>
    <p:sldId id="270" r:id="rId9"/>
    <p:sldId id="271" r:id="rId10"/>
    <p:sldId id="269" r:id="rId11"/>
    <p:sldId id="309" r:id="rId12"/>
    <p:sldId id="279" r:id="rId13"/>
    <p:sldId id="277" r:id="rId14"/>
    <p:sldId id="280" r:id="rId15"/>
    <p:sldId id="311" r:id="rId16"/>
    <p:sldId id="285" r:id="rId17"/>
    <p:sldId id="286" r:id="rId18"/>
    <p:sldId id="299" r:id="rId19"/>
    <p:sldId id="300" r:id="rId20"/>
    <p:sldId id="293" r:id="rId21"/>
    <p:sldId id="263" r:id="rId22"/>
    <p:sldId id="296" r:id="rId23"/>
    <p:sldId id="307" r:id="rId24"/>
    <p:sldId id="294" r:id="rId25"/>
    <p:sldId id="295" r:id="rId26"/>
    <p:sldId id="282" r:id="rId27"/>
    <p:sldId id="288" r:id="rId28"/>
    <p:sldId id="290" r:id="rId29"/>
    <p:sldId id="283" r:id="rId30"/>
    <p:sldId id="284" r:id="rId31"/>
    <p:sldId id="308" r:id="rId32"/>
    <p:sldId id="301" r:id="rId33"/>
    <p:sldId id="292" r:id="rId34"/>
    <p:sldId id="291" r:id="rId35"/>
    <p:sldId id="302" r:id="rId36"/>
    <p:sldId id="303" r:id="rId37"/>
    <p:sldId id="314" r:id="rId38"/>
    <p:sldId id="305" r:id="rId39"/>
    <p:sldId id="313" r:id="rId40"/>
    <p:sldId id="312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eve Gates" initials="SG" lastIdx="4" clrIdx="0">
    <p:extLst>
      <p:ext uri="{19B8F6BF-5375-455C-9EA6-DF929625EA0E}">
        <p15:presenceInfo xmlns:p15="http://schemas.microsoft.com/office/powerpoint/2012/main" userId="S-1-5-21-2127521184-1604012920-1887927527-356170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62" d="100"/>
          <a:sy n="62" d="100"/>
        </p:scale>
        <p:origin x="139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2155AAB-086E-4A51-99FB-77FF1138EB65}" type="doc">
      <dgm:prSet loTypeId="urn:microsoft.com/office/officeart/2005/8/layout/hierarchy4" loCatId="relationship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A74055D-7361-44F4-8E36-2C69AD453A6E}">
      <dgm:prSet phldrT="[Text]" custT="1"/>
      <dgm:spPr/>
      <dgm:t>
        <a:bodyPr/>
        <a:lstStyle/>
        <a:p>
          <a:r>
            <a:rPr lang="en-US" sz="3600" dirty="0" smtClean="0"/>
            <a:t>task APIs</a:t>
          </a:r>
          <a:endParaRPr lang="en-US" sz="4000" dirty="0"/>
        </a:p>
      </dgm:t>
    </dgm:pt>
    <dgm:pt modelId="{B3275CB7-42B3-4455-8500-0B3E878C4E71}" type="parTrans" cxnId="{9BCB5EA4-C965-4064-92DE-B00718E83C5E}">
      <dgm:prSet/>
      <dgm:spPr/>
      <dgm:t>
        <a:bodyPr/>
        <a:lstStyle/>
        <a:p>
          <a:endParaRPr lang="en-US"/>
        </a:p>
      </dgm:t>
    </dgm:pt>
    <dgm:pt modelId="{B1D912B2-EB24-4F02-A120-84C7F7ED1238}" type="sibTrans" cxnId="{9BCB5EA4-C965-4064-92DE-B00718E83C5E}">
      <dgm:prSet/>
      <dgm:spPr/>
      <dgm:t>
        <a:bodyPr/>
        <a:lstStyle/>
        <a:p>
          <a:endParaRPr lang="en-US"/>
        </a:p>
      </dgm:t>
    </dgm:pt>
    <dgm:pt modelId="{D6B165C2-04EC-4BF0-8604-CEAAD2F0D2F8}">
      <dgm:prSet phldrT="[Text]" custT="1"/>
      <dgm:spPr/>
      <dgm:t>
        <a:bodyPr/>
        <a:lstStyle/>
        <a:p>
          <a:r>
            <a:rPr lang="en-US" sz="3600" dirty="0" smtClean="0"/>
            <a:t>scheduler interface</a:t>
          </a:r>
          <a:endParaRPr lang="en-US" sz="3600" dirty="0"/>
        </a:p>
      </dgm:t>
    </dgm:pt>
    <dgm:pt modelId="{37766E2A-D5CB-4C57-AF76-984F6FE2A6B3}" type="parTrans" cxnId="{DD03EBEB-E743-46A5-86C8-FF23D20D73C5}">
      <dgm:prSet/>
      <dgm:spPr/>
      <dgm:t>
        <a:bodyPr/>
        <a:lstStyle/>
        <a:p>
          <a:endParaRPr lang="en-US"/>
        </a:p>
      </dgm:t>
    </dgm:pt>
    <dgm:pt modelId="{ACBD1875-EDE1-4F81-9C4B-7BC08F766FE7}" type="sibTrans" cxnId="{DD03EBEB-E743-46A5-86C8-FF23D20D73C5}">
      <dgm:prSet/>
      <dgm:spPr/>
      <dgm:t>
        <a:bodyPr/>
        <a:lstStyle/>
        <a:p>
          <a:endParaRPr lang="en-US"/>
        </a:p>
      </dgm:t>
    </dgm:pt>
    <dgm:pt modelId="{67856DAB-3395-4C33-9876-80F8E11D1340}">
      <dgm:prSet phldrT="[Text]" custT="1"/>
      <dgm:spPr/>
      <dgm:t>
        <a:bodyPr/>
        <a:lstStyle/>
        <a:p>
          <a:r>
            <a:rPr lang="en-US" sz="2000" dirty="0" smtClean="0"/>
            <a:t>Windows </a:t>
          </a:r>
          <a:r>
            <a:rPr lang="en-US" sz="2000" dirty="0" err="1" smtClean="0"/>
            <a:t>Threadpool</a:t>
          </a:r>
          <a:r>
            <a:rPr lang="en-US" sz="2000" dirty="0" smtClean="0"/>
            <a:t> </a:t>
          </a:r>
          <a:r>
            <a:rPr lang="en-US" sz="2000" dirty="0" err="1" smtClean="0"/>
            <a:t>ConcRT</a:t>
          </a:r>
          <a:endParaRPr lang="en-US" sz="2000" dirty="0"/>
        </a:p>
      </dgm:t>
    </dgm:pt>
    <dgm:pt modelId="{91A0FA89-E7C7-48AF-B296-A9DC625D2FED}" type="parTrans" cxnId="{4E29CAE8-DEFF-4317-A97D-78FD5D33997C}">
      <dgm:prSet/>
      <dgm:spPr/>
      <dgm:t>
        <a:bodyPr/>
        <a:lstStyle/>
        <a:p>
          <a:endParaRPr lang="en-US"/>
        </a:p>
      </dgm:t>
    </dgm:pt>
    <dgm:pt modelId="{B62B79B5-EE81-48F6-9E04-716FDFE786F4}" type="sibTrans" cxnId="{4E29CAE8-DEFF-4317-A97D-78FD5D33997C}">
      <dgm:prSet/>
      <dgm:spPr/>
      <dgm:t>
        <a:bodyPr/>
        <a:lstStyle/>
        <a:p>
          <a:endParaRPr lang="en-US"/>
        </a:p>
      </dgm:t>
    </dgm:pt>
    <dgm:pt modelId="{AB6A0701-4331-4670-8DDA-B07D9046D8FD}">
      <dgm:prSet phldrT="[Text]" custT="1"/>
      <dgm:spPr/>
      <dgm:t>
        <a:bodyPr/>
        <a:lstStyle/>
        <a:p>
          <a:r>
            <a:rPr lang="en-US" sz="2000" dirty="0" smtClean="0"/>
            <a:t>Boost ASIO </a:t>
          </a:r>
          <a:r>
            <a:rPr lang="en-US" sz="2000" dirty="0" err="1" smtClean="0"/>
            <a:t>pthreads</a:t>
          </a:r>
          <a:endParaRPr lang="en-US" sz="1800" dirty="0"/>
        </a:p>
      </dgm:t>
    </dgm:pt>
    <dgm:pt modelId="{EB1FF7A9-30A3-40B3-8293-9CC7768E0D36}" type="parTrans" cxnId="{326DD9C6-3C44-472C-8C93-034897BE89A0}">
      <dgm:prSet/>
      <dgm:spPr/>
      <dgm:t>
        <a:bodyPr/>
        <a:lstStyle/>
        <a:p>
          <a:endParaRPr lang="en-US"/>
        </a:p>
      </dgm:t>
    </dgm:pt>
    <dgm:pt modelId="{EED26178-21FE-4933-B621-20AE6ED7126B}" type="sibTrans" cxnId="{326DD9C6-3C44-472C-8C93-034897BE89A0}">
      <dgm:prSet/>
      <dgm:spPr/>
      <dgm:t>
        <a:bodyPr/>
        <a:lstStyle/>
        <a:p>
          <a:endParaRPr lang="en-US"/>
        </a:p>
      </dgm:t>
    </dgm:pt>
    <dgm:pt modelId="{89FB6487-5BD3-4D36-8EC2-77EC6634FB0C}">
      <dgm:prSet phldrT="[Text]" custT="1"/>
      <dgm:spPr/>
      <dgm:t>
        <a:bodyPr/>
        <a:lstStyle/>
        <a:p>
          <a:r>
            <a:rPr lang="en-US" sz="2000" dirty="0" smtClean="0"/>
            <a:t>Grand Central Dispatch</a:t>
          </a:r>
          <a:endParaRPr lang="en-US" sz="2000" dirty="0"/>
        </a:p>
      </dgm:t>
    </dgm:pt>
    <dgm:pt modelId="{9F1D0B06-0681-4243-9251-33EC76E20175}" type="parTrans" cxnId="{A4142A20-031B-4DAA-8C9A-BE64AAEA478B}">
      <dgm:prSet/>
      <dgm:spPr/>
      <dgm:t>
        <a:bodyPr/>
        <a:lstStyle/>
        <a:p>
          <a:endParaRPr lang="en-US"/>
        </a:p>
      </dgm:t>
    </dgm:pt>
    <dgm:pt modelId="{BD37A6E5-AAE0-463A-A94D-390A6FE02C20}" type="sibTrans" cxnId="{A4142A20-031B-4DAA-8C9A-BE64AAEA478B}">
      <dgm:prSet/>
      <dgm:spPr/>
      <dgm:t>
        <a:bodyPr/>
        <a:lstStyle/>
        <a:p>
          <a:endParaRPr lang="en-US"/>
        </a:p>
      </dgm:t>
    </dgm:pt>
    <dgm:pt modelId="{4109F365-BE3E-4335-9F7D-3BCE415FA5A1}" type="pres">
      <dgm:prSet presAssocID="{D2155AAB-086E-4A51-99FB-77FF1138EB65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02299E15-A1E4-4EF5-A52C-231D7C30FE35}" type="pres">
      <dgm:prSet presAssocID="{5A74055D-7361-44F4-8E36-2C69AD453A6E}" presName="vertOne" presStyleCnt="0"/>
      <dgm:spPr/>
    </dgm:pt>
    <dgm:pt modelId="{A315E7FE-8CD9-410B-B752-014075251B2C}" type="pres">
      <dgm:prSet presAssocID="{5A74055D-7361-44F4-8E36-2C69AD453A6E}" presName="txOne" presStyleLbl="node0" presStyleIdx="0" presStyleCnt="1" custScaleY="66487" custLinFactY="-62098" custLinFactNeighborX="-55446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59EB124-DDC4-49C0-BCC9-E91EFF869D0E}" type="pres">
      <dgm:prSet presAssocID="{5A74055D-7361-44F4-8E36-2C69AD453A6E}" presName="parTransOne" presStyleCnt="0"/>
      <dgm:spPr/>
    </dgm:pt>
    <dgm:pt modelId="{2BC3230E-5875-4D47-8E13-35F098620D43}" type="pres">
      <dgm:prSet presAssocID="{5A74055D-7361-44F4-8E36-2C69AD453A6E}" presName="horzOne" presStyleCnt="0"/>
      <dgm:spPr/>
    </dgm:pt>
    <dgm:pt modelId="{3B213474-EF2C-47E5-861D-6953BDE1EFFA}" type="pres">
      <dgm:prSet presAssocID="{D6B165C2-04EC-4BF0-8604-CEAAD2F0D2F8}" presName="vertTwo" presStyleCnt="0"/>
      <dgm:spPr/>
    </dgm:pt>
    <dgm:pt modelId="{790A0982-0F87-4089-84A5-77DFC651618D}" type="pres">
      <dgm:prSet presAssocID="{D6B165C2-04EC-4BF0-8604-CEAAD2F0D2F8}" presName="txTwo" presStyleLbl="node2" presStyleIdx="0" presStyleCnt="1" custScaleY="7407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A154087-F4C6-4F9B-A10B-E130280814F7}" type="pres">
      <dgm:prSet presAssocID="{D6B165C2-04EC-4BF0-8604-CEAAD2F0D2F8}" presName="parTransTwo" presStyleCnt="0"/>
      <dgm:spPr/>
    </dgm:pt>
    <dgm:pt modelId="{1E9EABB4-F3E1-4564-9774-11AAE1911E9D}" type="pres">
      <dgm:prSet presAssocID="{D6B165C2-04EC-4BF0-8604-CEAAD2F0D2F8}" presName="horzTwo" presStyleCnt="0"/>
      <dgm:spPr/>
    </dgm:pt>
    <dgm:pt modelId="{0667766E-C453-47B6-BFC7-9C99E1F66574}" type="pres">
      <dgm:prSet presAssocID="{67856DAB-3395-4C33-9876-80F8E11D1340}" presName="vertThree" presStyleCnt="0"/>
      <dgm:spPr/>
    </dgm:pt>
    <dgm:pt modelId="{2F09DAC0-993B-4059-8543-38B7BD9C6573}" type="pres">
      <dgm:prSet presAssocID="{67856DAB-3395-4C33-9876-80F8E11D1340}" presName="txThre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58B6109-C589-46E4-A817-D788E7B029D4}" type="pres">
      <dgm:prSet presAssocID="{67856DAB-3395-4C33-9876-80F8E11D1340}" presName="horzThree" presStyleCnt="0"/>
      <dgm:spPr/>
    </dgm:pt>
    <dgm:pt modelId="{236FA188-F16B-47F6-AD48-2EB831FF5E66}" type="pres">
      <dgm:prSet presAssocID="{B62B79B5-EE81-48F6-9E04-716FDFE786F4}" presName="sibSpaceThree" presStyleCnt="0"/>
      <dgm:spPr/>
    </dgm:pt>
    <dgm:pt modelId="{E39DBBD9-B149-4E84-9189-C890C1F75FF9}" type="pres">
      <dgm:prSet presAssocID="{AB6A0701-4331-4670-8DDA-B07D9046D8FD}" presName="vertThree" presStyleCnt="0"/>
      <dgm:spPr/>
    </dgm:pt>
    <dgm:pt modelId="{1AA86A85-91BE-424C-8368-CE7B3B520A7B}" type="pres">
      <dgm:prSet presAssocID="{AB6A0701-4331-4670-8DDA-B07D9046D8FD}" presName="txThre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85AE50A-C791-44EA-996C-7F7E89C18B34}" type="pres">
      <dgm:prSet presAssocID="{AB6A0701-4331-4670-8DDA-B07D9046D8FD}" presName="horzThree" presStyleCnt="0"/>
      <dgm:spPr/>
    </dgm:pt>
    <dgm:pt modelId="{083F051F-6875-43DE-982D-02226D204F12}" type="pres">
      <dgm:prSet presAssocID="{EED26178-21FE-4933-B621-20AE6ED7126B}" presName="sibSpaceThree" presStyleCnt="0"/>
      <dgm:spPr/>
    </dgm:pt>
    <dgm:pt modelId="{8469CE02-4011-4C9A-8D70-4098ABCFDA5A}" type="pres">
      <dgm:prSet presAssocID="{89FB6487-5BD3-4D36-8EC2-77EC6634FB0C}" presName="vertThree" presStyleCnt="0"/>
      <dgm:spPr/>
    </dgm:pt>
    <dgm:pt modelId="{C01F189C-6DDB-4178-A51A-D79F3BF76DD5}" type="pres">
      <dgm:prSet presAssocID="{89FB6487-5BD3-4D36-8EC2-77EC6634FB0C}" presName="txThre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C82188E-1E14-4581-8B45-5698C56B3AFD}" type="pres">
      <dgm:prSet presAssocID="{89FB6487-5BD3-4D36-8EC2-77EC6634FB0C}" presName="horzThree" presStyleCnt="0"/>
      <dgm:spPr/>
    </dgm:pt>
  </dgm:ptLst>
  <dgm:cxnLst>
    <dgm:cxn modelId="{469F8FA8-08DD-431E-A68C-75FDBAE607AA}" type="presOf" srcId="{5A74055D-7361-44F4-8E36-2C69AD453A6E}" destId="{A315E7FE-8CD9-410B-B752-014075251B2C}" srcOrd="0" destOrd="0" presId="urn:microsoft.com/office/officeart/2005/8/layout/hierarchy4"/>
    <dgm:cxn modelId="{A4142A20-031B-4DAA-8C9A-BE64AAEA478B}" srcId="{D6B165C2-04EC-4BF0-8604-CEAAD2F0D2F8}" destId="{89FB6487-5BD3-4D36-8EC2-77EC6634FB0C}" srcOrd="2" destOrd="0" parTransId="{9F1D0B06-0681-4243-9251-33EC76E20175}" sibTransId="{BD37A6E5-AAE0-463A-A94D-390A6FE02C20}"/>
    <dgm:cxn modelId="{4E29CAE8-DEFF-4317-A97D-78FD5D33997C}" srcId="{D6B165C2-04EC-4BF0-8604-CEAAD2F0D2F8}" destId="{67856DAB-3395-4C33-9876-80F8E11D1340}" srcOrd="0" destOrd="0" parTransId="{91A0FA89-E7C7-48AF-B296-A9DC625D2FED}" sibTransId="{B62B79B5-EE81-48F6-9E04-716FDFE786F4}"/>
    <dgm:cxn modelId="{326DD9C6-3C44-472C-8C93-034897BE89A0}" srcId="{D6B165C2-04EC-4BF0-8604-CEAAD2F0D2F8}" destId="{AB6A0701-4331-4670-8DDA-B07D9046D8FD}" srcOrd="1" destOrd="0" parTransId="{EB1FF7A9-30A3-40B3-8293-9CC7768E0D36}" sibTransId="{EED26178-21FE-4933-B621-20AE6ED7126B}"/>
    <dgm:cxn modelId="{FAA8E048-CC27-463B-917D-8AE6F7E22980}" type="presOf" srcId="{D6B165C2-04EC-4BF0-8604-CEAAD2F0D2F8}" destId="{790A0982-0F87-4089-84A5-77DFC651618D}" srcOrd="0" destOrd="0" presId="urn:microsoft.com/office/officeart/2005/8/layout/hierarchy4"/>
    <dgm:cxn modelId="{18C600EB-A8A9-4F88-8750-816E82DDE27E}" type="presOf" srcId="{67856DAB-3395-4C33-9876-80F8E11D1340}" destId="{2F09DAC0-993B-4059-8543-38B7BD9C6573}" srcOrd="0" destOrd="0" presId="urn:microsoft.com/office/officeart/2005/8/layout/hierarchy4"/>
    <dgm:cxn modelId="{9BCB5EA4-C965-4064-92DE-B00718E83C5E}" srcId="{D2155AAB-086E-4A51-99FB-77FF1138EB65}" destId="{5A74055D-7361-44F4-8E36-2C69AD453A6E}" srcOrd="0" destOrd="0" parTransId="{B3275CB7-42B3-4455-8500-0B3E878C4E71}" sibTransId="{B1D912B2-EB24-4F02-A120-84C7F7ED1238}"/>
    <dgm:cxn modelId="{0F5499F3-9D7C-4F63-A31B-FE07704F94E4}" type="presOf" srcId="{D2155AAB-086E-4A51-99FB-77FF1138EB65}" destId="{4109F365-BE3E-4335-9F7D-3BCE415FA5A1}" srcOrd="0" destOrd="0" presId="urn:microsoft.com/office/officeart/2005/8/layout/hierarchy4"/>
    <dgm:cxn modelId="{25534D3C-C359-4C0A-9FAF-0CFFADECDF20}" type="presOf" srcId="{89FB6487-5BD3-4D36-8EC2-77EC6634FB0C}" destId="{C01F189C-6DDB-4178-A51A-D79F3BF76DD5}" srcOrd="0" destOrd="0" presId="urn:microsoft.com/office/officeart/2005/8/layout/hierarchy4"/>
    <dgm:cxn modelId="{DD03EBEB-E743-46A5-86C8-FF23D20D73C5}" srcId="{5A74055D-7361-44F4-8E36-2C69AD453A6E}" destId="{D6B165C2-04EC-4BF0-8604-CEAAD2F0D2F8}" srcOrd="0" destOrd="0" parTransId="{37766E2A-D5CB-4C57-AF76-984F6FE2A6B3}" sibTransId="{ACBD1875-EDE1-4F81-9C4B-7BC08F766FE7}"/>
    <dgm:cxn modelId="{7B8FE911-69E6-4D10-BC99-F89196597DB7}" type="presOf" srcId="{AB6A0701-4331-4670-8DDA-B07D9046D8FD}" destId="{1AA86A85-91BE-424C-8368-CE7B3B520A7B}" srcOrd="0" destOrd="0" presId="urn:microsoft.com/office/officeart/2005/8/layout/hierarchy4"/>
    <dgm:cxn modelId="{CFC51DC6-383C-4A88-8C8E-6B58818ACC87}" type="presParOf" srcId="{4109F365-BE3E-4335-9F7D-3BCE415FA5A1}" destId="{02299E15-A1E4-4EF5-A52C-231D7C30FE35}" srcOrd="0" destOrd="0" presId="urn:microsoft.com/office/officeart/2005/8/layout/hierarchy4"/>
    <dgm:cxn modelId="{86A0BC62-4D05-4C0A-ACDA-692CE041C1E9}" type="presParOf" srcId="{02299E15-A1E4-4EF5-A52C-231D7C30FE35}" destId="{A315E7FE-8CD9-410B-B752-014075251B2C}" srcOrd="0" destOrd="0" presId="urn:microsoft.com/office/officeart/2005/8/layout/hierarchy4"/>
    <dgm:cxn modelId="{ACFBC174-8DE7-40E5-8F54-90D9949353B6}" type="presParOf" srcId="{02299E15-A1E4-4EF5-A52C-231D7C30FE35}" destId="{E59EB124-DDC4-49C0-BCC9-E91EFF869D0E}" srcOrd="1" destOrd="0" presId="urn:microsoft.com/office/officeart/2005/8/layout/hierarchy4"/>
    <dgm:cxn modelId="{512E11E2-2C5E-4EB5-B5CC-00A2D647F6B1}" type="presParOf" srcId="{02299E15-A1E4-4EF5-A52C-231D7C30FE35}" destId="{2BC3230E-5875-4D47-8E13-35F098620D43}" srcOrd="2" destOrd="0" presId="urn:microsoft.com/office/officeart/2005/8/layout/hierarchy4"/>
    <dgm:cxn modelId="{E85DFBE3-ECFA-4562-A207-C60752452F3C}" type="presParOf" srcId="{2BC3230E-5875-4D47-8E13-35F098620D43}" destId="{3B213474-EF2C-47E5-861D-6953BDE1EFFA}" srcOrd="0" destOrd="0" presId="urn:microsoft.com/office/officeart/2005/8/layout/hierarchy4"/>
    <dgm:cxn modelId="{677FA73F-4D37-4C16-9A78-2E2F3039C288}" type="presParOf" srcId="{3B213474-EF2C-47E5-861D-6953BDE1EFFA}" destId="{790A0982-0F87-4089-84A5-77DFC651618D}" srcOrd="0" destOrd="0" presId="urn:microsoft.com/office/officeart/2005/8/layout/hierarchy4"/>
    <dgm:cxn modelId="{1A75F7E8-FC16-4C8C-A093-1465A7AF0D63}" type="presParOf" srcId="{3B213474-EF2C-47E5-861D-6953BDE1EFFA}" destId="{3A154087-F4C6-4F9B-A10B-E130280814F7}" srcOrd="1" destOrd="0" presId="urn:microsoft.com/office/officeart/2005/8/layout/hierarchy4"/>
    <dgm:cxn modelId="{F4B4BBA2-B37D-4F5D-9129-576D13EFD221}" type="presParOf" srcId="{3B213474-EF2C-47E5-861D-6953BDE1EFFA}" destId="{1E9EABB4-F3E1-4564-9774-11AAE1911E9D}" srcOrd="2" destOrd="0" presId="urn:microsoft.com/office/officeart/2005/8/layout/hierarchy4"/>
    <dgm:cxn modelId="{1E4EE2A2-3582-42BC-BB9F-19F50316C770}" type="presParOf" srcId="{1E9EABB4-F3E1-4564-9774-11AAE1911E9D}" destId="{0667766E-C453-47B6-BFC7-9C99E1F66574}" srcOrd="0" destOrd="0" presId="urn:microsoft.com/office/officeart/2005/8/layout/hierarchy4"/>
    <dgm:cxn modelId="{49D5D303-0DBA-4C62-9A32-E53813C3024B}" type="presParOf" srcId="{0667766E-C453-47B6-BFC7-9C99E1F66574}" destId="{2F09DAC0-993B-4059-8543-38B7BD9C6573}" srcOrd="0" destOrd="0" presId="urn:microsoft.com/office/officeart/2005/8/layout/hierarchy4"/>
    <dgm:cxn modelId="{90EAC949-04CD-49F3-9872-DF0939B2B8D7}" type="presParOf" srcId="{0667766E-C453-47B6-BFC7-9C99E1F66574}" destId="{558B6109-C589-46E4-A817-D788E7B029D4}" srcOrd="1" destOrd="0" presId="urn:microsoft.com/office/officeart/2005/8/layout/hierarchy4"/>
    <dgm:cxn modelId="{C69A7841-4FF1-4A95-B849-D72381D39721}" type="presParOf" srcId="{1E9EABB4-F3E1-4564-9774-11AAE1911E9D}" destId="{236FA188-F16B-47F6-AD48-2EB831FF5E66}" srcOrd="1" destOrd="0" presId="urn:microsoft.com/office/officeart/2005/8/layout/hierarchy4"/>
    <dgm:cxn modelId="{37327620-04C4-470F-89CC-557A7981591B}" type="presParOf" srcId="{1E9EABB4-F3E1-4564-9774-11AAE1911E9D}" destId="{E39DBBD9-B149-4E84-9189-C890C1F75FF9}" srcOrd="2" destOrd="0" presId="urn:microsoft.com/office/officeart/2005/8/layout/hierarchy4"/>
    <dgm:cxn modelId="{95A16583-8F7D-40A6-968F-26538F58CDE0}" type="presParOf" srcId="{E39DBBD9-B149-4E84-9189-C890C1F75FF9}" destId="{1AA86A85-91BE-424C-8368-CE7B3B520A7B}" srcOrd="0" destOrd="0" presId="urn:microsoft.com/office/officeart/2005/8/layout/hierarchy4"/>
    <dgm:cxn modelId="{9D25FF68-3664-4F91-9A30-BF2584A1BD3A}" type="presParOf" srcId="{E39DBBD9-B149-4E84-9189-C890C1F75FF9}" destId="{E85AE50A-C791-44EA-996C-7F7E89C18B34}" srcOrd="1" destOrd="0" presId="urn:microsoft.com/office/officeart/2005/8/layout/hierarchy4"/>
    <dgm:cxn modelId="{182A7A26-75E3-4DCE-BD97-F91707F270DC}" type="presParOf" srcId="{1E9EABB4-F3E1-4564-9774-11AAE1911E9D}" destId="{083F051F-6875-43DE-982D-02226D204F12}" srcOrd="3" destOrd="0" presId="urn:microsoft.com/office/officeart/2005/8/layout/hierarchy4"/>
    <dgm:cxn modelId="{9B8D4BDA-2BD4-4A80-AC32-204FB088F173}" type="presParOf" srcId="{1E9EABB4-F3E1-4564-9774-11AAE1911E9D}" destId="{8469CE02-4011-4C9A-8D70-4098ABCFDA5A}" srcOrd="4" destOrd="0" presId="urn:microsoft.com/office/officeart/2005/8/layout/hierarchy4"/>
    <dgm:cxn modelId="{61CBB555-D4D6-4FCE-87B9-3B5EFFC3F5D9}" type="presParOf" srcId="{8469CE02-4011-4C9A-8D70-4098ABCFDA5A}" destId="{C01F189C-6DDB-4178-A51A-D79F3BF76DD5}" srcOrd="0" destOrd="0" presId="urn:microsoft.com/office/officeart/2005/8/layout/hierarchy4"/>
    <dgm:cxn modelId="{794A8D7B-4A57-4A75-9F6B-93ECC6B11ACB}" type="presParOf" srcId="{8469CE02-4011-4C9A-8D70-4098ABCFDA5A}" destId="{FC82188E-1E14-4581-8B45-5698C56B3AFD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D2FAF3D-6612-46B9-AE16-2C57784E02F1}" type="doc">
      <dgm:prSet loTypeId="urn:microsoft.com/office/officeart/2005/8/layout/hierarchy4" loCatId="hierarchy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FC4F4D8-A385-44CC-BF00-71313441E6EB}">
      <dgm:prSet phldrT="[Text]"/>
      <dgm:spPr/>
      <dgm:t>
        <a:bodyPr/>
        <a:lstStyle/>
        <a:p>
          <a:r>
            <a:rPr lang="en-US" dirty="0" err="1" smtClean="0"/>
            <a:t>http_client</a:t>
          </a:r>
          <a:r>
            <a:rPr lang="en-US" dirty="0" smtClean="0"/>
            <a:t> request/response utilities</a:t>
          </a:r>
          <a:endParaRPr lang="en-US" dirty="0"/>
        </a:p>
      </dgm:t>
    </dgm:pt>
    <dgm:pt modelId="{F516DA97-5F2D-4148-BD61-863CA68AA83B}" type="parTrans" cxnId="{DF50D279-58B3-42D6-8A64-3C5757B1D037}">
      <dgm:prSet/>
      <dgm:spPr/>
      <dgm:t>
        <a:bodyPr/>
        <a:lstStyle/>
        <a:p>
          <a:endParaRPr lang="en-US"/>
        </a:p>
      </dgm:t>
    </dgm:pt>
    <dgm:pt modelId="{107B05B0-9DE2-4B1F-ADAC-7DAD05FFBB0E}" type="sibTrans" cxnId="{DF50D279-58B3-42D6-8A64-3C5757B1D037}">
      <dgm:prSet/>
      <dgm:spPr/>
      <dgm:t>
        <a:bodyPr/>
        <a:lstStyle/>
        <a:p>
          <a:endParaRPr lang="en-US"/>
        </a:p>
      </dgm:t>
    </dgm:pt>
    <dgm:pt modelId="{E3B3F738-197E-4ED1-9BCF-2AC8C28513B7}">
      <dgm:prSet phldrT="[Text]" custT="1"/>
      <dgm:spPr/>
      <dgm:t>
        <a:bodyPr/>
        <a:lstStyle/>
        <a:p>
          <a:r>
            <a:rPr lang="en-US" sz="2400" dirty="0" err="1" smtClean="0"/>
            <a:t>WinHTTP</a:t>
          </a:r>
          <a:endParaRPr lang="en-US" sz="3100" dirty="0"/>
        </a:p>
      </dgm:t>
    </dgm:pt>
    <dgm:pt modelId="{38EC5FF3-3CA0-4058-A9AA-9A268759F86C}" type="parTrans" cxnId="{6D63EB52-6B10-4C9C-B2DD-8FBCC8F9044C}">
      <dgm:prSet/>
      <dgm:spPr/>
      <dgm:t>
        <a:bodyPr/>
        <a:lstStyle/>
        <a:p>
          <a:endParaRPr lang="en-US"/>
        </a:p>
      </dgm:t>
    </dgm:pt>
    <dgm:pt modelId="{FC4E0984-A34D-4368-8300-7638992F12B4}" type="sibTrans" cxnId="{6D63EB52-6B10-4C9C-B2DD-8FBCC8F9044C}">
      <dgm:prSet/>
      <dgm:spPr/>
      <dgm:t>
        <a:bodyPr/>
        <a:lstStyle/>
        <a:p>
          <a:endParaRPr lang="en-US"/>
        </a:p>
      </dgm:t>
    </dgm:pt>
    <dgm:pt modelId="{BC83297E-AE09-4ADC-A96F-4BCCD80D3A25}">
      <dgm:prSet phldrT="[Text]" custT="1"/>
      <dgm:spPr/>
      <dgm:t>
        <a:bodyPr/>
        <a:lstStyle/>
        <a:p>
          <a:r>
            <a:rPr lang="en-US" sz="2400" dirty="0" smtClean="0"/>
            <a:t>IXHR2</a:t>
          </a:r>
        </a:p>
        <a:p>
          <a:r>
            <a:rPr lang="en-US" sz="2400" dirty="0" smtClean="0"/>
            <a:t>(</a:t>
          </a:r>
          <a:r>
            <a:rPr lang="en-US" sz="2400" dirty="0" err="1" smtClean="0"/>
            <a:t>WinRT</a:t>
          </a:r>
          <a:r>
            <a:rPr lang="en-US" sz="2400" dirty="0" smtClean="0"/>
            <a:t>)</a:t>
          </a:r>
          <a:endParaRPr lang="en-US" sz="3100" dirty="0"/>
        </a:p>
      </dgm:t>
    </dgm:pt>
    <dgm:pt modelId="{8C83062D-90E0-44F0-9E25-B268921E0C7C}" type="parTrans" cxnId="{872513C5-580B-40BF-8FB3-2F8FFFEEA408}">
      <dgm:prSet/>
      <dgm:spPr/>
      <dgm:t>
        <a:bodyPr/>
        <a:lstStyle/>
        <a:p>
          <a:endParaRPr lang="en-US"/>
        </a:p>
      </dgm:t>
    </dgm:pt>
    <dgm:pt modelId="{E269CF97-F668-4186-B31B-9776C44CE85D}" type="sibTrans" cxnId="{872513C5-580B-40BF-8FB3-2F8FFFEEA408}">
      <dgm:prSet/>
      <dgm:spPr/>
      <dgm:t>
        <a:bodyPr/>
        <a:lstStyle/>
        <a:p>
          <a:endParaRPr lang="en-US"/>
        </a:p>
      </dgm:t>
    </dgm:pt>
    <dgm:pt modelId="{5CB34CAD-0CE1-460F-ADE8-BD26A2F7324B}">
      <dgm:prSet phldrT="[Text]" custT="1"/>
      <dgm:spPr/>
      <dgm:t>
        <a:bodyPr/>
        <a:lstStyle/>
        <a:p>
          <a:r>
            <a:rPr lang="en-US" sz="2400" dirty="0" smtClean="0"/>
            <a:t>Boost ASIO</a:t>
          </a:r>
        </a:p>
        <a:p>
          <a:r>
            <a:rPr lang="en-US" sz="2400" dirty="0" err="1" smtClean="0"/>
            <a:t>OpenSSL</a:t>
          </a:r>
          <a:endParaRPr lang="en-US" sz="2400" dirty="0"/>
        </a:p>
      </dgm:t>
    </dgm:pt>
    <dgm:pt modelId="{61666FDD-BD35-495B-AD7E-7B95E15D9C70}" type="parTrans" cxnId="{8DD9A70D-FC73-47C2-8937-DC96880F4724}">
      <dgm:prSet/>
      <dgm:spPr/>
      <dgm:t>
        <a:bodyPr/>
        <a:lstStyle/>
        <a:p>
          <a:endParaRPr lang="en-US"/>
        </a:p>
      </dgm:t>
    </dgm:pt>
    <dgm:pt modelId="{F5898E2C-FE8F-4641-9A00-F4FD93F180AD}" type="sibTrans" cxnId="{8DD9A70D-FC73-47C2-8937-DC96880F4724}">
      <dgm:prSet/>
      <dgm:spPr/>
      <dgm:t>
        <a:bodyPr/>
        <a:lstStyle/>
        <a:p>
          <a:endParaRPr lang="en-US"/>
        </a:p>
      </dgm:t>
    </dgm:pt>
    <dgm:pt modelId="{942448A5-1166-4A83-8A67-FE25F807C7B6}" type="pres">
      <dgm:prSet presAssocID="{ED2FAF3D-6612-46B9-AE16-2C57784E02F1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DD5B4924-8475-45AD-B2E6-48CF10737E23}" type="pres">
      <dgm:prSet presAssocID="{6FC4F4D8-A385-44CC-BF00-71313441E6EB}" presName="vertOne" presStyleCnt="0"/>
      <dgm:spPr/>
    </dgm:pt>
    <dgm:pt modelId="{ECBCE945-BF08-4E78-9162-D9EBF1BB8465}" type="pres">
      <dgm:prSet presAssocID="{6FC4F4D8-A385-44CC-BF00-71313441E6EB}" presName="txOne" presStyleLbl="node0" presStyleIdx="0" presStyleCnt="1" custLinFactY="-10765" custLinFactNeighborX="882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14FCD36-DA56-4891-9F8C-DD7A3B5A9982}" type="pres">
      <dgm:prSet presAssocID="{6FC4F4D8-A385-44CC-BF00-71313441E6EB}" presName="parTransOne" presStyleCnt="0"/>
      <dgm:spPr/>
    </dgm:pt>
    <dgm:pt modelId="{C5445E79-97B1-43E5-ADC0-E8E3A9775E02}" type="pres">
      <dgm:prSet presAssocID="{6FC4F4D8-A385-44CC-BF00-71313441E6EB}" presName="horzOne" presStyleCnt="0"/>
      <dgm:spPr/>
    </dgm:pt>
    <dgm:pt modelId="{6326E72A-6F24-4C49-BA4E-ACA206AD12C5}" type="pres">
      <dgm:prSet presAssocID="{E3B3F738-197E-4ED1-9BCF-2AC8C28513B7}" presName="vertTwo" presStyleCnt="0"/>
      <dgm:spPr/>
    </dgm:pt>
    <dgm:pt modelId="{58C37A8F-B406-40A7-88B7-D43D0316E0FD}" type="pres">
      <dgm:prSet presAssocID="{E3B3F738-197E-4ED1-9BCF-2AC8C28513B7}" presName="txTwo" presStyleLbl="node2" presStyleIdx="0" presStyleCnt="3" custLinFactNeighborX="-23385" custLinFactNeighborY="72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099446C-1D47-41AD-8852-8812ACE80CF1}" type="pres">
      <dgm:prSet presAssocID="{E3B3F738-197E-4ED1-9BCF-2AC8C28513B7}" presName="horzTwo" presStyleCnt="0"/>
      <dgm:spPr/>
    </dgm:pt>
    <dgm:pt modelId="{41BA0133-C1CF-4C6E-9997-FE1352FD30B5}" type="pres">
      <dgm:prSet presAssocID="{FC4E0984-A34D-4368-8300-7638992F12B4}" presName="sibSpaceTwo" presStyleCnt="0"/>
      <dgm:spPr/>
    </dgm:pt>
    <dgm:pt modelId="{26642863-265F-4BB0-AACF-25D6DFD31EF6}" type="pres">
      <dgm:prSet presAssocID="{BC83297E-AE09-4ADC-A96F-4BCCD80D3A25}" presName="vertTwo" presStyleCnt="0"/>
      <dgm:spPr/>
    </dgm:pt>
    <dgm:pt modelId="{022CC11D-C983-430F-9603-8CD0C8D6EC27}" type="pres">
      <dgm:prSet presAssocID="{BC83297E-AE09-4ADC-A96F-4BCCD80D3A25}" presName="txTwo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BD44624-4A50-4D85-AE04-5190AFA331CE}" type="pres">
      <dgm:prSet presAssocID="{BC83297E-AE09-4ADC-A96F-4BCCD80D3A25}" presName="horzTwo" presStyleCnt="0"/>
      <dgm:spPr/>
    </dgm:pt>
    <dgm:pt modelId="{63ADB555-BE15-4018-A13C-FEE67B50021B}" type="pres">
      <dgm:prSet presAssocID="{E269CF97-F668-4186-B31B-9776C44CE85D}" presName="sibSpaceTwo" presStyleCnt="0"/>
      <dgm:spPr/>
    </dgm:pt>
    <dgm:pt modelId="{B83DC7DE-8F3C-4EA6-B684-84792377047F}" type="pres">
      <dgm:prSet presAssocID="{5CB34CAD-0CE1-460F-ADE8-BD26A2F7324B}" presName="vertTwo" presStyleCnt="0"/>
      <dgm:spPr/>
    </dgm:pt>
    <dgm:pt modelId="{9B0B1704-8207-4FDE-8EBE-0F1E2D356C91}" type="pres">
      <dgm:prSet presAssocID="{5CB34CAD-0CE1-460F-ADE8-BD26A2F7324B}" presName="txTwo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516F76F-BA90-43DC-A548-3D04F6099BC5}" type="pres">
      <dgm:prSet presAssocID="{5CB34CAD-0CE1-460F-ADE8-BD26A2F7324B}" presName="horzTwo" presStyleCnt="0"/>
      <dgm:spPr/>
    </dgm:pt>
  </dgm:ptLst>
  <dgm:cxnLst>
    <dgm:cxn modelId="{DF50D279-58B3-42D6-8A64-3C5757B1D037}" srcId="{ED2FAF3D-6612-46B9-AE16-2C57784E02F1}" destId="{6FC4F4D8-A385-44CC-BF00-71313441E6EB}" srcOrd="0" destOrd="0" parTransId="{F516DA97-5F2D-4148-BD61-863CA68AA83B}" sibTransId="{107B05B0-9DE2-4B1F-ADAC-7DAD05FFBB0E}"/>
    <dgm:cxn modelId="{872513C5-580B-40BF-8FB3-2F8FFFEEA408}" srcId="{6FC4F4D8-A385-44CC-BF00-71313441E6EB}" destId="{BC83297E-AE09-4ADC-A96F-4BCCD80D3A25}" srcOrd="1" destOrd="0" parTransId="{8C83062D-90E0-44F0-9E25-B268921E0C7C}" sibTransId="{E269CF97-F668-4186-B31B-9776C44CE85D}"/>
    <dgm:cxn modelId="{AF87843D-A270-4D04-819B-13537E6450ED}" type="presOf" srcId="{5CB34CAD-0CE1-460F-ADE8-BD26A2F7324B}" destId="{9B0B1704-8207-4FDE-8EBE-0F1E2D356C91}" srcOrd="0" destOrd="0" presId="urn:microsoft.com/office/officeart/2005/8/layout/hierarchy4"/>
    <dgm:cxn modelId="{F054272B-11CD-4951-A582-3FC506E6224F}" type="presOf" srcId="{BC83297E-AE09-4ADC-A96F-4BCCD80D3A25}" destId="{022CC11D-C983-430F-9603-8CD0C8D6EC27}" srcOrd="0" destOrd="0" presId="urn:microsoft.com/office/officeart/2005/8/layout/hierarchy4"/>
    <dgm:cxn modelId="{F8BE498D-38EC-48A6-A2F7-8283C11A33AE}" type="presOf" srcId="{ED2FAF3D-6612-46B9-AE16-2C57784E02F1}" destId="{942448A5-1166-4A83-8A67-FE25F807C7B6}" srcOrd="0" destOrd="0" presId="urn:microsoft.com/office/officeart/2005/8/layout/hierarchy4"/>
    <dgm:cxn modelId="{8DD9A70D-FC73-47C2-8937-DC96880F4724}" srcId="{6FC4F4D8-A385-44CC-BF00-71313441E6EB}" destId="{5CB34CAD-0CE1-460F-ADE8-BD26A2F7324B}" srcOrd="2" destOrd="0" parTransId="{61666FDD-BD35-495B-AD7E-7B95E15D9C70}" sibTransId="{F5898E2C-FE8F-4641-9A00-F4FD93F180AD}"/>
    <dgm:cxn modelId="{9B01BB2B-0BB1-4C17-A4E9-12F94B6523A0}" type="presOf" srcId="{6FC4F4D8-A385-44CC-BF00-71313441E6EB}" destId="{ECBCE945-BF08-4E78-9162-D9EBF1BB8465}" srcOrd="0" destOrd="0" presId="urn:microsoft.com/office/officeart/2005/8/layout/hierarchy4"/>
    <dgm:cxn modelId="{0C1B1F59-56F9-4301-AFB6-3D765AA8F3EE}" type="presOf" srcId="{E3B3F738-197E-4ED1-9BCF-2AC8C28513B7}" destId="{58C37A8F-B406-40A7-88B7-D43D0316E0FD}" srcOrd="0" destOrd="0" presId="urn:microsoft.com/office/officeart/2005/8/layout/hierarchy4"/>
    <dgm:cxn modelId="{6D63EB52-6B10-4C9C-B2DD-8FBCC8F9044C}" srcId="{6FC4F4D8-A385-44CC-BF00-71313441E6EB}" destId="{E3B3F738-197E-4ED1-9BCF-2AC8C28513B7}" srcOrd="0" destOrd="0" parTransId="{38EC5FF3-3CA0-4058-A9AA-9A268759F86C}" sibTransId="{FC4E0984-A34D-4368-8300-7638992F12B4}"/>
    <dgm:cxn modelId="{A6142AB0-6764-4113-AFE8-AF182D73F3E1}" type="presParOf" srcId="{942448A5-1166-4A83-8A67-FE25F807C7B6}" destId="{DD5B4924-8475-45AD-B2E6-48CF10737E23}" srcOrd="0" destOrd="0" presId="urn:microsoft.com/office/officeart/2005/8/layout/hierarchy4"/>
    <dgm:cxn modelId="{4DB7C3B4-E284-44C2-801A-1DF1317DA048}" type="presParOf" srcId="{DD5B4924-8475-45AD-B2E6-48CF10737E23}" destId="{ECBCE945-BF08-4E78-9162-D9EBF1BB8465}" srcOrd="0" destOrd="0" presId="urn:microsoft.com/office/officeart/2005/8/layout/hierarchy4"/>
    <dgm:cxn modelId="{01E162A1-1AA4-490D-89BF-81540CA747F9}" type="presParOf" srcId="{DD5B4924-8475-45AD-B2E6-48CF10737E23}" destId="{614FCD36-DA56-4891-9F8C-DD7A3B5A9982}" srcOrd="1" destOrd="0" presId="urn:microsoft.com/office/officeart/2005/8/layout/hierarchy4"/>
    <dgm:cxn modelId="{CA1E21FB-C225-446D-A0DC-14768355F0FD}" type="presParOf" srcId="{DD5B4924-8475-45AD-B2E6-48CF10737E23}" destId="{C5445E79-97B1-43E5-ADC0-E8E3A9775E02}" srcOrd="2" destOrd="0" presId="urn:microsoft.com/office/officeart/2005/8/layout/hierarchy4"/>
    <dgm:cxn modelId="{7B924F6F-A763-4816-BCC6-CF0C010E008A}" type="presParOf" srcId="{C5445E79-97B1-43E5-ADC0-E8E3A9775E02}" destId="{6326E72A-6F24-4C49-BA4E-ACA206AD12C5}" srcOrd="0" destOrd="0" presId="urn:microsoft.com/office/officeart/2005/8/layout/hierarchy4"/>
    <dgm:cxn modelId="{5BF9769E-7D35-4332-AFF3-CD1231484B04}" type="presParOf" srcId="{6326E72A-6F24-4C49-BA4E-ACA206AD12C5}" destId="{58C37A8F-B406-40A7-88B7-D43D0316E0FD}" srcOrd="0" destOrd="0" presId="urn:microsoft.com/office/officeart/2005/8/layout/hierarchy4"/>
    <dgm:cxn modelId="{9EFB7860-0CAA-47B1-A69F-703E6EE7899D}" type="presParOf" srcId="{6326E72A-6F24-4C49-BA4E-ACA206AD12C5}" destId="{4099446C-1D47-41AD-8852-8812ACE80CF1}" srcOrd="1" destOrd="0" presId="urn:microsoft.com/office/officeart/2005/8/layout/hierarchy4"/>
    <dgm:cxn modelId="{6E686FFB-F6B0-4C85-989E-89C637BD9660}" type="presParOf" srcId="{C5445E79-97B1-43E5-ADC0-E8E3A9775E02}" destId="{41BA0133-C1CF-4C6E-9997-FE1352FD30B5}" srcOrd="1" destOrd="0" presId="urn:microsoft.com/office/officeart/2005/8/layout/hierarchy4"/>
    <dgm:cxn modelId="{2001AFB8-B8E1-4264-A74B-394F5D6AB13D}" type="presParOf" srcId="{C5445E79-97B1-43E5-ADC0-E8E3A9775E02}" destId="{26642863-265F-4BB0-AACF-25D6DFD31EF6}" srcOrd="2" destOrd="0" presId="urn:microsoft.com/office/officeart/2005/8/layout/hierarchy4"/>
    <dgm:cxn modelId="{026CC542-C864-41D2-8A1E-E76C36198919}" type="presParOf" srcId="{26642863-265F-4BB0-AACF-25D6DFD31EF6}" destId="{022CC11D-C983-430F-9603-8CD0C8D6EC27}" srcOrd="0" destOrd="0" presId="urn:microsoft.com/office/officeart/2005/8/layout/hierarchy4"/>
    <dgm:cxn modelId="{30AF449A-0DDB-40A0-A7D7-9E63CF60E9ED}" type="presParOf" srcId="{26642863-265F-4BB0-AACF-25D6DFD31EF6}" destId="{CBD44624-4A50-4D85-AE04-5190AFA331CE}" srcOrd="1" destOrd="0" presId="urn:microsoft.com/office/officeart/2005/8/layout/hierarchy4"/>
    <dgm:cxn modelId="{380FA0F5-7C67-4836-8FC2-BB213FC2D447}" type="presParOf" srcId="{C5445E79-97B1-43E5-ADC0-E8E3A9775E02}" destId="{63ADB555-BE15-4018-A13C-FEE67B50021B}" srcOrd="3" destOrd="0" presId="urn:microsoft.com/office/officeart/2005/8/layout/hierarchy4"/>
    <dgm:cxn modelId="{25099F7F-173E-4751-9264-3BB5A64F8649}" type="presParOf" srcId="{C5445E79-97B1-43E5-ADC0-E8E3A9775E02}" destId="{B83DC7DE-8F3C-4EA6-B684-84792377047F}" srcOrd="4" destOrd="0" presId="urn:microsoft.com/office/officeart/2005/8/layout/hierarchy4"/>
    <dgm:cxn modelId="{A7397C84-70EA-4A0A-A413-7A993B6FCB0A}" type="presParOf" srcId="{B83DC7DE-8F3C-4EA6-B684-84792377047F}" destId="{9B0B1704-8207-4FDE-8EBE-0F1E2D356C91}" srcOrd="0" destOrd="0" presId="urn:microsoft.com/office/officeart/2005/8/layout/hierarchy4"/>
    <dgm:cxn modelId="{7C144FD0-F0E1-456B-A292-29705AADBCB7}" type="presParOf" srcId="{B83DC7DE-8F3C-4EA6-B684-84792377047F}" destId="{8516F76F-BA90-43DC-A548-3D04F6099BC5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79CB7EB-880D-4682-97C8-90621444E0B3}" type="doc">
      <dgm:prSet loTypeId="urn:microsoft.com/office/officeart/2005/8/layout/hierarchy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210449-6530-47DF-AB33-6D4E83BE4032}">
      <dgm:prSet phldrT="[Text]"/>
      <dgm:spPr/>
      <dgm:t>
        <a:bodyPr/>
        <a:lstStyle/>
        <a:p>
          <a:r>
            <a:rPr lang="en-US" dirty="0" err="1" smtClean="0"/>
            <a:t>websocket_client</a:t>
          </a:r>
          <a:r>
            <a:rPr lang="en-US" dirty="0" smtClean="0"/>
            <a:t>, messages, utilities</a:t>
          </a:r>
          <a:endParaRPr lang="en-US" dirty="0"/>
        </a:p>
      </dgm:t>
    </dgm:pt>
    <dgm:pt modelId="{4FE1A46C-14B4-41FA-9EB1-F2C93D0994B6}" type="parTrans" cxnId="{1ADCC96D-23F5-4A29-80B9-D9F7BFC5BF6E}">
      <dgm:prSet/>
      <dgm:spPr/>
      <dgm:t>
        <a:bodyPr/>
        <a:lstStyle/>
        <a:p>
          <a:endParaRPr lang="en-US"/>
        </a:p>
      </dgm:t>
    </dgm:pt>
    <dgm:pt modelId="{5DBB63F0-0B6E-4D59-88B7-7D4346A5C492}" type="sibTrans" cxnId="{1ADCC96D-23F5-4A29-80B9-D9F7BFC5BF6E}">
      <dgm:prSet/>
      <dgm:spPr/>
      <dgm:t>
        <a:bodyPr/>
        <a:lstStyle/>
        <a:p>
          <a:endParaRPr lang="en-US"/>
        </a:p>
      </dgm:t>
    </dgm:pt>
    <dgm:pt modelId="{9A21FD7E-BACD-418B-805A-4DD661ECACB2}">
      <dgm:prSet phldrT="[Text]"/>
      <dgm:spPr/>
      <dgm:t>
        <a:bodyPr/>
        <a:lstStyle/>
        <a:p>
          <a:r>
            <a:rPr lang="en-US" dirty="0" smtClean="0"/>
            <a:t>Message </a:t>
          </a:r>
          <a:r>
            <a:rPr lang="en-US" dirty="0" err="1" smtClean="0"/>
            <a:t>WebSocket</a:t>
          </a:r>
          <a:r>
            <a:rPr lang="en-US" dirty="0" smtClean="0"/>
            <a:t> (</a:t>
          </a:r>
          <a:r>
            <a:rPr lang="en-US" dirty="0" err="1" smtClean="0"/>
            <a:t>WinRT</a:t>
          </a:r>
          <a:r>
            <a:rPr lang="en-US" dirty="0" smtClean="0"/>
            <a:t>)</a:t>
          </a:r>
        </a:p>
      </dgm:t>
    </dgm:pt>
    <dgm:pt modelId="{BEEE2871-2195-4C40-8C0E-8C6DDBEC7057}" type="parTrans" cxnId="{C7C1DF15-00FD-4228-9556-E389B8625F34}">
      <dgm:prSet/>
      <dgm:spPr/>
      <dgm:t>
        <a:bodyPr/>
        <a:lstStyle/>
        <a:p>
          <a:endParaRPr lang="en-US"/>
        </a:p>
      </dgm:t>
    </dgm:pt>
    <dgm:pt modelId="{D5AE4FAF-F6B0-4092-B92C-857386D90970}" type="sibTrans" cxnId="{C7C1DF15-00FD-4228-9556-E389B8625F34}">
      <dgm:prSet/>
      <dgm:spPr/>
      <dgm:t>
        <a:bodyPr/>
        <a:lstStyle/>
        <a:p>
          <a:endParaRPr lang="en-US"/>
        </a:p>
      </dgm:t>
    </dgm:pt>
    <dgm:pt modelId="{065D3404-EB30-421F-A5E4-FCD7E2311175}">
      <dgm:prSet phldrT="[Text]"/>
      <dgm:spPr/>
      <dgm:t>
        <a:bodyPr/>
        <a:lstStyle/>
        <a:p>
          <a:r>
            <a:rPr lang="en-US" dirty="0" err="1" smtClean="0"/>
            <a:t>WebSocket</a:t>
          </a:r>
          <a:r>
            <a:rPr lang="en-US" dirty="0" smtClean="0"/>
            <a:t>++</a:t>
          </a:r>
          <a:br>
            <a:rPr lang="en-US" dirty="0" smtClean="0"/>
          </a:br>
          <a:r>
            <a:rPr lang="en-US" dirty="0" smtClean="0"/>
            <a:t>Boost ASIO</a:t>
          </a:r>
          <a:br>
            <a:rPr lang="en-US" dirty="0" smtClean="0"/>
          </a:br>
          <a:r>
            <a:rPr lang="en-US" dirty="0" err="1" smtClean="0"/>
            <a:t>OpenSSL</a:t>
          </a:r>
          <a:endParaRPr lang="en-US" dirty="0"/>
        </a:p>
      </dgm:t>
    </dgm:pt>
    <dgm:pt modelId="{CFD7AC16-0A17-49F1-B348-2E09CE101262}" type="parTrans" cxnId="{28A63F0C-1B19-45D6-8A44-21F148A79114}">
      <dgm:prSet/>
      <dgm:spPr/>
      <dgm:t>
        <a:bodyPr/>
        <a:lstStyle/>
        <a:p>
          <a:endParaRPr lang="en-US"/>
        </a:p>
      </dgm:t>
    </dgm:pt>
    <dgm:pt modelId="{65F73EEE-B79E-4073-8A28-3BA772D8B790}" type="sibTrans" cxnId="{28A63F0C-1B19-45D6-8A44-21F148A79114}">
      <dgm:prSet/>
      <dgm:spPr/>
      <dgm:t>
        <a:bodyPr/>
        <a:lstStyle/>
        <a:p>
          <a:endParaRPr lang="en-US"/>
        </a:p>
      </dgm:t>
    </dgm:pt>
    <dgm:pt modelId="{31562DF1-3299-4535-B24A-2A6E7CB08C26}" type="pres">
      <dgm:prSet presAssocID="{479CB7EB-880D-4682-97C8-90621444E0B3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8EC81BC1-74BA-49E6-9124-8557C312514C}" type="pres">
      <dgm:prSet presAssocID="{7B210449-6530-47DF-AB33-6D4E83BE4032}" presName="vertOne" presStyleCnt="0"/>
      <dgm:spPr/>
    </dgm:pt>
    <dgm:pt modelId="{EEA8D825-4F1F-479E-BC13-60DB590854E4}" type="pres">
      <dgm:prSet presAssocID="{7B210449-6530-47DF-AB33-6D4E83BE4032}" presName="txOne" presStyleLbl="node0" presStyleIdx="0" presStyleCnt="1" custLinFactY="-6662" custLinFactNeighborX="29850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A102FD4-F6FC-4DAF-8698-29EA3857B8AF}" type="pres">
      <dgm:prSet presAssocID="{7B210449-6530-47DF-AB33-6D4E83BE4032}" presName="parTransOne" presStyleCnt="0"/>
      <dgm:spPr/>
    </dgm:pt>
    <dgm:pt modelId="{57BF559C-17CD-4742-A56A-94FA52C3535D}" type="pres">
      <dgm:prSet presAssocID="{7B210449-6530-47DF-AB33-6D4E83BE4032}" presName="horzOne" presStyleCnt="0"/>
      <dgm:spPr/>
    </dgm:pt>
    <dgm:pt modelId="{2923AE64-88FA-4F56-8F80-AF3112E9FF66}" type="pres">
      <dgm:prSet presAssocID="{9A21FD7E-BACD-418B-805A-4DD661ECACB2}" presName="vertTwo" presStyleCnt="0"/>
      <dgm:spPr/>
    </dgm:pt>
    <dgm:pt modelId="{477EE277-7DE8-4A0D-85A2-26A70A33ECA9}" type="pres">
      <dgm:prSet presAssocID="{9A21FD7E-BACD-418B-805A-4DD661ECACB2}" presName="txTwo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7D330C9-450A-4806-987B-BCFD97672E00}" type="pres">
      <dgm:prSet presAssocID="{9A21FD7E-BACD-418B-805A-4DD661ECACB2}" presName="horzTwo" presStyleCnt="0"/>
      <dgm:spPr/>
    </dgm:pt>
    <dgm:pt modelId="{7041DE65-C066-4132-AB20-DCADF7069B2E}" type="pres">
      <dgm:prSet presAssocID="{D5AE4FAF-F6B0-4092-B92C-857386D90970}" presName="sibSpaceTwo" presStyleCnt="0"/>
      <dgm:spPr/>
    </dgm:pt>
    <dgm:pt modelId="{2B206D76-B5F6-4166-9CCB-5DEF4C94D387}" type="pres">
      <dgm:prSet presAssocID="{065D3404-EB30-421F-A5E4-FCD7E2311175}" presName="vertTwo" presStyleCnt="0"/>
      <dgm:spPr/>
    </dgm:pt>
    <dgm:pt modelId="{0DFAF69C-D305-40BC-9D04-DC7A1F57C88D}" type="pres">
      <dgm:prSet presAssocID="{065D3404-EB30-421F-A5E4-FCD7E2311175}" presName="txTwo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3DF598D-9627-41E4-9545-4160B2E0A966}" type="pres">
      <dgm:prSet presAssocID="{065D3404-EB30-421F-A5E4-FCD7E2311175}" presName="horzTwo" presStyleCnt="0"/>
      <dgm:spPr/>
    </dgm:pt>
  </dgm:ptLst>
  <dgm:cxnLst>
    <dgm:cxn modelId="{CDDBB0AB-D92B-4A27-9C4D-68D31A2F0E1C}" type="presOf" srcId="{479CB7EB-880D-4682-97C8-90621444E0B3}" destId="{31562DF1-3299-4535-B24A-2A6E7CB08C26}" srcOrd="0" destOrd="0" presId="urn:microsoft.com/office/officeart/2005/8/layout/hierarchy4"/>
    <dgm:cxn modelId="{C7C1DF15-00FD-4228-9556-E389B8625F34}" srcId="{7B210449-6530-47DF-AB33-6D4E83BE4032}" destId="{9A21FD7E-BACD-418B-805A-4DD661ECACB2}" srcOrd="0" destOrd="0" parTransId="{BEEE2871-2195-4C40-8C0E-8C6DDBEC7057}" sibTransId="{D5AE4FAF-F6B0-4092-B92C-857386D90970}"/>
    <dgm:cxn modelId="{FB042F70-DF1F-40A7-A755-3E4009A337D4}" type="presOf" srcId="{065D3404-EB30-421F-A5E4-FCD7E2311175}" destId="{0DFAF69C-D305-40BC-9D04-DC7A1F57C88D}" srcOrd="0" destOrd="0" presId="urn:microsoft.com/office/officeart/2005/8/layout/hierarchy4"/>
    <dgm:cxn modelId="{28A63F0C-1B19-45D6-8A44-21F148A79114}" srcId="{7B210449-6530-47DF-AB33-6D4E83BE4032}" destId="{065D3404-EB30-421F-A5E4-FCD7E2311175}" srcOrd="1" destOrd="0" parTransId="{CFD7AC16-0A17-49F1-B348-2E09CE101262}" sibTransId="{65F73EEE-B79E-4073-8A28-3BA772D8B790}"/>
    <dgm:cxn modelId="{B754FF71-1BD4-479F-BD20-4D88781BAA8E}" type="presOf" srcId="{9A21FD7E-BACD-418B-805A-4DD661ECACB2}" destId="{477EE277-7DE8-4A0D-85A2-26A70A33ECA9}" srcOrd="0" destOrd="0" presId="urn:microsoft.com/office/officeart/2005/8/layout/hierarchy4"/>
    <dgm:cxn modelId="{B1933C9F-7580-473D-B316-06A7FFB3DE6C}" type="presOf" srcId="{7B210449-6530-47DF-AB33-6D4E83BE4032}" destId="{EEA8D825-4F1F-479E-BC13-60DB590854E4}" srcOrd="0" destOrd="0" presId="urn:microsoft.com/office/officeart/2005/8/layout/hierarchy4"/>
    <dgm:cxn modelId="{1ADCC96D-23F5-4A29-80B9-D9F7BFC5BF6E}" srcId="{479CB7EB-880D-4682-97C8-90621444E0B3}" destId="{7B210449-6530-47DF-AB33-6D4E83BE4032}" srcOrd="0" destOrd="0" parTransId="{4FE1A46C-14B4-41FA-9EB1-F2C93D0994B6}" sibTransId="{5DBB63F0-0B6E-4D59-88B7-7D4346A5C492}"/>
    <dgm:cxn modelId="{55237EA0-53B9-4246-8800-0478A0C0A1B6}" type="presParOf" srcId="{31562DF1-3299-4535-B24A-2A6E7CB08C26}" destId="{8EC81BC1-74BA-49E6-9124-8557C312514C}" srcOrd="0" destOrd="0" presId="urn:microsoft.com/office/officeart/2005/8/layout/hierarchy4"/>
    <dgm:cxn modelId="{8A6EAC54-0B8A-4B33-B81E-500898682A26}" type="presParOf" srcId="{8EC81BC1-74BA-49E6-9124-8557C312514C}" destId="{EEA8D825-4F1F-479E-BC13-60DB590854E4}" srcOrd="0" destOrd="0" presId="urn:microsoft.com/office/officeart/2005/8/layout/hierarchy4"/>
    <dgm:cxn modelId="{BB142C1C-98C3-44F2-97D5-5BA94B016214}" type="presParOf" srcId="{8EC81BC1-74BA-49E6-9124-8557C312514C}" destId="{7A102FD4-F6FC-4DAF-8698-29EA3857B8AF}" srcOrd="1" destOrd="0" presId="urn:microsoft.com/office/officeart/2005/8/layout/hierarchy4"/>
    <dgm:cxn modelId="{17A6BF4C-1862-4CB1-96D2-347F114FB2F8}" type="presParOf" srcId="{8EC81BC1-74BA-49E6-9124-8557C312514C}" destId="{57BF559C-17CD-4742-A56A-94FA52C3535D}" srcOrd="2" destOrd="0" presId="urn:microsoft.com/office/officeart/2005/8/layout/hierarchy4"/>
    <dgm:cxn modelId="{346BAD4C-A06A-410E-8AD6-B90821A0A489}" type="presParOf" srcId="{57BF559C-17CD-4742-A56A-94FA52C3535D}" destId="{2923AE64-88FA-4F56-8F80-AF3112E9FF66}" srcOrd="0" destOrd="0" presId="urn:microsoft.com/office/officeart/2005/8/layout/hierarchy4"/>
    <dgm:cxn modelId="{E8758D41-1EF4-4A2C-BF51-B43AAAF5330C}" type="presParOf" srcId="{2923AE64-88FA-4F56-8F80-AF3112E9FF66}" destId="{477EE277-7DE8-4A0D-85A2-26A70A33ECA9}" srcOrd="0" destOrd="0" presId="urn:microsoft.com/office/officeart/2005/8/layout/hierarchy4"/>
    <dgm:cxn modelId="{7BE719D1-A39B-4C94-BECE-29872A1520BC}" type="presParOf" srcId="{2923AE64-88FA-4F56-8F80-AF3112E9FF66}" destId="{A7D330C9-450A-4806-987B-BCFD97672E00}" srcOrd="1" destOrd="0" presId="urn:microsoft.com/office/officeart/2005/8/layout/hierarchy4"/>
    <dgm:cxn modelId="{6F4CB5E4-2BE5-4D9E-A515-93682593353A}" type="presParOf" srcId="{57BF559C-17CD-4742-A56A-94FA52C3535D}" destId="{7041DE65-C066-4132-AB20-DCADF7069B2E}" srcOrd="1" destOrd="0" presId="urn:microsoft.com/office/officeart/2005/8/layout/hierarchy4"/>
    <dgm:cxn modelId="{ABC6D0AD-2657-4004-998B-870FBBAF53AB}" type="presParOf" srcId="{57BF559C-17CD-4742-A56A-94FA52C3535D}" destId="{2B206D76-B5F6-4166-9CCB-5DEF4C94D387}" srcOrd="2" destOrd="0" presId="urn:microsoft.com/office/officeart/2005/8/layout/hierarchy4"/>
    <dgm:cxn modelId="{A0F5B913-0952-4149-9167-E47F2FB30D8D}" type="presParOf" srcId="{2B206D76-B5F6-4166-9CCB-5DEF4C94D387}" destId="{0DFAF69C-D305-40BC-9D04-DC7A1F57C88D}" srcOrd="0" destOrd="0" presId="urn:microsoft.com/office/officeart/2005/8/layout/hierarchy4"/>
    <dgm:cxn modelId="{CCED25CB-BD4B-4AD5-B7C4-E043D26944A0}" type="presParOf" srcId="{2B206D76-B5F6-4166-9CCB-5DEF4C94D387}" destId="{C3DF598D-9627-41E4-9545-4160B2E0A966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15E7FE-8CD9-410B-B752-014075251B2C}">
      <dsp:nvSpPr>
        <dsp:cNvPr id="0" name=""/>
        <dsp:cNvSpPr/>
      </dsp:nvSpPr>
      <dsp:spPr>
        <a:xfrm>
          <a:off x="0" y="0"/>
          <a:ext cx="5636680" cy="8991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76200" dist="25400" dir="5400000" algn="tl" rotWithShape="0">
            <a:srgbClr val="000000">
              <a:alpha val="5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19050" prstMaterial="flat">
          <a:bevelT w="0" h="0" prst="coolSlant"/>
          <a:contourClr>
            <a:schemeClr val="accent1">
              <a:hueOff val="0"/>
              <a:satOff val="0"/>
              <a:lumOff val="0"/>
              <a:alphaOff val="0"/>
              <a:shade val="25000"/>
              <a:satMod val="14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task APIs</a:t>
          </a:r>
          <a:endParaRPr lang="en-US" sz="4000" kern="1200" dirty="0"/>
        </a:p>
      </dsp:txBody>
      <dsp:txXfrm>
        <a:off x="26335" y="26335"/>
        <a:ext cx="5584010" cy="846476"/>
      </dsp:txXfrm>
    </dsp:sp>
    <dsp:sp modelId="{790A0982-0F87-4089-84A5-77DFC651618D}">
      <dsp:nvSpPr>
        <dsp:cNvPr id="0" name=""/>
        <dsp:cNvSpPr/>
      </dsp:nvSpPr>
      <dsp:spPr>
        <a:xfrm>
          <a:off x="5810" y="1023210"/>
          <a:ext cx="5625676" cy="10018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76200" dist="25400" dir="5400000" algn="tl" rotWithShape="0">
            <a:srgbClr val="000000">
              <a:alpha val="5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19050" prstMaterial="flat">
          <a:bevelT w="0" h="0" prst="coolSlant"/>
          <a:contourClr>
            <a:schemeClr val="accent1">
              <a:hueOff val="0"/>
              <a:satOff val="0"/>
              <a:lumOff val="0"/>
              <a:alphaOff val="0"/>
              <a:shade val="25000"/>
              <a:satMod val="14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scheduler interface</a:t>
          </a:r>
          <a:endParaRPr lang="en-US" sz="3600" kern="1200" dirty="0"/>
        </a:p>
      </dsp:txBody>
      <dsp:txXfrm>
        <a:off x="35152" y="1052552"/>
        <a:ext cx="5566992" cy="943120"/>
      </dsp:txXfrm>
    </dsp:sp>
    <dsp:sp modelId="{2F09DAC0-993B-4059-8543-38B7BD9C6573}">
      <dsp:nvSpPr>
        <dsp:cNvPr id="0" name=""/>
        <dsp:cNvSpPr/>
      </dsp:nvSpPr>
      <dsp:spPr>
        <a:xfrm>
          <a:off x="5810" y="2146943"/>
          <a:ext cx="1824149" cy="13523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76200" dist="25400" dir="5400000" algn="tl" rotWithShape="0">
            <a:srgbClr val="000000">
              <a:alpha val="5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19050" prstMaterial="flat">
          <a:bevelT w="0" h="0" prst="coolSlant"/>
          <a:contourClr>
            <a:schemeClr val="accent1">
              <a:hueOff val="0"/>
              <a:satOff val="0"/>
              <a:lumOff val="0"/>
              <a:alphaOff val="0"/>
              <a:shade val="25000"/>
              <a:satMod val="14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Windows </a:t>
          </a:r>
          <a:r>
            <a:rPr lang="en-US" sz="2000" kern="1200" dirty="0" err="1" smtClean="0"/>
            <a:t>Threadpool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ConcRT</a:t>
          </a:r>
          <a:endParaRPr lang="en-US" sz="2000" kern="1200" dirty="0"/>
        </a:p>
      </dsp:txBody>
      <dsp:txXfrm>
        <a:off x="45419" y="2186552"/>
        <a:ext cx="1744931" cy="1273146"/>
      </dsp:txXfrm>
    </dsp:sp>
    <dsp:sp modelId="{1AA86A85-91BE-424C-8368-CE7B3B520A7B}">
      <dsp:nvSpPr>
        <dsp:cNvPr id="0" name=""/>
        <dsp:cNvSpPr/>
      </dsp:nvSpPr>
      <dsp:spPr>
        <a:xfrm>
          <a:off x="1906573" y="2146943"/>
          <a:ext cx="1824149" cy="13523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76200" dist="25400" dir="5400000" algn="tl" rotWithShape="0">
            <a:srgbClr val="000000">
              <a:alpha val="5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19050" prstMaterial="flat">
          <a:bevelT w="0" h="0" prst="coolSlant"/>
          <a:contourClr>
            <a:schemeClr val="accent1">
              <a:hueOff val="0"/>
              <a:satOff val="0"/>
              <a:lumOff val="0"/>
              <a:alphaOff val="0"/>
              <a:shade val="25000"/>
              <a:satMod val="14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Boost ASIO </a:t>
          </a:r>
          <a:r>
            <a:rPr lang="en-US" sz="2000" kern="1200" dirty="0" err="1" smtClean="0"/>
            <a:t>pthreads</a:t>
          </a:r>
          <a:endParaRPr lang="en-US" sz="1800" kern="1200" dirty="0"/>
        </a:p>
      </dsp:txBody>
      <dsp:txXfrm>
        <a:off x="1946182" y="2186552"/>
        <a:ext cx="1744931" cy="1273146"/>
      </dsp:txXfrm>
    </dsp:sp>
    <dsp:sp modelId="{C01F189C-6DDB-4178-A51A-D79F3BF76DD5}">
      <dsp:nvSpPr>
        <dsp:cNvPr id="0" name=""/>
        <dsp:cNvSpPr/>
      </dsp:nvSpPr>
      <dsp:spPr>
        <a:xfrm>
          <a:off x="3807337" y="2146943"/>
          <a:ext cx="1824149" cy="13523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76200" dist="25400" dir="5400000" algn="tl" rotWithShape="0">
            <a:srgbClr val="000000">
              <a:alpha val="5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19050" prstMaterial="flat">
          <a:bevelT w="0" h="0" prst="coolSlant"/>
          <a:contourClr>
            <a:schemeClr val="accent1">
              <a:hueOff val="0"/>
              <a:satOff val="0"/>
              <a:lumOff val="0"/>
              <a:alphaOff val="0"/>
              <a:shade val="25000"/>
              <a:satMod val="14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Grand Central Dispatch</a:t>
          </a:r>
          <a:endParaRPr lang="en-US" sz="2000" kern="1200" dirty="0"/>
        </a:p>
      </dsp:txBody>
      <dsp:txXfrm>
        <a:off x="3846946" y="2186552"/>
        <a:ext cx="1744931" cy="12731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BCE945-BF08-4E78-9162-D9EBF1BB8465}">
      <dsp:nvSpPr>
        <dsp:cNvPr id="0" name=""/>
        <dsp:cNvSpPr/>
      </dsp:nvSpPr>
      <dsp:spPr>
        <a:xfrm>
          <a:off x="4200" y="0"/>
          <a:ext cx="5840542" cy="17042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76200" dist="25400" dir="5400000" algn="tl" rotWithShape="0">
            <a:srgbClr val="000000">
              <a:alpha val="5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19050" prstMaterial="flat">
          <a:bevelT w="0" h="0" prst="coolSlant"/>
          <a:contourClr>
            <a:schemeClr val="accent1">
              <a:hueOff val="0"/>
              <a:satOff val="0"/>
              <a:lumOff val="0"/>
              <a:alphaOff val="0"/>
              <a:shade val="25000"/>
              <a:satMod val="14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err="1" smtClean="0"/>
            <a:t>http_client</a:t>
          </a:r>
          <a:r>
            <a:rPr lang="en-US" sz="3600" kern="1200" dirty="0" smtClean="0"/>
            <a:t> request/response utilities</a:t>
          </a:r>
          <a:endParaRPr lang="en-US" sz="3600" kern="1200" dirty="0"/>
        </a:p>
      </dsp:txBody>
      <dsp:txXfrm>
        <a:off x="54116" y="49916"/>
        <a:ext cx="5740710" cy="1604426"/>
      </dsp:txXfrm>
    </dsp:sp>
    <dsp:sp modelId="{58C37A8F-B406-40A7-88B7-D43D0316E0FD}">
      <dsp:nvSpPr>
        <dsp:cNvPr id="0" name=""/>
        <dsp:cNvSpPr/>
      </dsp:nvSpPr>
      <dsp:spPr>
        <a:xfrm>
          <a:off x="0" y="1860932"/>
          <a:ext cx="1843605" cy="17042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76200" dist="25400" dir="5400000" algn="tl" rotWithShape="0">
            <a:srgbClr val="000000">
              <a:alpha val="5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19050" prstMaterial="flat">
          <a:bevelT w="0" h="0" prst="coolSlant"/>
          <a:contourClr>
            <a:schemeClr val="accent1">
              <a:hueOff val="0"/>
              <a:satOff val="0"/>
              <a:lumOff val="0"/>
              <a:alphaOff val="0"/>
              <a:shade val="25000"/>
              <a:satMod val="14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/>
            <a:t>WinHTTP</a:t>
          </a:r>
          <a:endParaRPr lang="en-US" sz="3100" kern="1200" dirty="0"/>
        </a:p>
      </dsp:txBody>
      <dsp:txXfrm>
        <a:off x="49916" y="1910848"/>
        <a:ext cx="1743773" cy="1604426"/>
      </dsp:txXfrm>
    </dsp:sp>
    <dsp:sp modelId="{022CC11D-C983-430F-9603-8CD0C8D6EC27}">
      <dsp:nvSpPr>
        <dsp:cNvPr id="0" name=""/>
        <dsp:cNvSpPr/>
      </dsp:nvSpPr>
      <dsp:spPr>
        <a:xfrm>
          <a:off x="2000568" y="1860826"/>
          <a:ext cx="1843605" cy="17042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76200" dist="25400" dir="5400000" algn="tl" rotWithShape="0">
            <a:srgbClr val="000000">
              <a:alpha val="5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19050" prstMaterial="flat">
          <a:bevelT w="0" h="0" prst="coolSlant"/>
          <a:contourClr>
            <a:schemeClr val="accent1">
              <a:hueOff val="0"/>
              <a:satOff val="0"/>
              <a:lumOff val="0"/>
              <a:alphaOff val="0"/>
              <a:shade val="25000"/>
              <a:satMod val="14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IXHR2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(</a:t>
          </a:r>
          <a:r>
            <a:rPr lang="en-US" sz="2400" kern="1200" dirty="0" err="1" smtClean="0"/>
            <a:t>WinRT</a:t>
          </a:r>
          <a:r>
            <a:rPr lang="en-US" sz="2400" kern="1200" dirty="0" smtClean="0"/>
            <a:t>)</a:t>
          </a:r>
          <a:endParaRPr lang="en-US" sz="3100" kern="1200" dirty="0"/>
        </a:p>
      </dsp:txBody>
      <dsp:txXfrm>
        <a:off x="2050484" y="1910742"/>
        <a:ext cx="1743773" cy="1604426"/>
      </dsp:txXfrm>
    </dsp:sp>
    <dsp:sp modelId="{9B0B1704-8207-4FDE-8EBE-0F1E2D356C91}">
      <dsp:nvSpPr>
        <dsp:cNvPr id="0" name=""/>
        <dsp:cNvSpPr/>
      </dsp:nvSpPr>
      <dsp:spPr>
        <a:xfrm>
          <a:off x="3999037" y="1860826"/>
          <a:ext cx="1843605" cy="17042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76200" dist="25400" dir="5400000" algn="tl" rotWithShape="0">
            <a:srgbClr val="000000">
              <a:alpha val="5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19050" prstMaterial="flat">
          <a:bevelT w="0" h="0" prst="coolSlant"/>
          <a:contourClr>
            <a:schemeClr val="accent1">
              <a:hueOff val="0"/>
              <a:satOff val="0"/>
              <a:lumOff val="0"/>
              <a:alphaOff val="0"/>
              <a:shade val="25000"/>
              <a:satMod val="14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Boost ASIO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/>
            <a:t>OpenSSL</a:t>
          </a:r>
          <a:endParaRPr lang="en-US" sz="2400" kern="1200" dirty="0"/>
        </a:p>
      </dsp:txBody>
      <dsp:txXfrm>
        <a:off x="4048953" y="1910742"/>
        <a:ext cx="1743773" cy="160442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A8D825-4F1F-479E-BC13-60DB590854E4}">
      <dsp:nvSpPr>
        <dsp:cNvPr id="0" name=""/>
        <dsp:cNvSpPr/>
      </dsp:nvSpPr>
      <dsp:spPr>
        <a:xfrm>
          <a:off x="4333" y="0"/>
          <a:ext cx="5864782" cy="16464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err="1" smtClean="0"/>
            <a:t>websocket_client</a:t>
          </a:r>
          <a:r>
            <a:rPr lang="en-US" sz="4400" kern="1200" dirty="0" smtClean="0"/>
            <a:t>, messages, utilities</a:t>
          </a:r>
          <a:endParaRPr lang="en-US" sz="4400" kern="1200" dirty="0"/>
        </a:p>
      </dsp:txBody>
      <dsp:txXfrm>
        <a:off x="52556" y="48223"/>
        <a:ext cx="5768336" cy="1550005"/>
      </dsp:txXfrm>
    </dsp:sp>
    <dsp:sp modelId="{477EE277-7DE8-4A0D-85A2-26A70A33ECA9}">
      <dsp:nvSpPr>
        <dsp:cNvPr id="0" name=""/>
        <dsp:cNvSpPr/>
      </dsp:nvSpPr>
      <dsp:spPr>
        <a:xfrm>
          <a:off x="2166" y="1804052"/>
          <a:ext cx="2814195" cy="16464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Message </a:t>
          </a:r>
          <a:r>
            <a:rPr lang="en-US" sz="3000" kern="1200" dirty="0" err="1" smtClean="0"/>
            <a:t>WebSocket</a:t>
          </a:r>
          <a:r>
            <a:rPr lang="en-US" sz="3000" kern="1200" dirty="0" smtClean="0"/>
            <a:t> (</a:t>
          </a:r>
          <a:r>
            <a:rPr lang="en-US" sz="3000" kern="1200" dirty="0" err="1" smtClean="0"/>
            <a:t>WinRT</a:t>
          </a:r>
          <a:r>
            <a:rPr lang="en-US" sz="3000" kern="1200" dirty="0" smtClean="0"/>
            <a:t>)</a:t>
          </a:r>
        </a:p>
      </dsp:txBody>
      <dsp:txXfrm>
        <a:off x="50389" y="1852275"/>
        <a:ext cx="2717749" cy="1550005"/>
      </dsp:txXfrm>
    </dsp:sp>
    <dsp:sp modelId="{0DFAF69C-D305-40BC-9D04-DC7A1F57C88D}">
      <dsp:nvSpPr>
        <dsp:cNvPr id="0" name=""/>
        <dsp:cNvSpPr/>
      </dsp:nvSpPr>
      <dsp:spPr>
        <a:xfrm>
          <a:off x="3052754" y="1804052"/>
          <a:ext cx="2814195" cy="16464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err="1" smtClean="0"/>
            <a:t>WebSocket</a:t>
          </a:r>
          <a:r>
            <a:rPr lang="en-US" sz="3000" kern="1200" dirty="0" smtClean="0"/>
            <a:t>++</a:t>
          </a:r>
          <a:br>
            <a:rPr lang="en-US" sz="3000" kern="1200" dirty="0" smtClean="0"/>
          </a:br>
          <a:r>
            <a:rPr lang="en-US" sz="3000" kern="1200" dirty="0" smtClean="0"/>
            <a:t>Boost ASIO</a:t>
          </a:r>
          <a:br>
            <a:rPr lang="en-US" sz="3000" kern="1200" dirty="0" smtClean="0"/>
          </a:br>
          <a:r>
            <a:rPr lang="en-US" sz="3000" kern="1200" dirty="0" err="1" smtClean="0"/>
            <a:t>OpenSSL</a:t>
          </a:r>
          <a:endParaRPr lang="en-US" sz="3000" kern="1200" dirty="0"/>
        </a:p>
      </dsp:txBody>
      <dsp:txXfrm>
        <a:off x="3100977" y="1852275"/>
        <a:ext cx="2717749" cy="15500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F31069-69EF-4358-AB3D-D3B6E2B193EB}" type="datetimeFigureOut">
              <a:rPr lang="en-US" smtClean="0"/>
              <a:t>9/16/2014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E58BB2-0CC9-4FA4-9764-E911AF466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084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 going to talk much</a:t>
            </a:r>
            <a:r>
              <a:rPr lang="en-US" baseline="0" dirty="0" smtClean="0"/>
              <a:t> about how to construct and launch tasks, just covering enough to under using and consuming in the C++ Rest SDK.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E58BB2-0CC9-4FA4-9764-E911AF46642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2578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Talk</a:t>
            </a:r>
            <a:r>
              <a:rPr lang="en-US" baseline="0" dirty="0" smtClean="0"/>
              <a:t> about how exception handling works here.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E58BB2-0CC9-4FA4-9764-E911AF46642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986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90721-458A-4D99-8055-79E02FF88D6E}" type="datetimeFigureOut">
              <a:rPr lang="en-US" smtClean="0"/>
              <a:t>9/16/2014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36942-7993-425E-8FDD-127C51628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452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90721-458A-4D99-8055-79E02FF88D6E}" type="datetimeFigureOut">
              <a:rPr lang="en-US" smtClean="0"/>
              <a:t>9/16/2014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36942-7993-425E-8FDD-127C5162898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8453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90721-458A-4D99-8055-79E02FF88D6E}" type="datetimeFigureOut">
              <a:rPr lang="en-US" smtClean="0"/>
              <a:t>9/16/2014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36942-7993-425E-8FDD-127C5162898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02013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90721-458A-4D99-8055-79E02FF88D6E}" type="datetimeFigureOut">
              <a:rPr lang="en-US" smtClean="0"/>
              <a:t>9/16/2014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36942-7993-425E-8FDD-127C5162898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91072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90721-458A-4D99-8055-79E02FF88D6E}" type="datetimeFigureOut">
              <a:rPr lang="en-US" smtClean="0"/>
              <a:t>9/16/2014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36942-7993-425E-8FDD-127C5162898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60712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90721-458A-4D99-8055-79E02FF88D6E}" type="datetimeFigureOut">
              <a:rPr lang="en-US" smtClean="0"/>
              <a:t>9/16/2014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36942-7993-425E-8FDD-127C5162898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88904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90721-458A-4D99-8055-79E02FF88D6E}" type="datetimeFigureOut">
              <a:rPr lang="en-US" smtClean="0"/>
              <a:t>9/16/2014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36942-7993-425E-8FDD-127C5162898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13057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90721-458A-4D99-8055-79E02FF88D6E}" type="datetimeFigureOut">
              <a:rPr lang="en-US" smtClean="0"/>
              <a:t>9/16/2014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36942-7993-425E-8FDD-127C5162898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19102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90721-458A-4D99-8055-79E02FF88D6E}" type="datetimeFigureOut">
              <a:rPr lang="en-US" smtClean="0"/>
              <a:t>9/16/2014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36942-7993-425E-8FDD-127C5162898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45500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2800" b="1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90721-458A-4D99-8055-79E02FF88D6E}" type="datetimeFigureOut">
              <a:rPr lang="en-US" smtClean="0"/>
              <a:t>9/16/2014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36942-7993-425E-8FDD-127C51628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631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90721-458A-4D99-8055-79E02FF88D6E}" type="datetimeFigureOut">
              <a:rPr lang="en-US" smtClean="0"/>
              <a:t>9/16/2014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36942-7993-425E-8FDD-127C51628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102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9692640" cy="1397124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1AA90721-458A-4D99-8055-79E02FF88D6E}" type="datetimeFigureOut">
              <a:rPr lang="en-US" smtClean="0"/>
              <a:t>9/16/2014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1C436942-7993-425E-8FDD-127C51628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005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028" r:id="rId1"/>
    <p:sldLayoutId id="2147485029" r:id="rId2"/>
    <p:sldLayoutId id="2147485030" r:id="rId3"/>
    <p:sldLayoutId id="2147485031" r:id="rId4"/>
    <p:sldLayoutId id="2147485032" r:id="rId5"/>
    <p:sldLayoutId id="2147485033" r:id="rId6"/>
    <p:sldLayoutId id="2147485034" r:id="rId7"/>
    <p:sldLayoutId id="2147485035" r:id="rId8"/>
    <p:sldLayoutId id="2147485036" r:id="rId9"/>
    <p:sldLayoutId id="2147485037" r:id="rId10"/>
    <p:sldLayoutId id="214748503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shape.com/" TargetMode="External"/><Relationship Id="rId2" Type="http://schemas.openxmlformats.org/officeDocument/2006/relationships/hyperlink" Target="http://www.programmableweb.com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://casablanca.codeplex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Using Web Services in C++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Steve Gates, </a:t>
            </a:r>
            <a:r>
              <a:rPr lang="en-US" dirty="0" smtClean="0"/>
              <a:t>Microsoft</a:t>
            </a:r>
          </a:p>
          <a:p>
            <a:r>
              <a:rPr lang="en-US" dirty="0" smtClean="0"/>
              <a:t>stgates@microsoft.com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14362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Popular web services/web APIs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Those are just a handful of web APIs, there are tons look at</a:t>
            </a:r>
          </a:p>
          <a:p>
            <a:pPr lvl="1"/>
            <a:r>
              <a:rPr lang="en-US" sz="2000" dirty="0">
                <a:hlinkClick r:id="rId2"/>
              </a:rPr>
              <a:t>http://www.programmableweb.com</a:t>
            </a:r>
            <a:r>
              <a:rPr lang="en-US" sz="2000" dirty="0" smtClean="0">
                <a:hlinkClick r:id="rId2"/>
              </a:rPr>
              <a:t>/</a:t>
            </a:r>
            <a:endParaRPr lang="en-US" sz="2000" dirty="0" smtClean="0"/>
          </a:p>
          <a:p>
            <a:pPr lvl="1"/>
            <a:r>
              <a:rPr lang="en-US" sz="2000" dirty="0">
                <a:hlinkClick r:id="rId3"/>
              </a:rPr>
              <a:t>http://www.mashape.com</a:t>
            </a:r>
            <a:r>
              <a:rPr lang="en-US" sz="2000" dirty="0" smtClean="0">
                <a:hlinkClick r:id="rId3"/>
              </a:rPr>
              <a:t>/</a:t>
            </a:r>
            <a:endParaRPr lang="en-US" sz="2000" dirty="0"/>
          </a:p>
          <a:p>
            <a:pPr lvl="1"/>
            <a:endParaRPr lang="en-US" sz="20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826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Popular web services/web APIs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dirty="0" smtClean="0"/>
              <a:t>Just first page of categories on </a:t>
            </a:r>
            <a:r>
              <a:rPr lang="en-US" sz="2400" dirty="0" err="1" smtClean="0"/>
              <a:t>ProgrammableWeb</a:t>
            </a:r>
            <a:endParaRPr lang="en-US" sz="2000" dirty="0" smtClean="0"/>
          </a:p>
          <a:p>
            <a:pPr marL="0" indent="0">
              <a:buNone/>
            </a:pPr>
            <a:endParaRPr lang="en-US" sz="2400" dirty="0" smtClean="0"/>
          </a:p>
          <a:p>
            <a:endParaRPr lang="en-US" sz="2400" dirty="0" smtClean="0"/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027202" y="2350924"/>
            <a:ext cx="7116797" cy="3966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755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H</a:t>
            </a:r>
            <a:r>
              <a:rPr lang="en-US" dirty="0" smtClean="0"/>
              <a:t>ow can I use these web APIs now?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60704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Available </a:t>
            </a:r>
            <a:r>
              <a:rPr lang="en-US" dirty="0"/>
              <a:t>o</a:t>
            </a:r>
            <a:r>
              <a:rPr lang="en-US" dirty="0" smtClean="0"/>
              <a:t>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Some services have dedicated client side SDKs (probably not in C++)</a:t>
            </a:r>
          </a:p>
          <a:p>
            <a:r>
              <a:rPr lang="en-US" dirty="0" smtClean="0"/>
              <a:t>Write directly to the exposed HTTP endpoints</a:t>
            </a:r>
          </a:p>
          <a:p>
            <a:pPr lvl="1"/>
            <a:r>
              <a:rPr lang="en-US" dirty="0" smtClean="0"/>
              <a:t>Most languages </a:t>
            </a:r>
            <a:r>
              <a:rPr lang="en-US" dirty="0"/>
              <a:t>(other than C++) have </a:t>
            </a:r>
            <a:r>
              <a:rPr lang="en-US" dirty="0" smtClean="0"/>
              <a:t>good library support</a:t>
            </a:r>
          </a:p>
          <a:p>
            <a:pPr marL="274320" lvl="1" indent="0">
              <a:buNone/>
            </a:pPr>
            <a:endParaRPr lang="en-US" dirty="0" smtClean="0"/>
          </a:p>
          <a:p>
            <a:r>
              <a:rPr lang="en-US" dirty="0" smtClean="0"/>
              <a:t>What about C++?</a:t>
            </a:r>
          </a:p>
          <a:p>
            <a:pPr lvl="1"/>
            <a:r>
              <a:rPr lang="en-US" dirty="0" smtClean="0"/>
              <a:t>Use existing HTTP library </a:t>
            </a:r>
          </a:p>
          <a:p>
            <a:pPr lvl="1"/>
            <a:r>
              <a:rPr lang="en-US" dirty="0" smtClean="0"/>
              <a:t>Could use platform specific HTTP APIs when available</a:t>
            </a:r>
          </a:p>
          <a:p>
            <a:pPr lvl="1"/>
            <a:r>
              <a:rPr lang="en-US" dirty="0" smtClean="0"/>
              <a:t>Write HTTP on top of TCP socket library</a:t>
            </a:r>
          </a:p>
          <a:p>
            <a:r>
              <a:rPr lang="en-US" dirty="0" smtClean="0"/>
              <a:t>What about if you care about asynchrony, cross platform, and C++11 style?</a:t>
            </a:r>
          </a:p>
        </p:txBody>
      </p:sp>
    </p:spTree>
    <p:extLst>
      <p:ext uri="{BB962C8B-B14F-4D97-AF65-F5344CB8AC3E}">
        <p14:creationId xmlns:p14="http://schemas.microsoft.com/office/powerpoint/2010/main" val="2582829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The C++ Rest SDK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C++ Rest SDK aims to fill these gaps by providing the building blocks for accessing services with high level APIs covering:</a:t>
            </a:r>
          </a:p>
          <a:p>
            <a:pPr lvl="1"/>
            <a:r>
              <a:rPr lang="en-US" dirty="0" smtClean="0"/>
              <a:t>HTTP, URIs, JSON, </a:t>
            </a:r>
            <a:r>
              <a:rPr lang="en-US" dirty="0" err="1" smtClean="0"/>
              <a:t>OAuth</a:t>
            </a:r>
            <a:r>
              <a:rPr lang="en-US" dirty="0" smtClean="0"/>
              <a:t>, and </a:t>
            </a:r>
            <a:r>
              <a:rPr lang="en-US" dirty="0" err="1" smtClean="0"/>
              <a:t>WebSockets</a:t>
            </a:r>
            <a:r>
              <a:rPr lang="en-US" dirty="0" smtClean="0"/>
              <a:t> </a:t>
            </a:r>
          </a:p>
          <a:p>
            <a:pPr marL="274320" lvl="1" indent="0">
              <a:buNone/>
            </a:pPr>
            <a:endParaRPr lang="en-US" dirty="0" smtClean="0"/>
          </a:p>
          <a:p>
            <a:r>
              <a:rPr lang="en-US" dirty="0" smtClean="0"/>
              <a:t>Approach is not to re-write everything, re-use what is appropriate</a:t>
            </a:r>
          </a:p>
          <a:p>
            <a:pPr lvl="1"/>
            <a:r>
              <a:rPr lang="en-US" dirty="0" smtClean="0"/>
              <a:t>Reuse existing open source libraries</a:t>
            </a:r>
          </a:p>
          <a:p>
            <a:pPr lvl="1"/>
            <a:r>
              <a:rPr lang="en-US" dirty="0" smtClean="0"/>
              <a:t>Build on platform APIs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Goal is to make it easier to consume web APIs and write client SDK libraries</a:t>
            </a:r>
          </a:p>
        </p:txBody>
      </p:sp>
    </p:spTree>
    <p:extLst>
      <p:ext uri="{BB962C8B-B14F-4D97-AF65-F5344CB8AC3E}">
        <p14:creationId xmlns:p14="http://schemas.microsoft.com/office/powerpoint/2010/main" val="2888056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The C++ Rest SDK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Simple APIs</a:t>
            </a:r>
          </a:p>
          <a:p>
            <a:pPr lvl="1"/>
            <a:r>
              <a:rPr lang="en-US" dirty="0" smtClean="0"/>
              <a:t>Having every single feature is not as important as a straight forward API</a:t>
            </a:r>
          </a:p>
          <a:p>
            <a:r>
              <a:rPr lang="en-US" dirty="0" smtClean="0"/>
              <a:t>Asynchronous</a:t>
            </a:r>
          </a:p>
          <a:p>
            <a:pPr lvl="1"/>
            <a:r>
              <a:rPr lang="en-US" dirty="0" smtClean="0"/>
              <a:t>All I/O and potentially long running work needs to be asynchronous</a:t>
            </a:r>
          </a:p>
          <a:p>
            <a:r>
              <a:rPr lang="en-US" dirty="0" smtClean="0"/>
              <a:t>C++11 style</a:t>
            </a:r>
            <a:endParaRPr lang="en-US" dirty="0"/>
          </a:p>
          <a:p>
            <a:endParaRPr lang="en-US" dirty="0" smtClean="0"/>
          </a:p>
          <a:p>
            <a:r>
              <a:rPr lang="en-US" dirty="0"/>
              <a:t>All the code I show you the today runs on Windows desktop/server (XP+), Windows Store, Windows Phone, OS X, iOS, Ubuntu, and Android</a:t>
            </a:r>
          </a:p>
        </p:txBody>
      </p:sp>
    </p:spTree>
    <p:extLst>
      <p:ext uri="{BB962C8B-B14F-4D97-AF65-F5344CB8AC3E}">
        <p14:creationId xmlns:p14="http://schemas.microsoft.com/office/powerpoint/2010/main" val="4043696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Asynchrony</a:t>
            </a:r>
            <a:br>
              <a:rPr lang="en-US" dirty="0" smtClean="0"/>
            </a:br>
            <a:r>
              <a:rPr lang="en-US" dirty="0" err="1" smtClean="0"/>
              <a:t>pplx</a:t>
            </a:r>
            <a:r>
              <a:rPr lang="en-US" dirty="0" smtClean="0"/>
              <a:t>::task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97819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err="1" smtClean="0"/>
              <a:t>pplx</a:t>
            </a:r>
            <a:r>
              <a:rPr lang="en-US" dirty="0" smtClean="0"/>
              <a:t>::task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en-US" dirty="0" smtClean="0"/>
              <a:t>Cross platform tasks from Parallel Patterns Library (PPL)</a:t>
            </a:r>
          </a:p>
          <a:p>
            <a:r>
              <a:rPr lang="en-US" dirty="0" smtClean="0"/>
              <a:t>Similar to </a:t>
            </a:r>
            <a:r>
              <a:rPr lang="en-US" dirty="0" err="1" smtClean="0"/>
              <a:t>std</a:t>
            </a:r>
            <a:r>
              <a:rPr lang="en-US" dirty="0" smtClean="0"/>
              <a:t>::future, but with continuations </a:t>
            </a:r>
          </a:p>
          <a:p>
            <a:r>
              <a:rPr lang="en-US" dirty="0" smtClean="0"/>
              <a:t>Later could be replaced with futures (N3970)</a:t>
            </a:r>
          </a:p>
          <a:p>
            <a:r>
              <a:rPr lang="en-US" dirty="0" smtClean="0"/>
              <a:t>Lots of existing presentations and resources on task based programming</a:t>
            </a:r>
          </a:p>
          <a:p>
            <a:endParaRPr lang="en-US" dirty="0"/>
          </a:p>
        </p:txBody>
      </p:sp>
      <p:graphicFrame>
        <p:nvGraphicFramePr>
          <p:cNvPr id="10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89827641"/>
              </p:ext>
            </p:extLst>
          </p:nvPr>
        </p:nvGraphicFramePr>
        <p:xfrm>
          <a:off x="5934805" y="1898458"/>
          <a:ext cx="5637297" cy="35014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87829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err="1" smtClean="0"/>
              <a:t>pplx</a:t>
            </a:r>
            <a:r>
              <a:rPr lang="en-US" dirty="0" smtClean="0"/>
              <a:t>::task – continuations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pplx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::task&lt;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intTask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start_op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intTask.then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([](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value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Execute some work once operation has completed...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});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Can also compose tasks using </a:t>
            </a:r>
            <a:r>
              <a:rPr lang="en-US" dirty="0" err="1" smtClean="0"/>
              <a:t>pplx</a:t>
            </a:r>
            <a:r>
              <a:rPr lang="en-US" dirty="0" smtClean="0"/>
              <a:t>::</a:t>
            </a:r>
            <a:r>
              <a:rPr lang="en-US" dirty="0" err="1" smtClean="0"/>
              <a:t>when_any</a:t>
            </a:r>
            <a:r>
              <a:rPr lang="en-US" dirty="0" smtClean="0"/>
              <a:t> and </a:t>
            </a:r>
            <a:r>
              <a:rPr lang="en-US" dirty="0" err="1" smtClean="0"/>
              <a:t>pplx</a:t>
            </a:r>
            <a:r>
              <a:rPr lang="en-US" dirty="0" smtClean="0"/>
              <a:t>::</a:t>
            </a:r>
            <a:r>
              <a:rPr lang="en-US" dirty="0" err="1" smtClean="0"/>
              <a:t>when_all</a:t>
            </a:r>
            <a:r>
              <a:rPr lang="en-US" dirty="0" smtClean="0"/>
              <a:t> constructs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297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err="1" smtClean="0"/>
              <a:t>pplx</a:t>
            </a:r>
            <a:r>
              <a:rPr lang="en-US" dirty="0" smtClean="0"/>
              <a:t>::task – exception handling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3" y="1691322"/>
            <a:ext cx="8946541" cy="511725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pplx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::task&lt;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intTask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pplx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create_task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([]() -&gt;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runtime_error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"error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});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intTask.then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([](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pplx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::task&lt;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op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try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value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op.get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runtime_error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 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Perform error handling...  */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});</a:t>
            </a:r>
            <a:endParaRPr lang="en-US" dirty="0" smtClean="0"/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686097" y="3365159"/>
            <a:ext cx="4297265" cy="1052044"/>
            <a:chOff x="6521076" y="5261921"/>
            <a:chExt cx="4297265" cy="1052044"/>
          </a:xfrm>
        </p:grpSpPr>
        <p:cxnSp>
          <p:nvCxnSpPr>
            <p:cNvPr id="5" name="Straight Arrow Connector 4"/>
            <p:cNvCxnSpPr/>
            <p:nvPr/>
          </p:nvCxnSpPr>
          <p:spPr>
            <a:xfrm flipH="1" flipV="1">
              <a:off x="6521076" y="5261921"/>
              <a:ext cx="874443" cy="545755"/>
            </a:xfrm>
            <a:prstGeom prst="straightConnector1">
              <a:avLst/>
            </a:prstGeom>
            <a:ln w="28575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7395519" y="5667634"/>
              <a:ext cx="34228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Task based continuation, always executes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11568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</a:t>
            </a:r>
            <a:r>
              <a:rPr lang="en-US" dirty="0" smtClean="0"/>
              <a:t>hat a typical web service looks like</a:t>
            </a:r>
          </a:p>
          <a:p>
            <a:r>
              <a:rPr lang="en-US" dirty="0" smtClean="0"/>
              <a:t>Some options for consuming</a:t>
            </a:r>
          </a:p>
          <a:p>
            <a:r>
              <a:rPr lang="en-US" dirty="0" smtClean="0"/>
              <a:t>Share a library, the C++ Rest SDK, we’ve been building</a:t>
            </a:r>
          </a:p>
          <a:p>
            <a:pPr lvl="1"/>
            <a:r>
              <a:rPr lang="en-US" dirty="0" smtClean="0"/>
              <a:t>Walkthrough how to use</a:t>
            </a:r>
          </a:p>
          <a:p>
            <a:pPr lvl="1"/>
            <a:r>
              <a:rPr lang="en-US" dirty="0" smtClean="0"/>
              <a:t>How you can get involved if interested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We’ll be looking at code</a:t>
            </a:r>
          </a:p>
          <a:p>
            <a:pPr lvl="1"/>
            <a:r>
              <a:rPr lang="en-US" dirty="0" smtClean="0"/>
              <a:t>Snippets on slides</a:t>
            </a:r>
          </a:p>
          <a:p>
            <a:pPr lvl="1"/>
            <a:r>
              <a:rPr lang="en-US" dirty="0" smtClean="0"/>
              <a:t>In IDE</a:t>
            </a:r>
          </a:p>
          <a:p>
            <a:r>
              <a:rPr lang="en-US" dirty="0" smtClean="0"/>
              <a:t>Cursory knowledge of HTTP, JSON, REST, and some other standards and protocols assumed</a:t>
            </a:r>
          </a:p>
        </p:txBody>
      </p:sp>
    </p:spTree>
    <p:extLst>
      <p:ext uri="{BB962C8B-B14F-4D97-AF65-F5344CB8AC3E}">
        <p14:creationId xmlns:p14="http://schemas.microsoft.com/office/powerpoint/2010/main" val="2574431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http_client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43199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err="1" smtClean="0"/>
              <a:t>http_client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9671780" cy="4195481"/>
          </a:xfrm>
        </p:spPr>
        <p:txBody>
          <a:bodyPr numCol="2"/>
          <a:lstStyle/>
          <a:p>
            <a:endParaRPr lang="en-US" dirty="0" smtClean="0"/>
          </a:p>
          <a:p>
            <a:r>
              <a:rPr lang="en-US" dirty="0" smtClean="0"/>
              <a:t>Support for HTTP/1.1 – client initiated request/response protocol</a:t>
            </a:r>
          </a:p>
          <a:p>
            <a:r>
              <a:rPr lang="en-US" dirty="0" smtClean="0"/>
              <a:t>Simple high level API for managing HTTP requests</a:t>
            </a:r>
          </a:p>
          <a:p>
            <a:r>
              <a:rPr lang="en-US" dirty="0" smtClean="0"/>
              <a:t>No dealing with individual connection management</a:t>
            </a:r>
          </a:p>
          <a:p>
            <a:pPr marL="0" indent="0">
              <a:buNone/>
            </a:pPr>
            <a:endParaRPr lang="en-US" dirty="0" smtClean="0"/>
          </a:p>
        </p:txBody>
      </p:sp>
      <p:graphicFrame>
        <p:nvGraphicFramePr>
          <p:cNvPr id="11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9049327"/>
              </p:ext>
            </p:extLst>
          </p:nvPr>
        </p:nvGraphicFramePr>
        <p:xfrm>
          <a:off x="6023918" y="2001528"/>
          <a:ext cx="5844743" cy="35651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21656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err="1" smtClean="0"/>
              <a:t>http_client</a:t>
            </a:r>
            <a:r>
              <a:rPr lang="en-US" dirty="0" smtClean="0"/>
              <a:t> – hello world upload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0240" y="1910815"/>
            <a:ext cx="10355625" cy="418106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http_client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client(U(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http://myserver.com"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http_response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response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client.request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(methods::POST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U(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mypath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 U(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Hello World"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)).get();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response.status_code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==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status_codes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::OK)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Inspect response...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What is the ‘U’? Platform dependent string type, to allow using preferred type:</a:t>
            </a:r>
          </a:p>
          <a:p>
            <a:pPr lvl="1"/>
            <a:r>
              <a:rPr lang="en-US" dirty="0"/>
              <a:t>On Windows UTF-16, 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wstring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Other platforms UTF-8, </a:t>
            </a:r>
            <a:r>
              <a:rPr lang="en-US" dirty="0" err="1"/>
              <a:t>std</a:t>
            </a:r>
            <a:r>
              <a:rPr lang="en-US" dirty="0"/>
              <a:t>::string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21638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err="1" smtClean="0"/>
              <a:t>http_client</a:t>
            </a:r>
            <a:r>
              <a:rPr lang="en-US" dirty="0" smtClean="0"/>
              <a:t> – hello world upload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513703"/>
            <a:ext cx="10771531" cy="510122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Manually build up request.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http_request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req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(methods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::POST);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req.set_request_uri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(U(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mypath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req.headers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().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add(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header_names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user_agent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“</a:t>
            </a:r>
            <a:r>
              <a:rPr lang="en-US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myclient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req.set_body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(U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"Hello World"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http_response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response =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client.request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req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http_client</a:t>
            </a:r>
            <a:r>
              <a:rPr lang="en-US" dirty="0" smtClean="0"/>
              <a:t> </a:t>
            </a:r>
            <a:r>
              <a:rPr lang="en-US" dirty="0"/>
              <a:t>also takes configuration for options like timeouts, chunk size, etc…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6627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 err="1" smtClean="0"/>
              <a:t>http_client</a:t>
            </a:r>
            <a:r>
              <a:rPr lang="en-US" dirty="0" smtClean="0"/>
              <a:t> – hello world download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1" y="2052918"/>
            <a:ext cx="9782991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http_client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client(U(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"http://myserver.com"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http_response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response =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client.request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(methods::GET).get();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response.status_code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==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status_codes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::OK)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utility::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string_t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body =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response.extract_string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().get();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err="1" smtClean="0"/>
              <a:t>http_response</a:t>
            </a:r>
            <a:r>
              <a:rPr lang="en-US" dirty="0" smtClean="0"/>
              <a:t> contains functionality for getting body as string, JSON, vector, or a stream</a:t>
            </a:r>
          </a:p>
        </p:txBody>
      </p:sp>
    </p:spTree>
    <p:extLst>
      <p:ext uri="{BB962C8B-B14F-4D97-AF65-F5344CB8AC3E}">
        <p14:creationId xmlns:p14="http://schemas.microsoft.com/office/powerpoint/2010/main" val="999978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err="1" smtClean="0"/>
              <a:t>http_client</a:t>
            </a:r>
            <a:r>
              <a:rPr lang="en-US" dirty="0" smtClean="0"/>
              <a:t> – hello world, better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9840674" cy="435133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http_client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client(U(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"http://myserver.com"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client.request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(methods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::GET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then([](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http_response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response)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//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heck status code...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response.extract_string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then([](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utility::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string_t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&amp;body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Use string...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753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 err="1" smtClean="0"/>
              <a:t>http_client</a:t>
            </a:r>
            <a:r>
              <a:rPr lang="en-US" dirty="0" smtClean="0"/>
              <a:t> – request/response flow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2" y="1872049"/>
            <a:ext cx="10732247" cy="489124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http_client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client(U(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"http://myserver.com"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pplx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::task&lt;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http_response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pendingRequest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client.request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(methods::GET);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pendingRequest.then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([](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http_response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response)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pplx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::task&lt;utility::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string_t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extractString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response.extract_string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extractString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.then([](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utility::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string_t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&amp;body)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Use string...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});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6521076" y="5261921"/>
            <a:ext cx="4297265" cy="775045"/>
            <a:chOff x="6521076" y="5261921"/>
            <a:chExt cx="4297265" cy="775045"/>
          </a:xfrm>
        </p:grpSpPr>
        <p:cxnSp>
          <p:nvCxnSpPr>
            <p:cNvPr id="9" name="Straight Arrow Connector 8"/>
            <p:cNvCxnSpPr/>
            <p:nvPr/>
          </p:nvCxnSpPr>
          <p:spPr>
            <a:xfrm flipH="1" flipV="1">
              <a:off x="6521076" y="5261921"/>
              <a:ext cx="874443" cy="545755"/>
            </a:xfrm>
            <a:prstGeom prst="straightConnector1">
              <a:avLst/>
            </a:prstGeom>
            <a:ln w="28575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7395519" y="5667634"/>
              <a:ext cx="34228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Entire response arrived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7464309" y="2861960"/>
            <a:ext cx="3922442" cy="646331"/>
            <a:chOff x="7464309" y="2861960"/>
            <a:chExt cx="3922442" cy="646331"/>
          </a:xfrm>
        </p:grpSpPr>
        <p:cxnSp>
          <p:nvCxnSpPr>
            <p:cNvPr id="14" name="Straight Arrow Connector 13"/>
            <p:cNvCxnSpPr/>
            <p:nvPr/>
          </p:nvCxnSpPr>
          <p:spPr>
            <a:xfrm flipH="1" flipV="1">
              <a:off x="7464309" y="2969745"/>
              <a:ext cx="499620" cy="261547"/>
            </a:xfrm>
            <a:prstGeom prst="straightConnector1">
              <a:avLst/>
            </a:prstGeom>
            <a:ln w="28575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7963929" y="2861960"/>
              <a:ext cx="34228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Entire request sent, response headers arrived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49140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It’s not that I don’t believe you, but I need to see 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97102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Yoda Speak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1335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 err="1" smtClean="0"/>
              <a:t>http_client</a:t>
            </a:r>
            <a:r>
              <a:rPr lang="en-US" dirty="0" smtClean="0"/>
              <a:t> – efficient streaming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3" y="1841157"/>
            <a:ext cx="8761412" cy="453492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http_client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client(U(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"http://myserver.com"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Create stream backed by a vector.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http_request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request(methods::GET);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container_buffer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::vector&lt;uint8_t&gt;&gt; buffer;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buffer.collection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().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reserve(1024 * 1024 * 4);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request.set_response_stream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buffer.create_ostream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Send request and wait for response to arrive.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http_response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response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client.request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(request).get();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response.content_ready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().wait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::vector&lt;uint8_t&gt; body =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::move(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buffer.collection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5245443" y="4726460"/>
            <a:ext cx="5647038" cy="1359243"/>
            <a:chOff x="5245443" y="4726460"/>
            <a:chExt cx="5647038" cy="1359243"/>
          </a:xfrm>
        </p:grpSpPr>
        <p:cxnSp>
          <p:nvCxnSpPr>
            <p:cNvPr id="10" name="Straight Arrow Connector 9"/>
            <p:cNvCxnSpPr/>
            <p:nvPr/>
          </p:nvCxnSpPr>
          <p:spPr>
            <a:xfrm flipH="1">
              <a:off x="5245443" y="5016843"/>
              <a:ext cx="2224216" cy="1068860"/>
            </a:xfrm>
            <a:prstGeom prst="straightConnector1">
              <a:avLst/>
            </a:prstGeom>
            <a:ln w="28575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7469659" y="4726460"/>
              <a:ext cx="34228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Important to move!</a:t>
              </a:r>
              <a:endParaRPr lang="en-US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379308" y="2407509"/>
            <a:ext cx="5647038" cy="1359243"/>
            <a:chOff x="5245443" y="4726460"/>
            <a:chExt cx="5647038" cy="1359243"/>
          </a:xfrm>
        </p:grpSpPr>
        <p:cxnSp>
          <p:nvCxnSpPr>
            <p:cNvPr id="15" name="Straight Arrow Connector 14"/>
            <p:cNvCxnSpPr/>
            <p:nvPr/>
          </p:nvCxnSpPr>
          <p:spPr>
            <a:xfrm flipH="1">
              <a:off x="5245443" y="5016843"/>
              <a:ext cx="2224216" cy="1068860"/>
            </a:xfrm>
            <a:prstGeom prst="straightConnector1">
              <a:avLst/>
            </a:prstGeom>
            <a:ln w="28575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7469659" y="4726460"/>
              <a:ext cx="342282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Heap allocation all at once up front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1398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exactly is a web service?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42564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 err="1" smtClean="0"/>
              <a:t>http_client</a:t>
            </a:r>
            <a:r>
              <a:rPr lang="en-US" dirty="0" smtClean="0"/>
              <a:t> – efficient streaming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1470" y="1828800"/>
            <a:ext cx="11121081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Buffer backed by a file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streambuf</a:t>
            </a:r>
            <a:r>
              <a:rPr lang="fr-F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&lt;uint8_t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buffer = 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file_buffer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&lt;uint8_t&gt;::open(U(</a:t>
            </a:r>
            <a:r>
              <a:rPr lang="fr-FR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fr-FR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myfile</a:t>
            </a:r>
            <a:r>
              <a:rPr lang="fr-FR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fr-F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)).</a:t>
            </a:r>
            <a:r>
              <a:rPr lang="fr-F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fr-F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Buffer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backed by raw memory.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size =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1024 * 1024 * 4;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raw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[size];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rawptr_buffer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&lt;uint8_t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buffer(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reinterpret_cast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&lt;uint8_t *&gt;(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raw), size);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012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err="1" smtClean="0"/>
              <a:t>http_client</a:t>
            </a:r>
            <a:r>
              <a:rPr lang="en-US" dirty="0" smtClean="0"/>
              <a:t> – efficient streaming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609070"/>
          </a:xfrm>
        </p:spPr>
        <p:txBody>
          <a:bodyPr>
            <a:normAutofit/>
          </a:bodyPr>
          <a:lstStyle/>
          <a:p>
            <a:r>
              <a:rPr lang="en-US" dirty="0" smtClean="0"/>
              <a:t>Buffer backed with contiguous storage can allow for further optimization on some platforms</a:t>
            </a:r>
          </a:p>
          <a:p>
            <a:r>
              <a:rPr lang="en-US" dirty="0" smtClean="0"/>
              <a:t>Tuning chunk size for message bodies – saves traversing up and down the stack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Acquire pointer to internal storage</a:t>
            </a:r>
          </a:p>
          <a:p>
            <a:r>
              <a:rPr lang="en-US" dirty="0" smtClean="0"/>
              <a:t>Sending request body –pass directly into platform API for reading</a:t>
            </a:r>
          </a:p>
          <a:p>
            <a:r>
              <a:rPr lang="en-US" dirty="0"/>
              <a:t>Receiving response body </a:t>
            </a:r>
            <a:r>
              <a:rPr lang="en-US" dirty="0" smtClean="0"/>
              <a:t>–pass </a:t>
            </a:r>
            <a:r>
              <a:rPr lang="en-US" dirty="0"/>
              <a:t>directly into platform API for writing</a:t>
            </a:r>
          </a:p>
          <a:p>
            <a:endParaRPr lang="en-US" dirty="0" smtClean="0"/>
          </a:p>
        </p:txBody>
      </p:sp>
      <p:grpSp>
        <p:nvGrpSpPr>
          <p:cNvPr id="15" name="Group 14"/>
          <p:cNvGrpSpPr/>
          <p:nvPr/>
        </p:nvGrpSpPr>
        <p:grpSpPr>
          <a:xfrm>
            <a:off x="1995617" y="3759189"/>
            <a:ext cx="5577097" cy="538403"/>
            <a:chOff x="5189838" y="3604730"/>
            <a:chExt cx="5577097" cy="538403"/>
          </a:xfrm>
        </p:grpSpPr>
        <p:sp>
          <p:nvSpPr>
            <p:cNvPr id="4" name="Rectangle 3"/>
            <p:cNvSpPr/>
            <p:nvPr/>
          </p:nvSpPr>
          <p:spPr>
            <a:xfrm>
              <a:off x="5189838" y="3604732"/>
              <a:ext cx="556054" cy="538401"/>
            </a:xfrm>
            <a:prstGeom prst="rect">
              <a:avLst/>
            </a:prstGeom>
            <a:ln w="66675">
              <a:solidFill>
                <a:schemeClr val="accent5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745892" y="3604731"/>
              <a:ext cx="556054" cy="538401"/>
            </a:xfrm>
            <a:prstGeom prst="rect">
              <a:avLst/>
            </a:prstGeom>
            <a:ln w="66675">
              <a:solidFill>
                <a:schemeClr val="accent5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301946" y="3604731"/>
              <a:ext cx="556054" cy="538401"/>
            </a:xfrm>
            <a:prstGeom prst="rect">
              <a:avLst/>
            </a:prstGeom>
            <a:ln w="66675">
              <a:solidFill>
                <a:schemeClr val="accent5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858000" y="3604731"/>
              <a:ext cx="556054" cy="538401"/>
            </a:xfrm>
            <a:prstGeom prst="rect">
              <a:avLst/>
            </a:prstGeom>
            <a:ln w="66675">
              <a:solidFill>
                <a:schemeClr val="accent5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7414054" y="3604731"/>
              <a:ext cx="556054" cy="538401"/>
            </a:xfrm>
            <a:prstGeom prst="rect">
              <a:avLst/>
            </a:prstGeom>
            <a:ln w="66675">
              <a:solidFill>
                <a:schemeClr val="accent5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970108" y="3604731"/>
              <a:ext cx="556054" cy="538401"/>
            </a:xfrm>
            <a:prstGeom prst="rect">
              <a:avLst/>
            </a:prstGeom>
            <a:ln w="66675">
              <a:solidFill>
                <a:schemeClr val="accent5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8526162" y="3604730"/>
              <a:ext cx="556054" cy="538401"/>
            </a:xfrm>
            <a:prstGeom prst="rect">
              <a:avLst/>
            </a:prstGeom>
            <a:ln w="66675">
              <a:solidFill>
                <a:schemeClr val="accent5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9085924" y="3604730"/>
              <a:ext cx="556054" cy="538401"/>
            </a:xfrm>
            <a:prstGeom prst="rect">
              <a:avLst/>
            </a:prstGeom>
            <a:ln w="66675">
              <a:solidFill>
                <a:schemeClr val="accent5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9638270" y="3604730"/>
              <a:ext cx="556054" cy="538401"/>
            </a:xfrm>
            <a:prstGeom prst="rect">
              <a:avLst/>
            </a:prstGeom>
            <a:ln w="66675">
              <a:solidFill>
                <a:schemeClr val="accent5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0210881" y="3604730"/>
              <a:ext cx="556054" cy="538401"/>
            </a:xfrm>
            <a:prstGeom prst="rect">
              <a:avLst/>
            </a:prstGeom>
            <a:ln w="66675">
              <a:solidFill>
                <a:schemeClr val="accent5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38686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Dropbox Upload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50554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w</a:t>
            </a:r>
            <a:r>
              <a:rPr lang="en-US" dirty="0" err="1" smtClean="0"/>
              <a:t>ebsocket_client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84840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err="1" smtClean="0"/>
              <a:t>websocket_client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en-US" dirty="0" smtClean="0"/>
              <a:t>Enables bi-directional communication over a persistent TCP socket after an HTTP request </a:t>
            </a:r>
          </a:p>
          <a:p>
            <a:r>
              <a:rPr lang="en-US" dirty="0" smtClean="0"/>
              <a:t>In contrast with the HTTP request/response model, servers can push messages</a:t>
            </a:r>
          </a:p>
          <a:p>
            <a:r>
              <a:rPr lang="en-US" dirty="0" smtClean="0"/>
              <a:t>Domains – frequent small messaging, gaming, interactive collaborative applications</a:t>
            </a: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9954868"/>
              </p:ext>
            </p:extLst>
          </p:nvPr>
        </p:nvGraphicFramePr>
        <p:xfrm>
          <a:off x="5604134" y="1942413"/>
          <a:ext cx="5869116" cy="3451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68836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 err="1" smtClean="0"/>
              <a:t>websocket_client</a:t>
            </a:r>
            <a:r>
              <a:rPr lang="en-US" dirty="0" smtClean="0"/>
              <a:t> – opening connection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54955" y="1884406"/>
            <a:ext cx="8761412" cy="459053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websocket_client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client;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client.connect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(U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ws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://myserver.com"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)).then([]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Connection successfully opened...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Later on when done...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client.close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().then([]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Connection is closed...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});</a:t>
            </a:r>
          </a:p>
          <a:p>
            <a:r>
              <a:rPr lang="en-US" dirty="0" err="1"/>
              <a:t>w</a:t>
            </a:r>
            <a:r>
              <a:rPr lang="en-US" dirty="0" err="1" smtClean="0"/>
              <a:t>ebsocket_client</a:t>
            </a:r>
            <a:r>
              <a:rPr lang="en-US" dirty="0" smtClean="0"/>
              <a:t> also takes configuration for options like HTTP upgrade request headers and </a:t>
            </a:r>
            <a:r>
              <a:rPr lang="en-US" dirty="0" err="1" smtClean="0"/>
              <a:t>subprotocols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78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err="1" smtClean="0"/>
              <a:t>websocket_client</a:t>
            </a:r>
            <a:r>
              <a:rPr lang="en-US" dirty="0" smtClean="0"/>
              <a:t> – sending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9612074" cy="4351337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Strings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websocket_outgoing_message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msg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msg.set_utf8_message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"Hello World"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pplx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::task&lt;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sendTask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client.send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msg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Binary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websocket_outgoing_message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msg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streambuf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&lt;uint8_t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buffer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file_buffer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&lt;uint8_t&gt;::open(U(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myfile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)).get();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msg.set_binary_message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buffer.create_istream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(), 10);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Send only 10 bytes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pplx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::task&lt;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sendTask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client.send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msg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8184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err="1" smtClean="0"/>
              <a:t>websocket_client</a:t>
            </a:r>
            <a:r>
              <a:rPr lang="en-US" dirty="0" smtClean="0"/>
              <a:t> – receiving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websocket_client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client;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client.receive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().then([](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websocket_incoming_message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msg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msg.extract_string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Msg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body could still be arriving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then([](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::string &amp;data)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Use string...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});</a:t>
            </a:r>
            <a:endParaRPr lang="en-US" dirty="0"/>
          </a:p>
          <a:p>
            <a:r>
              <a:rPr lang="en-US" dirty="0" smtClean="0"/>
              <a:t>Can also access body as a stream</a:t>
            </a:r>
            <a:endParaRPr lang="en-US" dirty="0"/>
          </a:p>
          <a:p>
            <a:r>
              <a:rPr lang="en-US" dirty="0" smtClean="0"/>
              <a:t>Adding option for using callback for repeated message receiving</a:t>
            </a:r>
          </a:p>
        </p:txBody>
      </p:sp>
    </p:spTree>
    <p:extLst>
      <p:ext uri="{BB962C8B-B14F-4D97-AF65-F5344CB8AC3E}">
        <p14:creationId xmlns:p14="http://schemas.microsoft.com/office/powerpoint/2010/main" val="2018127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Cross platform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automation infrastructure</a:t>
            </a:r>
          </a:p>
          <a:p>
            <a:pPr lvl="1"/>
            <a:r>
              <a:rPr lang="en-US" dirty="0" smtClean="0"/>
              <a:t>Gated, rolling, nightly</a:t>
            </a:r>
          </a:p>
          <a:p>
            <a:r>
              <a:rPr lang="en-US" dirty="0" smtClean="0"/>
              <a:t>Make test cases cross platform by default</a:t>
            </a:r>
          </a:p>
          <a:p>
            <a:r>
              <a:rPr lang="en-US" dirty="0" smtClean="0"/>
              <a:t>Be careful about build system complexity</a:t>
            </a:r>
          </a:p>
          <a:p>
            <a:r>
              <a:rPr lang="en-US" dirty="0" smtClean="0"/>
              <a:t>Think of platforms as ‘features’</a:t>
            </a:r>
          </a:p>
          <a:p>
            <a:r>
              <a:rPr lang="en-US" dirty="0" smtClean="0"/>
              <a:t>Sometimes have to write mini-shims to hide missing libraries</a:t>
            </a:r>
          </a:p>
          <a:p>
            <a:r>
              <a:rPr lang="en-US" dirty="0" smtClean="0"/>
              <a:t>Even when not fully using cross platform capabilities, users like the option</a:t>
            </a:r>
          </a:p>
          <a:p>
            <a:pPr lvl="1"/>
            <a:r>
              <a:rPr lang="en-US" dirty="0" smtClean="0"/>
              <a:t>Layer APIs to allow dropping down if necessary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412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C++ Rest SDK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more details the library can be located on </a:t>
            </a:r>
            <a:r>
              <a:rPr lang="en-US" dirty="0" err="1" smtClean="0"/>
              <a:t>CodePlex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r>
              <a:rPr lang="en-US" sz="2000" dirty="0">
                <a:hlinkClick r:id="rId2"/>
              </a:rPr>
              <a:t>http://casablanca.codeplex.com</a:t>
            </a:r>
            <a:r>
              <a:rPr lang="en-US" sz="2000" dirty="0" smtClean="0">
                <a:hlinkClick r:id="rId2"/>
              </a:rPr>
              <a:t>/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Release as open source under Apache 2.0 license</a:t>
            </a:r>
          </a:p>
          <a:p>
            <a:r>
              <a:rPr lang="en-US" dirty="0" smtClean="0"/>
              <a:t>We accept contributions, let me know </a:t>
            </a:r>
            <a:r>
              <a:rPr lang="en-US" smtClean="0"/>
              <a:t>if </a:t>
            </a:r>
            <a:r>
              <a:rPr lang="en-US" smtClean="0"/>
              <a:t>interested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05987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Or a network service?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3322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Questions?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87611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Remote Procedure 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RFC 707 – “High-level framework for network-based resource sharing”</a:t>
            </a:r>
            <a:endParaRPr lang="en-US" dirty="0"/>
          </a:p>
          <a:p>
            <a:r>
              <a:rPr lang="en-US" dirty="0" smtClean="0"/>
              <a:t>At its simplest, the ability to run a function on another machine and get the result</a:t>
            </a:r>
          </a:p>
          <a:p>
            <a:r>
              <a:rPr lang="en-US" dirty="0" smtClean="0"/>
              <a:t>A server offers a set of callable operations to clients</a:t>
            </a:r>
          </a:p>
          <a:p>
            <a:r>
              <a:rPr lang="en-US" dirty="0" smtClean="0"/>
              <a:t>Using familiar local procedure calls, hides away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arameters, message format</a:t>
            </a:r>
          </a:p>
          <a:p>
            <a:pPr lvl="1"/>
            <a:r>
              <a:rPr lang="en-US" dirty="0" smtClean="0"/>
              <a:t>Transmission protocol details</a:t>
            </a:r>
          </a:p>
        </p:txBody>
      </p:sp>
    </p:spTree>
    <p:extLst>
      <p:ext uri="{BB962C8B-B14F-4D97-AF65-F5344CB8AC3E}">
        <p14:creationId xmlns:p14="http://schemas.microsoft.com/office/powerpoint/2010/main" val="889201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What is a web service?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WC3 </a:t>
            </a:r>
            <a:r>
              <a:rPr lang="en-US" dirty="0" smtClean="0"/>
              <a:t>– “A </a:t>
            </a:r>
            <a:r>
              <a:rPr lang="en-US" dirty="0"/>
              <a:t>Web service is a software system designed to support interoperable machine-to-machine interaction over a network</a:t>
            </a:r>
            <a:r>
              <a:rPr lang="en-US" dirty="0" smtClean="0"/>
              <a:t>.”</a:t>
            </a:r>
          </a:p>
          <a:p>
            <a:endParaRPr lang="en-US" dirty="0"/>
          </a:p>
          <a:p>
            <a:r>
              <a:rPr lang="en-US" dirty="0" smtClean="0"/>
              <a:t>In general I think of a ‘web service’ as a method of communication between two computers over the world wide web</a:t>
            </a:r>
          </a:p>
          <a:p>
            <a:endParaRPr lang="en-US" dirty="0"/>
          </a:p>
          <a:p>
            <a:r>
              <a:rPr lang="en-US" dirty="0"/>
              <a:t>Two </a:t>
            </a:r>
            <a:r>
              <a:rPr lang="en-US" dirty="0" smtClean="0"/>
              <a:t>popular variants are </a:t>
            </a:r>
            <a:r>
              <a:rPr lang="en-US" dirty="0"/>
              <a:t>SOAP and REST</a:t>
            </a:r>
          </a:p>
          <a:p>
            <a:r>
              <a:rPr lang="en-US" dirty="0"/>
              <a:t>Term ‘web service’ is somewhat intertwined with SOAP</a:t>
            </a:r>
          </a:p>
          <a:p>
            <a:r>
              <a:rPr lang="en-US" dirty="0"/>
              <a:t>This talk will mainly focus on </a:t>
            </a:r>
            <a:r>
              <a:rPr lang="en-US" dirty="0" smtClean="0"/>
              <a:t>REST style services, or web </a:t>
            </a:r>
            <a:r>
              <a:rPr lang="en-US" dirty="0"/>
              <a:t>APIs delivered over HTTP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237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err="1" smtClean="0"/>
              <a:t>REpresentational</a:t>
            </a:r>
            <a:r>
              <a:rPr lang="en-US" dirty="0" smtClean="0"/>
              <a:t> State Transfer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Architectural style for designing a distributed system</a:t>
            </a:r>
            <a:endParaRPr lang="en-US" dirty="0"/>
          </a:p>
          <a:p>
            <a:r>
              <a:rPr lang="en-US" dirty="0" smtClean="0"/>
              <a:t>A service is </a:t>
            </a:r>
            <a:r>
              <a:rPr lang="en-US" dirty="0" err="1" smtClean="0"/>
              <a:t>RESTful</a:t>
            </a:r>
            <a:r>
              <a:rPr lang="en-US" dirty="0" smtClean="0"/>
              <a:t> if conforms to the following set of constraints:</a:t>
            </a:r>
          </a:p>
          <a:p>
            <a:pPr lvl="1"/>
            <a:r>
              <a:rPr lang="en-US" dirty="0" smtClean="0"/>
              <a:t>Client-server separation</a:t>
            </a:r>
          </a:p>
          <a:p>
            <a:pPr lvl="1"/>
            <a:r>
              <a:rPr lang="en-US" dirty="0" smtClean="0"/>
              <a:t>Stateless</a:t>
            </a:r>
          </a:p>
          <a:p>
            <a:pPr lvl="1"/>
            <a:r>
              <a:rPr lang="en-US" dirty="0" smtClean="0"/>
              <a:t>Uniform interface</a:t>
            </a:r>
          </a:p>
          <a:p>
            <a:pPr lvl="1"/>
            <a:r>
              <a:rPr lang="en-US" dirty="0" smtClean="0"/>
              <a:t>Cacheable</a:t>
            </a:r>
          </a:p>
          <a:p>
            <a:pPr lvl="1"/>
            <a:r>
              <a:rPr lang="en-US" dirty="0" smtClean="0"/>
              <a:t>Layered system</a:t>
            </a:r>
          </a:p>
          <a:p>
            <a:pPr lvl="1"/>
            <a:r>
              <a:rPr lang="en-US" dirty="0" smtClean="0"/>
              <a:t>Code on demand (optional)</a:t>
            </a:r>
          </a:p>
          <a:p>
            <a:r>
              <a:rPr lang="en-US" dirty="0" smtClean="0"/>
              <a:t>For a web services this means</a:t>
            </a:r>
          </a:p>
          <a:p>
            <a:pPr lvl="1"/>
            <a:r>
              <a:rPr lang="en-US" dirty="0" smtClean="0"/>
              <a:t>Interact with resources using URIs</a:t>
            </a:r>
          </a:p>
          <a:p>
            <a:pPr lvl="1"/>
            <a:r>
              <a:rPr lang="en-US" dirty="0" smtClean="0"/>
              <a:t>Interface using HTTP methods</a:t>
            </a:r>
          </a:p>
          <a:p>
            <a:pPr lvl="1"/>
            <a:r>
              <a:rPr lang="en-US" dirty="0" smtClean="0"/>
              <a:t>No specific data format, but often JSON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382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OK what are some real examples…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12921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Popular web services/web APIs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76353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Common protocols and standards – HTTP, URI, JSON, </a:t>
            </a:r>
            <a:r>
              <a:rPr lang="en-US" dirty="0" err="1" smtClean="0"/>
              <a:t>OAuth</a:t>
            </a:r>
            <a:endParaRPr lang="en-US" dirty="0"/>
          </a:p>
          <a:p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9770662"/>
              </p:ext>
            </p:extLst>
          </p:nvPr>
        </p:nvGraphicFramePr>
        <p:xfrm>
          <a:off x="1482124" y="1535209"/>
          <a:ext cx="8180859" cy="41343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82552"/>
                <a:gridCol w="4998307"/>
              </a:tblGrid>
              <a:tr h="51679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Service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Protocols/Standards</a:t>
                      </a:r>
                      <a:endParaRPr lang="en-US" sz="2400" dirty="0"/>
                    </a:p>
                  </a:txBody>
                  <a:tcPr anchor="ctr"/>
                </a:tc>
              </a:tr>
              <a:tr h="51679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Google Maps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HTTP, URI, XML, JSON</a:t>
                      </a:r>
                      <a:endParaRPr lang="en-US" sz="2000" dirty="0"/>
                    </a:p>
                  </a:txBody>
                  <a:tcPr anchor="ctr"/>
                </a:tc>
              </a:tr>
              <a:tr h="51679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Facebook Graph API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HTTP, URI, </a:t>
                      </a:r>
                      <a:r>
                        <a:rPr lang="en-US" sz="2000" dirty="0" err="1" smtClean="0"/>
                        <a:t>OAuth</a:t>
                      </a:r>
                      <a:r>
                        <a:rPr lang="en-US" sz="2000" dirty="0" smtClean="0"/>
                        <a:t>, JSON</a:t>
                      </a:r>
                      <a:endParaRPr lang="en-US" sz="2000" dirty="0"/>
                    </a:p>
                  </a:txBody>
                  <a:tcPr anchor="ctr"/>
                </a:tc>
              </a:tr>
              <a:tr h="51679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Twitter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HTTP, URI, </a:t>
                      </a:r>
                      <a:r>
                        <a:rPr lang="en-US" sz="2000" dirty="0" err="1" smtClean="0"/>
                        <a:t>OAuth</a:t>
                      </a:r>
                      <a:r>
                        <a:rPr lang="en-US" sz="2000" dirty="0" smtClean="0"/>
                        <a:t>, JSON</a:t>
                      </a:r>
                      <a:endParaRPr lang="en-US" sz="2000" dirty="0"/>
                    </a:p>
                  </a:txBody>
                  <a:tcPr anchor="ctr"/>
                </a:tc>
              </a:tr>
              <a:tr h="51679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Amazon S3 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HTTP, URI, XML</a:t>
                      </a:r>
                      <a:endParaRPr lang="en-US" sz="2000" dirty="0"/>
                    </a:p>
                  </a:txBody>
                  <a:tcPr anchor="ctr"/>
                </a:tc>
              </a:tr>
              <a:tr h="51679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Azure Storage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HTTP, URI, XML, JSON (tables)</a:t>
                      </a:r>
                      <a:endParaRPr lang="en-US" sz="2000" dirty="0"/>
                    </a:p>
                  </a:txBody>
                  <a:tcPr anchor="ctr"/>
                </a:tc>
              </a:tr>
              <a:tr h="51679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Dropbox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HTTP, URI, </a:t>
                      </a:r>
                      <a:r>
                        <a:rPr lang="en-US" sz="2000" dirty="0" err="1" smtClean="0"/>
                        <a:t>OAuth</a:t>
                      </a:r>
                      <a:r>
                        <a:rPr lang="en-US" sz="2000" dirty="0" smtClean="0"/>
                        <a:t>,</a:t>
                      </a:r>
                      <a:r>
                        <a:rPr lang="en-US" sz="2000" baseline="0" dirty="0" smtClean="0"/>
                        <a:t> JSON</a:t>
                      </a:r>
                      <a:endParaRPr lang="en-US" sz="2000" dirty="0"/>
                    </a:p>
                  </a:txBody>
                  <a:tcPr anchor="ctr"/>
                </a:tc>
              </a:tr>
              <a:tr h="51679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WordPress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HTTP, URI, </a:t>
                      </a:r>
                      <a:r>
                        <a:rPr lang="en-US" sz="2000" dirty="0" err="1" smtClean="0"/>
                        <a:t>OAuth</a:t>
                      </a:r>
                      <a:r>
                        <a:rPr lang="en-US" sz="2000" dirty="0" smtClean="0"/>
                        <a:t>, JSON </a:t>
                      </a:r>
                      <a:endParaRPr lang="en-US" sz="20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6537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7B713C7F-58B7-4AE9-B361-B13EB9EC4C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4829</TotalTime>
  <Words>1707</Words>
  <Application>Microsoft Office PowerPoint</Application>
  <PresentationFormat>Widescreen</PresentationFormat>
  <Paragraphs>312</Paragraphs>
  <Slides>40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Calibri</vt:lpstr>
      <vt:lpstr>Century Schoolbook</vt:lpstr>
      <vt:lpstr>Consolas</vt:lpstr>
      <vt:lpstr>Wingdings 2</vt:lpstr>
      <vt:lpstr>View</vt:lpstr>
      <vt:lpstr>Using Web Services in C++</vt:lpstr>
      <vt:lpstr>Overview</vt:lpstr>
      <vt:lpstr>What exactly is a web service? </vt:lpstr>
      <vt:lpstr>Or a network service? </vt:lpstr>
      <vt:lpstr>Remote Procedure Call</vt:lpstr>
      <vt:lpstr>What is a web service?</vt:lpstr>
      <vt:lpstr>REpresentational State Transfer</vt:lpstr>
      <vt:lpstr>OK what are some real examples… </vt:lpstr>
      <vt:lpstr>Popular web services/web APIs</vt:lpstr>
      <vt:lpstr>Popular web services/web APIs</vt:lpstr>
      <vt:lpstr>Popular web services/web APIs</vt:lpstr>
      <vt:lpstr> How can I use these web APIs now?</vt:lpstr>
      <vt:lpstr>Available options</vt:lpstr>
      <vt:lpstr>The C++ Rest SDK</vt:lpstr>
      <vt:lpstr>The C++ Rest SDK</vt:lpstr>
      <vt:lpstr>Asynchrony pplx::task </vt:lpstr>
      <vt:lpstr>pplx::task </vt:lpstr>
      <vt:lpstr>pplx::task – continuations </vt:lpstr>
      <vt:lpstr>pplx::task – exception handling </vt:lpstr>
      <vt:lpstr>http_client </vt:lpstr>
      <vt:lpstr>http_client</vt:lpstr>
      <vt:lpstr>http_client – hello world upload</vt:lpstr>
      <vt:lpstr>http_client – hello world upload</vt:lpstr>
      <vt:lpstr>http_client – hello world download</vt:lpstr>
      <vt:lpstr>http_client – hello world, better</vt:lpstr>
      <vt:lpstr>http_client – request/response flow </vt:lpstr>
      <vt:lpstr>It’s not that I don’t believe you, but I need to see it</vt:lpstr>
      <vt:lpstr>Yoda Speak </vt:lpstr>
      <vt:lpstr>http_client – efficient streaming</vt:lpstr>
      <vt:lpstr>http_client – efficient streaming</vt:lpstr>
      <vt:lpstr>http_client – efficient streaming</vt:lpstr>
      <vt:lpstr>Dropbox Upload </vt:lpstr>
      <vt:lpstr>websocket_client </vt:lpstr>
      <vt:lpstr>websocket_client</vt:lpstr>
      <vt:lpstr>websocket_client – opening connection</vt:lpstr>
      <vt:lpstr>websocket_client – sending</vt:lpstr>
      <vt:lpstr>websocket_client – receiving</vt:lpstr>
      <vt:lpstr>Cross platform learning</vt:lpstr>
      <vt:lpstr>C++ Rest SDK</vt:lpstr>
      <vt:lpstr>Questions?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Gates</dc:creator>
  <cp:lastModifiedBy>Steve Gates</cp:lastModifiedBy>
  <cp:revision>451</cp:revision>
  <dcterms:created xsi:type="dcterms:W3CDTF">2014-09-07T23:41:28Z</dcterms:created>
  <dcterms:modified xsi:type="dcterms:W3CDTF">2014-09-16T17:20:37Z</dcterms:modified>
</cp:coreProperties>
</file>