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304" r:id="rId3"/>
    <p:sldId id="257"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5" r:id="rId44"/>
    <p:sldId id="306" r:id="rId45"/>
    <p:sldId id="307" r:id="rId46"/>
    <p:sldId id="308" r:id="rId47"/>
    <p:sldId id="309" r:id="rId48"/>
    <p:sldId id="310" r:id="rId49"/>
    <p:sldId id="311" r:id="rId50"/>
    <p:sldId id="312" r:id="rId51"/>
    <p:sldId id="313" r:id="rId52"/>
    <p:sldId id="314" r:id="rId53"/>
    <p:sldId id="315" r:id="rId54"/>
    <p:sldId id="260" r:id="rId5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5B59F-56F5-4702-BBB5-D2F3ABBAE7DF}" v="394" dt="2020-02-12T14:43:13.0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2" y="6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pic>
        <p:nvPicPr>
          <p:cNvPr id="6" name="Imagen 5">
            <a:extLst>
              <a:ext uri="{FF2B5EF4-FFF2-40B4-BE49-F238E27FC236}">
                <a16:creationId xmlns:a16="http://schemas.microsoft.com/office/drawing/2014/main" id="{DD90F2D1-CA48-4F24-8AB0-6D7C52220953}"/>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31B2C16B-AC3C-4E1A-BAC9-06AEC2FAF276}"/>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8" name="Gráfico 16">
            <a:extLst>
              <a:ext uri="{FF2B5EF4-FFF2-40B4-BE49-F238E27FC236}">
                <a16:creationId xmlns:a16="http://schemas.microsoft.com/office/drawing/2014/main" id="{A7315C0A-A1A8-4332-A786-592306DA8500}"/>
              </a:ext>
            </a:extLst>
          </p:cNvPr>
          <p:cNvGrpSpPr/>
          <p:nvPr/>
        </p:nvGrpSpPr>
        <p:grpSpPr>
          <a:xfrm>
            <a:off x="10833902" y="262857"/>
            <a:ext cx="347551" cy="538418"/>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pic>
        <p:nvPicPr>
          <p:cNvPr id="5" name="Imagen 4" descr="Imagen que contiene dibujo&#10;&#10;Descripción generada automáticamente">
            <a:extLst>
              <a:ext uri="{FF2B5EF4-FFF2-40B4-BE49-F238E27FC236}">
                <a16:creationId xmlns:a16="http://schemas.microsoft.com/office/drawing/2014/main" id="{CCAD27E5-5139-42E0-94FE-52113DB51657}"/>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11446705" y="269089"/>
            <a:ext cx="380267" cy="525954"/>
          </a:xfrm>
          <a:prstGeom prst="rect">
            <a:avLst/>
          </a:prstGeom>
        </p:spPr>
      </p:pic>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racle.com/technetwork/java/codeconventions-135099.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280230" y="1378857"/>
            <a:ext cx="7965526" cy="1444194"/>
          </a:xfrm>
        </p:spPr>
        <p:txBody>
          <a:bodyPr>
            <a:normAutofit fontScale="90000"/>
          </a:bodyPr>
          <a:lstStyle/>
          <a:p>
            <a:pPr algn="ctr"/>
            <a:r>
              <a:rPr lang="es-CL" dirty="0" smtClean="0"/>
              <a:t>Introducción a la programación con java se</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smtClean="0"/>
              <a:t>Noviembre de 2021</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smtClean="0"/>
              <a:t>Informática</a:t>
            </a:r>
            <a:endParaRPr lang="es-CL" dirty="0"/>
          </a:p>
        </p:txBody>
      </p:sp>
    </p:spTree>
    <p:extLst>
      <p:ext uri="{BB962C8B-B14F-4D97-AF65-F5344CB8AC3E}">
        <p14:creationId xmlns:p14="http://schemas.microsoft.com/office/powerpoint/2010/main" val="65598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a:xfrm>
            <a:off x="2815772" y="1799771"/>
            <a:ext cx="8766628" cy="4726112"/>
          </a:xfrm>
        </p:spPr>
        <p:txBody>
          <a:bodyPr>
            <a:normAutofit/>
          </a:bodyPr>
          <a:lstStyle/>
          <a:p>
            <a:r>
              <a:rPr lang="es-ES" b="1" dirty="0"/>
              <a:t>De pseudocódigo a diagrama de flujo</a:t>
            </a:r>
            <a:endParaRPr lang="es-CL" dirty="0"/>
          </a:p>
          <a:p>
            <a:pPr marL="0" indent="0">
              <a:buNone/>
            </a:pPr>
            <a:endParaRPr lang="es-MX" b="1" dirty="0"/>
          </a:p>
          <a:p>
            <a:pPr marL="0" indent="0">
              <a:buNone/>
            </a:pP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4" name="Picture 2" descr="Logo Java"/>
          <p:cNvPicPr>
            <a:picLocks noChangeAspect="1" noChangeArrowheads="1"/>
          </p:cNvPicPr>
          <p:nvPr/>
        </p:nvPicPr>
        <p:blipFill>
          <a:blip r:embed="rId2">
            <a:extLst>
              <a:ext uri="{28A0092B-C50C-407E-A947-70E740481C1C}">
                <a14:useLocalDpi xmlns:a14="http://schemas.microsoft.com/office/drawing/2010/main" val="0"/>
              </a:ext>
            </a:extLst>
          </a:blip>
          <a:srcRect l="33905" r="33905"/>
          <a:stretch>
            <a:fillRect/>
          </a:stretch>
        </p:blipFill>
        <p:spPr bwMode="auto">
          <a:xfrm>
            <a:off x="156257" y="1669143"/>
            <a:ext cx="2224086" cy="475435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7.png"/>
          <p:cNvPicPr/>
          <p:nvPr/>
        </p:nvPicPr>
        <p:blipFill>
          <a:blip r:embed="rId3" cstate="print"/>
          <a:stretch>
            <a:fillRect/>
          </a:stretch>
        </p:blipFill>
        <p:spPr>
          <a:xfrm>
            <a:off x="5109028" y="2508017"/>
            <a:ext cx="3058524" cy="3309620"/>
          </a:xfrm>
          <a:prstGeom prst="rect">
            <a:avLst/>
          </a:prstGeom>
        </p:spPr>
      </p:pic>
    </p:spTree>
    <p:extLst>
      <p:ext uri="{BB962C8B-B14F-4D97-AF65-F5344CB8AC3E}">
        <p14:creationId xmlns:p14="http://schemas.microsoft.com/office/powerpoint/2010/main" val="539478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p:txBody>
          <a:bodyPr>
            <a:normAutofit fontScale="85000" lnSpcReduction="20000"/>
          </a:bodyPr>
          <a:lstStyle/>
          <a:p>
            <a:pPr marL="0" indent="0">
              <a:buNone/>
            </a:pPr>
            <a:r>
              <a:rPr lang="es-ES" b="1" dirty="0"/>
              <a:t>Introducción</a:t>
            </a:r>
            <a:endParaRPr lang="es-CL" dirty="0"/>
          </a:p>
          <a:p>
            <a:r>
              <a:rPr lang="es-ES" dirty="0"/>
              <a:t>Java actualmente es conocido como uno de los lenguajes de programación más extendidos y usados en el mundo, con más de 9 millones de desarrolladores y está presente en más de 7 mil millones de dispositivos. Además, con el surgimiento de </a:t>
            </a:r>
            <a:r>
              <a:rPr lang="es-ES" dirty="0" err="1"/>
              <a:t>android</a:t>
            </a:r>
            <a:r>
              <a:rPr lang="es-ES" dirty="0"/>
              <a:t>, java es establecido el lenguaje de programación más extendido del mundo. Android es utilizando en casi 90% de los </a:t>
            </a:r>
            <a:r>
              <a:rPr lang="es-ES" dirty="0" err="1"/>
              <a:t>smartphones</a:t>
            </a:r>
            <a:r>
              <a:rPr lang="es-ES" dirty="0"/>
              <a:t> en la actualizad, donde el lenguaje principal de </a:t>
            </a:r>
            <a:r>
              <a:rPr lang="es-ES" dirty="0" err="1"/>
              <a:t>android</a:t>
            </a:r>
            <a:r>
              <a:rPr lang="es-ES" dirty="0"/>
              <a:t> es Java.</a:t>
            </a:r>
            <a:endParaRPr lang="es-CL" dirty="0"/>
          </a:p>
          <a:p>
            <a:endParaRPr lang="es-CL" dirty="0"/>
          </a:p>
          <a:p>
            <a:pPr marL="0" indent="0">
              <a:buNone/>
            </a:pPr>
            <a:r>
              <a:rPr lang="es-ES" b="1" dirty="0"/>
              <a:t>Breve historia de Java</a:t>
            </a:r>
            <a:endParaRPr lang="es-CL" dirty="0"/>
          </a:p>
          <a:p>
            <a:r>
              <a:rPr lang="es-ES" dirty="0"/>
              <a:t>En los años 80, el lenguaje de programación C era considerado el lenguaje de programación por excelencia, dada su versatilidad, podía actuar a bajo nivel y se podían resolver problemas de gran complejidad. Pero el gran problema era que se generaba código muy complicado de mantener, por lo que comenzó a surgir como alternativa la programación orientada a objetos, y con ello C++.</a:t>
            </a:r>
            <a:endParaRPr lang="es-CL" dirty="0"/>
          </a:p>
          <a:p>
            <a:r>
              <a:rPr lang="es-ES" dirty="0"/>
              <a:t>Java nace en 1991 con el nombre de "OAK", donde posteriormente es cambiado a Java, con el objetivo de crear un lenguaje parecido en estructura y sintaxis a C++, fuertemente orientado a objetos, pero con una máquina virtual propia.</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Tree>
    <p:extLst>
      <p:ext uri="{BB962C8B-B14F-4D97-AF65-F5344CB8AC3E}">
        <p14:creationId xmlns:p14="http://schemas.microsoft.com/office/powerpoint/2010/main" val="3235195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p:txBody>
          <a:bodyPr>
            <a:normAutofit/>
          </a:bodyPr>
          <a:lstStyle/>
          <a:p>
            <a:pPr marL="0" indent="0">
              <a:buNone/>
            </a:pPr>
            <a:r>
              <a:rPr lang="es-ES" b="1" dirty="0"/>
              <a:t>JVM</a:t>
            </a:r>
            <a:endParaRPr lang="es-CL" dirty="0"/>
          </a:p>
          <a:p>
            <a:r>
              <a:rPr lang="es-ES" dirty="0"/>
              <a:t>La Máquina Virtual Java (JVM) es el entorno en el que se ejecutan los programas Java, su misión principal es la de garantizar la portabilidad de las aplicaciones Java.</a:t>
            </a:r>
            <a:endParaRPr lang="es-CL" dirty="0"/>
          </a:p>
          <a:p>
            <a:r>
              <a:rPr lang="es-ES" dirty="0"/>
              <a:t>Cuando se compila una aplicación escrita en lenguaje Java, en realidad no se compila en lenguaje de máquina, el cual es el que entiende el sistema operativo del dispositivo, sino a un lenguaje intermedio denominado "Byte </a:t>
            </a:r>
            <a:r>
              <a:rPr lang="es-ES" dirty="0" err="1"/>
              <a:t>Code</a:t>
            </a:r>
            <a:r>
              <a:rPr lang="es-ES" dirty="0"/>
              <a:t>".</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Tree>
    <p:extLst>
      <p:ext uri="{BB962C8B-B14F-4D97-AF65-F5344CB8AC3E}">
        <p14:creationId xmlns:p14="http://schemas.microsoft.com/office/powerpoint/2010/main" val="2256522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p:txBody>
          <a:bodyPr>
            <a:normAutofit/>
          </a:bodyPr>
          <a:lstStyle/>
          <a:p>
            <a:pPr marL="0" indent="0">
              <a:buNone/>
            </a:pPr>
            <a:r>
              <a:rPr lang="es-ES" b="1" dirty="0" smtClean="0"/>
              <a:t>Utilizando JAVA</a:t>
            </a:r>
          </a:p>
          <a:p>
            <a:pPr marL="0" indent="0">
              <a:buNone/>
            </a:pPr>
            <a:endParaRPr lang="es-ES" b="1" dirty="0" smtClean="0"/>
          </a:p>
          <a:p>
            <a:pPr marL="0" indent="0">
              <a:buNone/>
            </a:pPr>
            <a:r>
              <a:rPr lang="es-ES" b="1" dirty="0" smtClean="0"/>
              <a:t>Competencias</a:t>
            </a:r>
            <a:endParaRPr lang="es-CL" dirty="0"/>
          </a:p>
          <a:p>
            <a:r>
              <a:rPr lang="es-ES" dirty="0"/>
              <a:t>Aprender las formas de trabajar en Java Ejecutar programas creados en Java</a:t>
            </a:r>
            <a:endParaRPr lang="es-CL" dirty="0"/>
          </a:p>
          <a:p>
            <a:r>
              <a:rPr lang="es-ES" dirty="0"/>
              <a:t>Crear un proyecto desde cero en Java utilizando Eclipse.</a:t>
            </a:r>
            <a:endParaRPr lang="es-CL" dirty="0"/>
          </a:p>
          <a:p>
            <a:r>
              <a:rPr lang="es-ES" dirty="0"/>
              <a:t>Al trabajar pequeños trozos de código no existe gran diferencia entre trabajar con un IDE o un editor de texto, sin embargo, en programas un poco más complejos, es mucho más eficiente contar con las herramientas que provee el IDE, optimizando el tiempo de desarrollo.</a:t>
            </a:r>
            <a:endParaRPr lang="es-CL" dirty="0"/>
          </a:p>
          <a:p>
            <a:pPr marL="0" indent="0">
              <a:buNone/>
            </a:pPr>
            <a:endParaRPr lang="es-MX" dirty="0" smtClean="0"/>
          </a:p>
          <a:p>
            <a:pPr marL="0" indent="0">
              <a:buNone/>
            </a:pP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Tree>
    <p:extLst>
      <p:ext uri="{BB962C8B-B14F-4D97-AF65-F5344CB8AC3E}">
        <p14:creationId xmlns:p14="http://schemas.microsoft.com/office/powerpoint/2010/main" val="2465492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p:txBody>
          <a:bodyPr>
            <a:normAutofit/>
          </a:bodyPr>
          <a:lstStyle/>
          <a:p>
            <a:pPr marL="0" indent="0">
              <a:buNone/>
            </a:pPr>
            <a:r>
              <a:rPr lang="es-ES" b="1" dirty="0"/>
              <a:t>Utilizando Eclipse</a:t>
            </a:r>
            <a:endParaRPr lang="es-CL" dirty="0"/>
          </a:p>
          <a:p>
            <a:pPr marL="0" indent="0">
              <a:buNone/>
            </a:pPr>
            <a:r>
              <a:rPr lang="es-ES" b="1" dirty="0"/>
              <a:t> </a:t>
            </a:r>
            <a:endParaRPr lang="es-CL" dirty="0"/>
          </a:p>
          <a:p>
            <a:r>
              <a:rPr lang="es-ES" dirty="0"/>
              <a:t>Al ejecutar por primera vez se desplegará la siguiente pantalla, en la cual deberemos seleccionar dónde estará la ubicación de nuestro espacio de trabajo (es decir, los programas que vayamos creando), y damos clic a </a:t>
            </a:r>
            <a:r>
              <a:rPr lang="es-ES" b="1" dirty="0" err="1"/>
              <a:t>Launch</a:t>
            </a:r>
            <a:r>
              <a:rPr lang="es-ES" dirty="0" smtClean="0"/>
              <a:t>.</a:t>
            </a:r>
          </a:p>
          <a:p>
            <a:endParaRPr lang="es-ES" dirty="0"/>
          </a:p>
          <a:p>
            <a:endParaRPr lang="es-CL" dirty="0"/>
          </a:p>
          <a:p>
            <a:pPr marL="0" indent="0">
              <a:buNone/>
            </a:pPr>
            <a:endParaRPr lang="es-MX" dirty="0" smtClean="0"/>
          </a:p>
          <a:p>
            <a:pPr marL="0" indent="0">
              <a:buNone/>
            </a:pP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Tree>
    <p:extLst>
      <p:ext uri="{BB962C8B-B14F-4D97-AF65-F5344CB8AC3E}">
        <p14:creationId xmlns:p14="http://schemas.microsoft.com/office/powerpoint/2010/main" val="2711050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p:txBody>
          <a:bodyPr/>
          <a:lstStyle/>
          <a:p>
            <a:pPr marL="0" indent="0">
              <a:buNone/>
            </a:pPr>
            <a:r>
              <a:rPr lang="es-ES" b="1" dirty="0"/>
              <a:t>Nuevo proyecto</a:t>
            </a:r>
            <a:endParaRPr lang="es-CL" dirty="0"/>
          </a:p>
          <a:p>
            <a:endParaRPr lang="es-CL" dirty="0"/>
          </a:p>
          <a:p>
            <a:r>
              <a:rPr lang="es-ES" dirty="0"/>
              <a:t>Al momento de dar clic a nuevo proyecto de Java, se desplegará una ventana donde deberemos escribir el nombre del proyecto, elegir la ubicación y la versión de Java que se utilizará.</a:t>
            </a:r>
            <a:endParaRPr lang="es-CL" dirty="0"/>
          </a:p>
          <a:p>
            <a:endParaRPr lang="es-CL" dirty="0"/>
          </a:p>
        </p:txBody>
      </p:sp>
    </p:spTree>
    <p:extLst>
      <p:ext uri="{BB962C8B-B14F-4D97-AF65-F5344CB8AC3E}">
        <p14:creationId xmlns:p14="http://schemas.microsoft.com/office/powerpoint/2010/main" val="2468512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5" name="image17.png"/>
          <p:cNvPicPr>
            <a:picLocks noGrp="1"/>
          </p:cNvPicPr>
          <p:nvPr>
            <p:ph idx="1"/>
          </p:nvPr>
        </p:nvPicPr>
        <p:blipFill>
          <a:blip r:embed="rId2" cstate="print"/>
          <a:stretch>
            <a:fillRect/>
          </a:stretch>
        </p:blipFill>
        <p:spPr>
          <a:xfrm>
            <a:off x="1596571" y="1524001"/>
            <a:ext cx="8723086" cy="4862286"/>
          </a:xfrm>
          <a:prstGeom prst="rect">
            <a:avLst/>
          </a:prstGeom>
        </p:spPr>
      </p:pic>
    </p:spTree>
    <p:extLst>
      <p:ext uri="{BB962C8B-B14F-4D97-AF65-F5344CB8AC3E}">
        <p14:creationId xmlns:p14="http://schemas.microsoft.com/office/powerpoint/2010/main" val="3524281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p:txBody>
          <a:bodyPr/>
          <a:lstStyle/>
          <a:p>
            <a:pPr marL="0" indent="0">
              <a:buNone/>
            </a:pPr>
            <a:r>
              <a:rPr lang="es-ES" b="1" dirty="0"/>
              <a:t>Creando el primer programa en Java</a:t>
            </a:r>
            <a:endParaRPr lang="es-CL" dirty="0"/>
          </a:p>
          <a:p>
            <a:r>
              <a:rPr lang="es-ES" dirty="0"/>
              <a:t>Ya creamos la base de nuestro proyecto, ahora debemos crear el fichero donde escribiremos el código como tal.</a:t>
            </a:r>
            <a:endParaRPr lang="es-CL" dirty="0"/>
          </a:p>
          <a:p>
            <a:pPr lvl="0"/>
            <a:r>
              <a:rPr lang="es-ES" dirty="0"/>
              <a:t>Haremos clic derecho sobre </a:t>
            </a:r>
            <a:r>
              <a:rPr lang="es-ES" b="1" dirty="0" err="1"/>
              <a:t>src</a:t>
            </a:r>
            <a:r>
              <a:rPr lang="es-ES" b="1" dirty="0"/>
              <a:t> </a:t>
            </a:r>
            <a:r>
              <a:rPr lang="es-ES" dirty="0"/>
              <a:t>-&gt; </a:t>
            </a:r>
            <a:r>
              <a:rPr lang="es-ES" b="1" dirty="0"/>
              <a:t>New </a:t>
            </a:r>
            <a:r>
              <a:rPr lang="es-ES" dirty="0"/>
              <a:t>-&gt; </a:t>
            </a:r>
            <a:r>
              <a:rPr lang="es-ES" b="1" dirty="0" err="1"/>
              <a:t>Package</a:t>
            </a:r>
            <a:r>
              <a:rPr lang="es-ES" dirty="0"/>
              <a:t>, al cual le colocaremos el </a:t>
            </a:r>
            <a:r>
              <a:rPr lang="es-ES" dirty="0" smtClean="0"/>
              <a:t>nombre </a:t>
            </a:r>
            <a:r>
              <a:rPr lang="es-ES" b="1" dirty="0" err="1" smtClean="0"/>
              <a:t>cl.desafiolatam</a:t>
            </a:r>
            <a:r>
              <a:rPr lang="es-ES" dirty="0" smtClean="0"/>
              <a:t>.</a:t>
            </a:r>
          </a:p>
          <a:p>
            <a:r>
              <a:rPr lang="es-ES" dirty="0"/>
              <a:t>Haremos clic derecho sobre el </a:t>
            </a:r>
            <a:r>
              <a:rPr lang="es-ES" dirty="0" err="1"/>
              <a:t>package</a:t>
            </a:r>
            <a:r>
              <a:rPr lang="es-ES" dirty="0"/>
              <a:t> </a:t>
            </a:r>
            <a:r>
              <a:rPr lang="es-ES" b="1" dirty="0" err="1"/>
              <a:t>cl.desafiolatam</a:t>
            </a:r>
            <a:r>
              <a:rPr lang="es-ES" b="1" dirty="0"/>
              <a:t> </a:t>
            </a:r>
            <a:r>
              <a:rPr lang="es-ES" dirty="0"/>
              <a:t>-&gt; </a:t>
            </a:r>
            <a:r>
              <a:rPr lang="es-ES" b="1" dirty="0"/>
              <a:t>New </a:t>
            </a:r>
            <a:r>
              <a:rPr lang="es-ES" dirty="0"/>
              <a:t>-&gt; </a:t>
            </a:r>
            <a:r>
              <a:rPr lang="es-ES" b="1" dirty="0" err="1"/>
              <a:t>class</a:t>
            </a:r>
            <a:r>
              <a:rPr lang="es-ES" dirty="0"/>
              <a:t>, a la cual le pondremos el nombre </a:t>
            </a:r>
            <a:r>
              <a:rPr lang="es-ES" dirty="0" err="1"/>
              <a:t>MiPrimerPrograma</a:t>
            </a:r>
            <a:r>
              <a:rPr lang="es-ES" dirty="0"/>
              <a:t>, donde aparecerán varias opciones. De momento marcaremos </a:t>
            </a:r>
            <a:r>
              <a:rPr lang="es-ES" b="1" dirty="0" err="1"/>
              <a:t>public</a:t>
            </a:r>
            <a:r>
              <a:rPr lang="es-ES" b="1" dirty="0"/>
              <a:t> </a:t>
            </a:r>
            <a:r>
              <a:rPr lang="es-ES" b="1" dirty="0" err="1"/>
              <a:t>static</a:t>
            </a:r>
            <a:r>
              <a:rPr lang="es-ES" b="1" dirty="0"/>
              <a:t> </a:t>
            </a:r>
            <a:r>
              <a:rPr lang="es-ES" b="1" dirty="0" err="1"/>
              <a:t>void</a:t>
            </a:r>
            <a:r>
              <a:rPr lang="es-ES" b="1" dirty="0"/>
              <a:t> </a:t>
            </a:r>
            <a:r>
              <a:rPr lang="es-ES" b="1" dirty="0" err="1"/>
              <a:t>main</a:t>
            </a:r>
            <a:r>
              <a:rPr lang="es-ES" b="1" dirty="0"/>
              <a:t>(</a:t>
            </a:r>
            <a:r>
              <a:rPr lang="es-ES" b="1" dirty="0" err="1"/>
              <a:t>String</a:t>
            </a:r>
            <a:r>
              <a:rPr lang="es-ES" b="1" dirty="0"/>
              <a:t>[] </a:t>
            </a:r>
            <a:r>
              <a:rPr lang="es-ES" b="1" dirty="0" err="1"/>
              <a:t>args</a:t>
            </a:r>
            <a:r>
              <a:rPr lang="es-ES" b="1" dirty="0"/>
              <a:t>) </a:t>
            </a:r>
            <a:r>
              <a:rPr lang="es-ES" dirty="0"/>
              <a:t>y finalizar.</a:t>
            </a:r>
            <a:endParaRPr lang="es-CL" dirty="0"/>
          </a:p>
          <a:p>
            <a:pPr marL="0" lvl="0" indent="0">
              <a:buNone/>
            </a:pPr>
            <a:endParaRPr lang="es-CL" dirty="0"/>
          </a:p>
        </p:txBody>
      </p:sp>
    </p:spTree>
    <p:extLst>
      <p:ext uri="{BB962C8B-B14F-4D97-AF65-F5344CB8AC3E}">
        <p14:creationId xmlns:p14="http://schemas.microsoft.com/office/powerpoint/2010/main" val="1143349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p:txBody>
          <a:bodyPr>
            <a:normAutofit/>
          </a:bodyPr>
          <a:lstStyle/>
          <a:p>
            <a:pPr marL="0" indent="0">
              <a:buNone/>
            </a:pPr>
            <a:r>
              <a:rPr lang="es-ES" b="1" dirty="0"/>
              <a:t>Observación con el nombre de las clases y paquetes</a:t>
            </a:r>
            <a:endParaRPr lang="es-CL" dirty="0"/>
          </a:p>
          <a:p>
            <a:pPr marL="0" indent="0">
              <a:buNone/>
            </a:pPr>
            <a:r>
              <a:rPr lang="es-ES" b="1" dirty="0"/>
              <a:t> </a:t>
            </a:r>
            <a:endParaRPr lang="es-CL" dirty="0"/>
          </a:p>
          <a:p>
            <a:r>
              <a:rPr lang="es-ES" dirty="0"/>
              <a:t>Si notaron, al definir el nombre de la clase se escribió la primera letra con mayúscula y, cada vez que empezaba una palabra nueva, vuelve a ser mayúscula:. </a:t>
            </a:r>
            <a:r>
              <a:rPr lang="es-ES" b="1" dirty="0" err="1"/>
              <a:t>M</a:t>
            </a:r>
            <a:r>
              <a:rPr lang="es-ES" dirty="0" err="1"/>
              <a:t>i</a:t>
            </a:r>
            <a:r>
              <a:rPr lang="es-ES" b="1" dirty="0" err="1"/>
              <a:t>P</a:t>
            </a:r>
            <a:r>
              <a:rPr lang="es-ES" dirty="0" err="1"/>
              <a:t>rimer</a:t>
            </a:r>
            <a:r>
              <a:rPr lang="es-ES" b="1" dirty="0" err="1"/>
              <a:t>P</a:t>
            </a:r>
            <a:r>
              <a:rPr lang="es-ES" dirty="0" err="1"/>
              <a:t>rograma</a:t>
            </a:r>
            <a:r>
              <a:rPr lang="es-ES" dirty="0"/>
              <a:t>.</a:t>
            </a:r>
            <a:endParaRPr lang="es-CL" dirty="0"/>
          </a:p>
          <a:p>
            <a:r>
              <a:rPr lang="es-ES" dirty="0"/>
              <a:t>En el caso del paquete, debe ser todo con minúscula: </a:t>
            </a:r>
            <a:r>
              <a:rPr lang="es-ES" dirty="0" err="1" smtClean="0"/>
              <a:t>cl.desafiolatam</a:t>
            </a:r>
            <a:endParaRPr lang="es-CL" dirty="0"/>
          </a:p>
          <a:p>
            <a:r>
              <a:rPr lang="es-ES" dirty="0"/>
              <a:t>Esto se debe a que existe una convención para escribir el código en Java, no es mandatorio seguirlo estrictamente, pero se considera una buena práctica seguirla.</a:t>
            </a:r>
            <a:endParaRPr lang="es-CL" dirty="0"/>
          </a:p>
          <a:p>
            <a:r>
              <a:rPr lang="es-ES" dirty="0"/>
              <a:t>En el siguiente link podrán estudiar más sobre las </a:t>
            </a:r>
            <a:r>
              <a:rPr lang="es-ES" u="sng" dirty="0">
                <a:hlinkClick r:id="rId2"/>
              </a:rPr>
              <a:t>convenciones de Java</a:t>
            </a:r>
            <a:r>
              <a:rPr lang="es-ES" dirty="0"/>
              <a:t>.</a:t>
            </a:r>
            <a:endParaRPr lang="es-CL" dirty="0"/>
          </a:p>
          <a:p>
            <a:pPr marL="0" lvl="0" indent="0">
              <a:buNone/>
            </a:pPr>
            <a:endParaRPr lang="es-CL" dirty="0"/>
          </a:p>
        </p:txBody>
      </p:sp>
    </p:spTree>
    <p:extLst>
      <p:ext uri="{BB962C8B-B14F-4D97-AF65-F5344CB8AC3E}">
        <p14:creationId xmlns:p14="http://schemas.microsoft.com/office/powerpoint/2010/main" val="1981230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596571"/>
            <a:ext cx="10972800" cy="4929312"/>
          </a:xfrm>
        </p:spPr>
        <p:txBody>
          <a:bodyPr>
            <a:normAutofit/>
          </a:bodyPr>
          <a:lstStyle/>
          <a:p>
            <a:pPr marL="0" indent="0">
              <a:buNone/>
            </a:pPr>
            <a:r>
              <a:rPr lang="es-ES" b="1" dirty="0" smtClean="0"/>
              <a:t>El clásico “Hola Mundo”</a:t>
            </a:r>
          </a:p>
          <a:p>
            <a:pPr marL="0" indent="0">
              <a:buNone/>
            </a:pPr>
            <a:endParaRPr lang="es-CL" dirty="0"/>
          </a:p>
          <a:p>
            <a:r>
              <a:rPr lang="es-ES" dirty="0"/>
              <a:t>¡Ahora, que tenemos nuestra clase creada, crearemos nuestro primer “Hola Mundo!"</a:t>
            </a:r>
            <a:endParaRPr lang="es-CL" dirty="0"/>
          </a:p>
          <a:p>
            <a:r>
              <a:rPr lang="es-ES" dirty="0"/>
              <a:t>Para hacer ello, usaremos el método </a:t>
            </a:r>
            <a:r>
              <a:rPr lang="es-ES" b="1" dirty="0" err="1"/>
              <a:t>System.out.printf</a:t>
            </a:r>
            <a:r>
              <a:rPr lang="es-ES" b="1" dirty="0"/>
              <a:t> </a:t>
            </a:r>
            <a:r>
              <a:rPr lang="es-ES" dirty="0"/>
              <a:t>que muestra por pantalla lo que necesitemos:</a:t>
            </a:r>
            <a:endParaRPr lang="es-CL" dirty="0"/>
          </a:p>
          <a:p>
            <a:pPr marL="0" lvl="0" indent="0">
              <a:buNone/>
            </a:pPr>
            <a:endParaRPr lang="es-CL" dirty="0"/>
          </a:p>
        </p:txBody>
      </p:sp>
      <p:grpSp>
        <p:nvGrpSpPr>
          <p:cNvPr id="5" name="Grupo 4"/>
          <p:cNvGrpSpPr>
            <a:grpSpLocks/>
          </p:cNvGrpSpPr>
          <p:nvPr/>
        </p:nvGrpSpPr>
        <p:grpSpPr bwMode="auto">
          <a:xfrm>
            <a:off x="1596570" y="4029427"/>
            <a:ext cx="9231086" cy="2496456"/>
            <a:chOff x="1224" y="291"/>
            <a:chExt cx="9792" cy="2080"/>
          </a:xfrm>
        </p:grpSpPr>
        <p:sp>
          <p:nvSpPr>
            <p:cNvPr id="6" name="AutoShape 532"/>
            <p:cNvSpPr>
              <a:spLocks/>
            </p:cNvSpPr>
            <p:nvPr/>
          </p:nvSpPr>
          <p:spPr bwMode="auto">
            <a:xfrm>
              <a:off x="1224" y="291"/>
              <a:ext cx="9792" cy="2080"/>
            </a:xfrm>
            <a:custGeom>
              <a:avLst/>
              <a:gdLst>
                <a:gd name="T0" fmla="+- 0 10968 1224"/>
                <a:gd name="T1" fmla="*/ T0 w 9792"/>
                <a:gd name="T2" fmla="+- 0 292 292"/>
                <a:gd name="T3" fmla="*/ 292 h 2080"/>
                <a:gd name="T4" fmla="+- 0 1272 1224"/>
                <a:gd name="T5" fmla="*/ T4 w 9792"/>
                <a:gd name="T6" fmla="+- 0 292 292"/>
                <a:gd name="T7" fmla="*/ 292 h 2080"/>
                <a:gd name="T8" fmla="+- 0 1253 1224"/>
                <a:gd name="T9" fmla="*/ T8 w 9792"/>
                <a:gd name="T10" fmla="+- 0 296 292"/>
                <a:gd name="T11" fmla="*/ 296 h 2080"/>
                <a:gd name="T12" fmla="+- 0 1238 1224"/>
                <a:gd name="T13" fmla="*/ T12 w 9792"/>
                <a:gd name="T14" fmla="+- 0 306 292"/>
                <a:gd name="T15" fmla="*/ 306 h 2080"/>
                <a:gd name="T16" fmla="+- 0 1228 1224"/>
                <a:gd name="T17" fmla="*/ T16 w 9792"/>
                <a:gd name="T18" fmla="+- 0 321 292"/>
                <a:gd name="T19" fmla="*/ 321 h 2080"/>
                <a:gd name="T20" fmla="+- 0 1224 1224"/>
                <a:gd name="T21" fmla="*/ T20 w 9792"/>
                <a:gd name="T22" fmla="+- 0 340 292"/>
                <a:gd name="T23" fmla="*/ 340 h 2080"/>
                <a:gd name="T24" fmla="+- 0 1224 1224"/>
                <a:gd name="T25" fmla="*/ T24 w 9792"/>
                <a:gd name="T26" fmla="+- 0 2324 292"/>
                <a:gd name="T27" fmla="*/ 2324 h 2080"/>
                <a:gd name="T28" fmla="+- 0 1228 1224"/>
                <a:gd name="T29" fmla="*/ T28 w 9792"/>
                <a:gd name="T30" fmla="+- 0 2343 292"/>
                <a:gd name="T31" fmla="*/ 2343 h 2080"/>
                <a:gd name="T32" fmla="+- 0 1238 1224"/>
                <a:gd name="T33" fmla="*/ T32 w 9792"/>
                <a:gd name="T34" fmla="+- 0 2358 292"/>
                <a:gd name="T35" fmla="*/ 2358 h 2080"/>
                <a:gd name="T36" fmla="+- 0 1253 1224"/>
                <a:gd name="T37" fmla="*/ T36 w 9792"/>
                <a:gd name="T38" fmla="+- 0 2368 292"/>
                <a:gd name="T39" fmla="*/ 2368 h 2080"/>
                <a:gd name="T40" fmla="+- 0 1272 1224"/>
                <a:gd name="T41" fmla="*/ T40 w 9792"/>
                <a:gd name="T42" fmla="+- 0 2372 292"/>
                <a:gd name="T43" fmla="*/ 2372 h 2080"/>
                <a:gd name="T44" fmla="+- 0 10968 1224"/>
                <a:gd name="T45" fmla="*/ T44 w 9792"/>
                <a:gd name="T46" fmla="+- 0 2372 292"/>
                <a:gd name="T47" fmla="*/ 2372 h 2080"/>
                <a:gd name="T48" fmla="+- 0 10987 1224"/>
                <a:gd name="T49" fmla="*/ T48 w 9792"/>
                <a:gd name="T50" fmla="+- 0 2368 292"/>
                <a:gd name="T51" fmla="*/ 2368 h 2080"/>
                <a:gd name="T52" fmla="+- 0 11002 1224"/>
                <a:gd name="T53" fmla="*/ T52 w 9792"/>
                <a:gd name="T54" fmla="+- 0 2358 292"/>
                <a:gd name="T55" fmla="*/ 2358 h 2080"/>
                <a:gd name="T56" fmla="+- 0 11012 1224"/>
                <a:gd name="T57" fmla="*/ T56 w 9792"/>
                <a:gd name="T58" fmla="+- 0 2343 292"/>
                <a:gd name="T59" fmla="*/ 2343 h 2080"/>
                <a:gd name="T60" fmla="+- 0 11014 1224"/>
                <a:gd name="T61" fmla="*/ T60 w 9792"/>
                <a:gd name="T62" fmla="+- 0 2332 292"/>
                <a:gd name="T63" fmla="*/ 2332 h 2080"/>
                <a:gd name="T64" fmla="+- 0 1296 1224"/>
                <a:gd name="T65" fmla="*/ T64 w 9792"/>
                <a:gd name="T66" fmla="+- 0 2332 292"/>
                <a:gd name="T67" fmla="*/ 2332 h 2080"/>
                <a:gd name="T68" fmla="+- 0 1284 1224"/>
                <a:gd name="T69" fmla="*/ T68 w 9792"/>
                <a:gd name="T70" fmla="+- 0 2329 292"/>
                <a:gd name="T71" fmla="*/ 2329 h 2080"/>
                <a:gd name="T72" fmla="+- 0 1273 1224"/>
                <a:gd name="T73" fmla="*/ T72 w 9792"/>
                <a:gd name="T74" fmla="+- 0 2323 292"/>
                <a:gd name="T75" fmla="*/ 2323 h 2080"/>
                <a:gd name="T76" fmla="+- 0 1267 1224"/>
                <a:gd name="T77" fmla="*/ T76 w 9792"/>
                <a:gd name="T78" fmla="+- 0 2312 292"/>
                <a:gd name="T79" fmla="*/ 2312 h 2080"/>
                <a:gd name="T80" fmla="+- 0 1264 1224"/>
                <a:gd name="T81" fmla="*/ T80 w 9792"/>
                <a:gd name="T82" fmla="+- 0 2300 292"/>
                <a:gd name="T83" fmla="*/ 2300 h 2080"/>
                <a:gd name="T84" fmla="+- 0 1264 1224"/>
                <a:gd name="T85" fmla="*/ T84 w 9792"/>
                <a:gd name="T86" fmla="+- 0 364 292"/>
                <a:gd name="T87" fmla="*/ 364 h 2080"/>
                <a:gd name="T88" fmla="+- 0 1267 1224"/>
                <a:gd name="T89" fmla="*/ T88 w 9792"/>
                <a:gd name="T90" fmla="+- 0 351 292"/>
                <a:gd name="T91" fmla="*/ 351 h 2080"/>
                <a:gd name="T92" fmla="+- 0 1273 1224"/>
                <a:gd name="T93" fmla="*/ T92 w 9792"/>
                <a:gd name="T94" fmla="+- 0 341 292"/>
                <a:gd name="T95" fmla="*/ 341 h 2080"/>
                <a:gd name="T96" fmla="+- 0 1284 1224"/>
                <a:gd name="T97" fmla="*/ T96 w 9792"/>
                <a:gd name="T98" fmla="+- 0 334 292"/>
                <a:gd name="T99" fmla="*/ 334 h 2080"/>
                <a:gd name="T100" fmla="+- 0 1296 1224"/>
                <a:gd name="T101" fmla="*/ T100 w 9792"/>
                <a:gd name="T102" fmla="+- 0 332 292"/>
                <a:gd name="T103" fmla="*/ 332 h 2080"/>
                <a:gd name="T104" fmla="+- 0 11014 1224"/>
                <a:gd name="T105" fmla="*/ T104 w 9792"/>
                <a:gd name="T106" fmla="+- 0 332 292"/>
                <a:gd name="T107" fmla="*/ 332 h 2080"/>
                <a:gd name="T108" fmla="+- 0 11012 1224"/>
                <a:gd name="T109" fmla="*/ T108 w 9792"/>
                <a:gd name="T110" fmla="+- 0 321 292"/>
                <a:gd name="T111" fmla="*/ 321 h 2080"/>
                <a:gd name="T112" fmla="+- 0 11002 1224"/>
                <a:gd name="T113" fmla="*/ T112 w 9792"/>
                <a:gd name="T114" fmla="+- 0 306 292"/>
                <a:gd name="T115" fmla="*/ 306 h 2080"/>
                <a:gd name="T116" fmla="+- 0 10987 1224"/>
                <a:gd name="T117" fmla="*/ T116 w 9792"/>
                <a:gd name="T118" fmla="+- 0 296 292"/>
                <a:gd name="T119" fmla="*/ 296 h 2080"/>
                <a:gd name="T120" fmla="+- 0 10968 1224"/>
                <a:gd name="T121" fmla="*/ T120 w 9792"/>
                <a:gd name="T122" fmla="+- 0 292 292"/>
                <a:gd name="T123" fmla="*/ 292 h 2080"/>
                <a:gd name="T124" fmla="+- 0 11014 1224"/>
                <a:gd name="T125" fmla="*/ T124 w 9792"/>
                <a:gd name="T126" fmla="+- 0 332 292"/>
                <a:gd name="T127" fmla="*/ 332 h 2080"/>
                <a:gd name="T128" fmla="+- 0 10944 1224"/>
                <a:gd name="T129" fmla="*/ T128 w 9792"/>
                <a:gd name="T130" fmla="+- 0 332 292"/>
                <a:gd name="T131" fmla="*/ 332 h 2080"/>
                <a:gd name="T132" fmla="+- 0 10956 1224"/>
                <a:gd name="T133" fmla="*/ T132 w 9792"/>
                <a:gd name="T134" fmla="+- 0 334 292"/>
                <a:gd name="T135" fmla="*/ 334 h 2080"/>
                <a:gd name="T136" fmla="+- 0 10967 1224"/>
                <a:gd name="T137" fmla="*/ T136 w 9792"/>
                <a:gd name="T138" fmla="+- 0 341 292"/>
                <a:gd name="T139" fmla="*/ 341 h 2080"/>
                <a:gd name="T140" fmla="+- 0 10973 1224"/>
                <a:gd name="T141" fmla="*/ T140 w 9792"/>
                <a:gd name="T142" fmla="+- 0 351 292"/>
                <a:gd name="T143" fmla="*/ 351 h 2080"/>
                <a:gd name="T144" fmla="+- 0 10976 1224"/>
                <a:gd name="T145" fmla="*/ T144 w 9792"/>
                <a:gd name="T146" fmla="+- 0 364 292"/>
                <a:gd name="T147" fmla="*/ 364 h 2080"/>
                <a:gd name="T148" fmla="+- 0 10976 1224"/>
                <a:gd name="T149" fmla="*/ T148 w 9792"/>
                <a:gd name="T150" fmla="+- 0 2300 292"/>
                <a:gd name="T151" fmla="*/ 2300 h 2080"/>
                <a:gd name="T152" fmla="+- 0 10973 1224"/>
                <a:gd name="T153" fmla="*/ T152 w 9792"/>
                <a:gd name="T154" fmla="+- 0 2312 292"/>
                <a:gd name="T155" fmla="*/ 2312 h 2080"/>
                <a:gd name="T156" fmla="+- 0 10967 1224"/>
                <a:gd name="T157" fmla="*/ T156 w 9792"/>
                <a:gd name="T158" fmla="+- 0 2323 292"/>
                <a:gd name="T159" fmla="*/ 2323 h 2080"/>
                <a:gd name="T160" fmla="+- 0 10956 1224"/>
                <a:gd name="T161" fmla="*/ T160 w 9792"/>
                <a:gd name="T162" fmla="+- 0 2329 292"/>
                <a:gd name="T163" fmla="*/ 2329 h 2080"/>
                <a:gd name="T164" fmla="+- 0 10944 1224"/>
                <a:gd name="T165" fmla="*/ T164 w 9792"/>
                <a:gd name="T166" fmla="+- 0 2332 292"/>
                <a:gd name="T167" fmla="*/ 2332 h 2080"/>
                <a:gd name="T168" fmla="+- 0 11014 1224"/>
                <a:gd name="T169" fmla="*/ T168 w 9792"/>
                <a:gd name="T170" fmla="+- 0 2332 292"/>
                <a:gd name="T171" fmla="*/ 2332 h 2080"/>
                <a:gd name="T172" fmla="+- 0 11016 1224"/>
                <a:gd name="T173" fmla="*/ T172 w 9792"/>
                <a:gd name="T174" fmla="+- 0 2324 292"/>
                <a:gd name="T175" fmla="*/ 2324 h 2080"/>
                <a:gd name="T176" fmla="+- 0 11016 1224"/>
                <a:gd name="T177" fmla="*/ T176 w 9792"/>
                <a:gd name="T178" fmla="+- 0 340 292"/>
                <a:gd name="T179" fmla="*/ 340 h 2080"/>
                <a:gd name="T180" fmla="+- 0 11014 1224"/>
                <a:gd name="T181" fmla="*/ T180 w 9792"/>
                <a:gd name="T182" fmla="+- 0 332 292"/>
                <a:gd name="T183" fmla="*/ 332 h 20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2080">
                  <a:moveTo>
                    <a:pt x="9744" y="0"/>
                  </a:moveTo>
                  <a:lnTo>
                    <a:pt x="48" y="0"/>
                  </a:lnTo>
                  <a:lnTo>
                    <a:pt x="29" y="4"/>
                  </a:lnTo>
                  <a:lnTo>
                    <a:pt x="14" y="14"/>
                  </a:lnTo>
                  <a:lnTo>
                    <a:pt x="4" y="29"/>
                  </a:lnTo>
                  <a:lnTo>
                    <a:pt x="0" y="48"/>
                  </a:lnTo>
                  <a:lnTo>
                    <a:pt x="0" y="2032"/>
                  </a:lnTo>
                  <a:lnTo>
                    <a:pt x="4" y="2051"/>
                  </a:lnTo>
                  <a:lnTo>
                    <a:pt x="14" y="2066"/>
                  </a:lnTo>
                  <a:lnTo>
                    <a:pt x="29" y="2076"/>
                  </a:lnTo>
                  <a:lnTo>
                    <a:pt x="48" y="2080"/>
                  </a:lnTo>
                  <a:lnTo>
                    <a:pt x="9744" y="2080"/>
                  </a:lnTo>
                  <a:lnTo>
                    <a:pt x="9763" y="2076"/>
                  </a:lnTo>
                  <a:lnTo>
                    <a:pt x="9778" y="2066"/>
                  </a:lnTo>
                  <a:lnTo>
                    <a:pt x="9788" y="2051"/>
                  </a:lnTo>
                  <a:lnTo>
                    <a:pt x="9790" y="2040"/>
                  </a:lnTo>
                  <a:lnTo>
                    <a:pt x="72" y="2040"/>
                  </a:lnTo>
                  <a:lnTo>
                    <a:pt x="60" y="2037"/>
                  </a:lnTo>
                  <a:lnTo>
                    <a:pt x="49" y="2031"/>
                  </a:lnTo>
                  <a:lnTo>
                    <a:pt x="43" y="2020"/>
                  </a:lnTo>
                  <a:lnTo>
                    <a:pt x="40" y="2008"/>
                  </a:lnTo>
                  <a:lnTo>
                    <a:pt x="40" y="72"/>
                  </a:lnTo>
                  <a:lnTo>
                    <a:pt x="43" y="59"/>
                  </a:lnTo>
                  <a:lnTo>
                    <a:pt x="49" y="49"/>
                  </a:lnTo>
                  <a:lnTo>
                    <a:pt x="60" y="42"/>
                  </a:lnTo>
                  <a:lnTo>
                    <a:pt x="72" y="40"/>
                  </a:lnTo>
                  <a:lnTo>
                    <a:pt x="9790" y="40"/>
                  </a:lnTo>
                  <a:lnTo>
                    <a:pt x="9788" y="29"/>
                  </a:lnTo>
                  <a:lnTo>
                    <a:pt x="9778" y="14"/>
                  </a:lnTo>
                  <a:lnTo>
                    <a:pt x="9763" y="4"/>
                  </a:lnTo>
                  <a:lnTo>
                    <a:pt x="9744" y="0"/>
                  </a:lnTo>
                  <a:close/>
                  <a:moveTo>
                    <a:pt x="9790" y="40"/>
                  </a:moveTo>
                  <a:lnTo>
                    <a:pt x="9720" y="40"/>
                  </a:lnTo>
                  <a:lnTo>
                    <a:pt x="9732" y="42"/>
                  </a:lnTo>
                  <a:lnTo>
                    <a:pt x="9743" y="49"/>
                  </a:lnTo>
                  <a:lnTo>
                    <a:pt x="9749" y="59"/>
                  </a:lnTo>
                  <a:lnTo>
                    <a:pt x="9752" y="72"/>
                  </a:lnTo>
                  <a:lnTo>
                    <a:pt x="9752" y="2008"/>
                  </a:lnTo>
                  <a:lnTo>
                    <a:pt x="9749" y="2020"/>
                  </a:lnTo>
                  <a:lnTo>
                    <a:pt x="9743" y="2031"/>
                  </a:lnTo>
                  <a:lnTo>
                    <a:pt x="9732" y="2037"/>
                  </a:lnTo>
                  <a:lnTo>
                    <a:pt x="9720" y="2040"/>
                  </a:lnTo>
                  <a:lnTo>
                    <a:pt x="9790" y="2040"/>
                  </a:lnTo>
                  <a:lnTo>
                    <a:pt x="9792" y="2032"/>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7" name="Freeform 533"/>
            <p:cNvSpPr>
              <a:spLocks/>
            </p:cNvSpPr>
            <p:nvPr/>
          </p:nvSpPr>
          <p:spPr bwMode="auto">
            <a:xfrm>
              <a:off x="1240" y="307"/>
              <a:ext cx="9760" cy="2048"/>
            </a:xfrm>
            <a:custGeom>
              <a:avLst/>
              <a:gdLst>
                <a:gd name="T0" fmla="+- 0 11000 1240"/>
                <a:gd name="T1" fmla="*/ T0 w 9760"/>
                <a:gd name="T2" fmla="+- 0 340 308"/>
                <a:gd name="T3" fmla="*/ 340 h 2048"/>
                <a:gd name="T4" fmla="+- 0 10997 1240"/>
                <a:gd name="T5" fmla="*/ T4 w 9760"/>
                <a:gd name="T6" fmla="+- 0 327 308"/>
                <a:gd name="T7" fmla="*/ 327 h 2048"/>
                <a:gd name="T8" fmla="+- 0 10991 1240"/>
                <a:gd name="T9" fmla="*/ T8 w 9760"/>
                <a:gd name="T10" fmla="+- 0 317 308"/>
                <a:gd name="T11" fmla="*/ 317 h 2048"/>
                <a:gd name="T12" fmla="+- 0 10980 1240"/>
                <a:gd name="T13" fmla="*/ T12 w 9760"/>
                <a:gd name="T14" fmla="+- 0 310 308"/>
                <a:gd name="T15" fmla="*/ 310 h 2048"/>
                <a:gd name="T16" fmla="+- 0 10968 1240"/>
                <a:gd name="T17" fmla="*/ T16 w 9760"/>
                <a:gd name="T18" fmla="+- 0 308 308"/>
                <a:gd name="T19" fmla="*/ 308 h 2048"/>
                <a:gd name="T20" fmla="+- 0 1272 1240"/>
                <a:gd name="T21" fmla="*/ T20 w 9760"/>
                <a:gd name="T22" fmla="+- 0 308 308"/>
                <a:gd name="T23" fmla="*/ 308 h 2048"/>
                <a:gd name="T24" fmla="+- 0 1260 1240"/>
                <a:gd name="T25" fmla="*/ T24 w 9760"/>
                <a:gd name="T26" fmla="+- 0 310 308"/>
                <a:gd name="T27" fmla="*/ 310 h 2048"/>
                <a:gd name="T28" fmla="+- 0 1249 1240"/>
                <a:gd name="T29" fmla="*/ T28 w 9760"/>
                <a:gd name="T30" fmla="+- 0 317 308"/>
                <a:gd name="T31" fmla="*/ 317 h 2048"/>
                <a:gd name="T32" fmla="+- 0 1243 1240"/>
                <a:gd name="T33" fmla="*/ T32 w 9760"/>
                <a:gd name="T34" fmla="+- 0 327 308"/>
                <a:gd name="T35" fmla="*/ 327 h 2048"/>
                <a:gd name="T36" fmla="+- 0 1240 1240"/>
                <a:gd name="T37" fmla="*/ T36 w 9760"/>
                <a:gd name="T38" fmla="+- 0 340 308"/>
                <a:gd name="T39" fmla="*/ 340 h 2048"/>
                <a:gd name="T40" fmla="+- 0 1240 1240"/>
                <a:gd name="T41" fmla="*/ T40 w 9760"/>
                <a:gd name="T42" fmla="+- 0 2324 308"/>
                <a:gd name="T43" fmla="*/ 2324 h 2048"/>
                <a:gd name="T44" fmla="+- 0 1243 1240"/>
                <a:gd name="T45" fmla="*/ T44 w 9760"/>
                <a:gd name="T46" fmla="+- 0 2336 308"/>
                <a:gd name="T47" fmla="*/ 2336 h 2048"/>
                <a:gd name="T48" fmla="+- 0 1249 1240"/>
                <a:gd name="T49" fmla="*/ T48 w 9760"/>
                <a:gd name="T50" fmla="+- 0 2347 308"/>
                <a:gd name="T51" fmla="*/ 2347 h 2048"/>
                <a:gd name="T52" fmla="+- 0 1260 1240"/>
                <a:gd name="T53" fmla="*/ T52 w 9760"/>
                <a:gd name="T54" fmla="+- 0 2353 308"/>
                <a:gd name="T55" fmla="*/ 2353 h 2048"/>
                <a:gd name="T56" fmla="+- 0 1272 1240"/>
                <a:gd name="T57" fmla="*/ T56 w 9760"/>
                <a:gd name="T58" fmla="+- 0 2356 308"/>
                <a:gd name="T59" fmla="*/ 2356 h 2048"/>
                <a:gd name="T60" fmla="+- 0 10968 1240"/>
                <a:gd name="T61" fmla="*/ T60 w 9760"/>
                <a:gd name="T62" fmla="+- 0 2356 308"/>
                <a:gd name="T63" fmla="*/ 2356 h 2048"/>
                <a:gd name="T64" fmla="+- 0 10980 1240"/>
                <a:gd name="T65" fmla="*/ T64 w 9760"/>
                <a:gd name="T66" fmla="+- 0 2353 308"/>
                <a:gd name="T67" fmla="*/ 2353 h 2048"/>
                <a:gd name="T68" fmla="+- 0 10991 1240"/>
                <a:gd name="T69" fmla="*/ T68 w 9760"/>
                <a:gd name="T70" fmla="+- 0 2347 308"/>
                <a:gd name="T71" fmla="*/ 2347 h 2048"/>
                <a:gd name="T72" fmla="+- 0 10997 1240"/>
                <a:gd name="T73" fmla="*/ T72 w 9760"/>
                <a:gd name="T74" fmla="+- 0 2336 308"/>
                <a:gd name="T75" fmla="*/ 2336 h 2048"/>
                <a:gd name="T76" fmla="+- 0 11000 1240"/>
                <a:gd name="T77" fmla="*/ T76 w 9760"/>
                <a:gd name="T78" fmla="+- 0 2324 308"/>
                <a:gd name="T79" fmla="*/ 2324 h 2048"/>
                <a:gd name="T80" fmla="+- 0 11000 1240"/>
                <a:gd name="T81" fmla="*/ T80 w 9760"/>
                <a:gd name="T82" fmla="+- 0 1332 308"/>
                <a:gd name="T83" fmla="*/ 1332 h 2048"/>
                <a:gd name="T84" fmla="+- 0 11000 1240"/>
                <a:gd name="T85" fmla="*/ T84 w 9760"/>
                <a:gd name="T86" fmla="+- 0 340 308"/>
                <a:gd name="T87" fmla="*/ 340 h 20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048">
                  <a:moveTo>
                    <a:pt x="9760" y="32"/>
                  </a:moveTo>
                  <a:lnTo>
                    <a:pt x="9757" y="19"/>
                  </a:lnTo>
                  <a:lnTo>
                    <a:pt x="9751" y="9"/>
                  </a:lnTo>
                  <a:lnTo>
                    <a:pt x="9740" y="2"/>
                  </a:lnTo>
                  <a:lnTo>
                    <a:pt x="9728" y="0"/>
                  </a:lnTo>
                  <a:lnTo>
                    <a:pt x="32" y="0"/>
                  </a:lnTo>
                  <a:lnTo>
                    <a:pt x="20" y="2"/>
                  </a:lnTo>
                  <a:lnTo>
                    <a:pt x="9" y="9"/>
                  </a:lnTo>
                  <a:lnTo>
                    <a:pt x="3" y="19"/>
                  </a:lnTo>
                  <a:lnTo>
                    <a:pt x="0" y="32"/>
                  </a:lnTo>
                  <a:lnTo>
                    <a:pt x="0" y="2016"/>
                  </a:lnTo>
                  <a:lnTo>
                    <a:pt x="3" y="2028"/>
                  </a:lnTo>
                  <a:lnTo>
                    <a:pt x="9" y="2039"/>
                  </a:lnTo>
                  <a:lnTo>
                    <a:pt x="20" y="2045"/>
                  </a:lnTo>
                  <a:lnTo>
                    <a:pt x="32" y="2048"/>
                  </a:lnTo>
                  <a:lnTo>
                    <a:pt x="9728" y="2048"/>
                  </a:lnTo>
                  <a:lnTo>
                    <a:pt x="9740" y="2045"/>
                  </a:lnTo>
                  <a:lnTo>
                    <a:pt x="9751" y="2039"/>
                  </a:lnTo>
                  <a:lnTo>
                    <a:pt x="9757" y="2028"/>
                  </a:lnTo>
                  <a:lnTo>
                    <a:pt x="9760" y="2016"/>
                  </a:lnTo>
                  <a:lnTo>
                    <a:pt x="9760" y="1024"/>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8" name="Text Box 534"/>
            <p:cNvSpPr txBox="1">
              <a:spLocks noChangeArrowheads="1"/>
            </p:cNvSpPr>
            <p:nvPr/>
          </p:nvSpPr>
          <p:spPr bwMode="auto">
            <a:xfrm>
              <a:off x="1555" y="649"/>
              <a:ext cx="672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960"/>
                </a:lnSpc>
                <a:spcAft>
                  <a:spcPts val="0"/>
                </a:spcAft>
              </a:pPr>
              <a:r>
                <a:rPr lang="es-CL" sz="16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z="1600" spc="55"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smtClean="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s-CL" sz="1600" dirty="0" smtClean="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MiPrimerPrograma</a:t>
              </a:r>
              <a:r>
                <a:rPr lang="es-CL" sz="1600" spc="55"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p:txBody>
        </p:sp>
        <p:sp>
          <p:nvSpPr>
            <p:cNvPr id="9" name="Text Box 535"/>
            <p:cNvSpPr txBox="1">
              <a:spLocks noChangeArrowheads="1"/>
            </p:cNvSpPr>
            <p:nvPr/>
          </p:nvSpPr>
          <p:spPr bwMode="auto">
            <a:xfrm>
              <a:off x="1785" y="968"/>
              <a:ext cx="7430"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10"/>
                </a:lnSpc>
                <a:spcAft>
                  <a:spcPts val="0"/>
                </a:spcAft>
              </a:pPr>
              <a:r>
                <a:rPr lang="es-CL" sz="16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public</a:t>
              </a:r>
              <a:r>
                <a:rPr lang="es-CL" sz="1600" spc="4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static</a:t>
              </a:r>
              <a:r>
                <a:rPr lang="es-CL" sz="1600" spc="45"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s-CL" sz="1600" spc="45"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main</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4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45"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219075">
                <a:spcBef>
                  <a:spcPts val="440"/>
                </a:spcBef>
                <a:spcAft>
                  <a:spcPts val="0"/>
                </a:spcAft>
              </a:pP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System</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out</a:t>
              </a:r>
              <a:r>
                <a:rPr lang="es-CL"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"Hola</a:t>
              </a:r>
              <a:r>
                <a:rPr lang="es-CL" sz="1600" spc="12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Mundo!\n"</a:t>
              </a: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a:p>
              <a:pPr marL="292100">
                <a:lnSpc>
                  <a:spcPts val="1025"/>
                </a:lnSpc>
                <a:spcBef>
                  <a:spcPts val="445"/>
                </a:spcBef>
                <a:spcAft>
                  <a:spcPts val="0"/>
                </a:spcAft>
              </a:pPr>
              <a:r>
                <a:rPr lang="es-CL"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600" dirty="0">
                <a:effectLst/>
                <a:latin typeface="Times New Roman" panose="02020603050405020304" pitchFamily="18" charset="0"/>
                <a:ea typeface="Times New Roman" panose="02020603050405020304" pitchFamily="18" charset="0"/>
              </a:endParaRPr>
            </a:p>
          </p:txBody>
        </p:sp>
        <p:sp>
          <p:nvSpPr>
            <p:cNvPr id="10" name="Text Box 536"/>
            <p:cNvSpPr txBox="1">
              <a:spLocks noChangeArrowheads="1"/>
            </p:cNvSpPr>
            <p:nvPr/>
          </p:nvSpPr>
          <p:spPr bwMode="auto">
            <a:xfrm>
              <a:off x="1555" y="2019"/>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960"/>
                </a:lnSpc>
                <a:spcAft>
                  <a:spcPts val="0"/>
                </a:spcAft>
              </a:pPr>
              <a:r>
                <a:rPr lang="es-CL" sz="95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109344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ítulo 27">
            <a:extLst>
              <a:ext uri="{FF2B5EF4-FFF2-40B4-BE49-F238E27FC236}">
                <a16:creationId xmlns:a16="http://schemas.microsoft.com/office/drawing/2014/main" id="{8D9E26A3-9FC5-4974-92EC-586B2E5D3301}"/>
              </a:ext>
            </a:extLst>
          </p:cNvPr>
          <p:cNvSpPr>
            <a:spLocks noGrp="1"/>
          </p:cNvSpPr>
          <p:nvPr>
            <p:ph type="ctrTitle"/>
          </p:nvPr>
        </p:nvSpPr>
        <p:spPr/>
        <p:txBody>
          <a:bodyPr/>
          <a:lstStyle/>
          <a:p>
            <a:r>
              <a:rPr lang="es-CL" dirty="0" smtClean="0"/>
              <a:t>INTRODUCCIÓN</a:t>
            </a:r>
            <a:endParaRPr lang="es-CL" dirty="0"/>
          </a:p>
        </p:txBody>
      </p:sp>
      <p:sp>
        <p:nvSpPr>
          <p:cNvPr id="2" name="Subtítulo 1">
            <a:extLst>
              <a:ext uri="{FF2B5EF4-FFF2-40B4-BE49-F238E27FC236}">
                <a16:creationId xmlns:a16="http://schemas.microsoft.com/office/drawing/2014/main" id="{780D37AA-34BA-4549-BCF4-C1D196008147}"/>
              </a:ext>
            </a:extLst>
          </p:cNvPr>
          <p:cNvSpPr>
            <a:spLocks noGrp="1"/>
          </p:cNvSpPr>
          <p:nvPr>
            <p:ph type="subTitle" idx="1"/>
          </p:nvPr>
        </p:nvSpPr>
        <p:spPr/>
        <p:txBody>
          <a:bodyPr/>
          <a:lstStyle/>
          <a:p>
            <a:endParaRPr lang="es-CL"/>
          </a:p>
        </p:txBody>
      </p:sp>
      <p:sp>
        <p:nvSpPr>
          <p:cNvPr id="3" name="Marcador de posición de imagen 2">
            <a:extLst>
              <a:ext uri="{FF2B5EF4-FFF2-40B4-BE49-F238E27FC236}">
                <a16:creationId xmlns:a16="http://schemas.microsoft.com/office/drawing/2014/main" id="{9E7B4E90-90A0-4FA6-8D76-CC3AF6261CD7}"/>
              </a:ext>
            </a:extLst>
          </p:cNvPr>
          <p:cNvSpPr>
            <a:spLocks noGrp="1"/>
          </p:cNvSpPr>
          <p:nvPr>
            <p:ph type="pic" sz="quarter" idx="13"/>
          </p:nvPr>
        </p:nvSpPr>
        <p:spPr/>
      </p:sp>
    </p:spTree>
    <p:extLst>
      <p:ext uri="{BB962C8B-B14F-4D97-AF65-F5344CB8AC3E}">
        <p14:creationId xmlns:p14="http://schemas.microsoft.com/office/powerpoint/2010/main" val="1833424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596571"/>
            <a:ext cx="10972800" cy="4929312"/>
          </a:xfrm>
        </p:spPr>
        <p:txBody>
          <a:bodyPr>
            <a:normAutofit/>
          </a:bodyPr>
          <a:lstStyle/>
          <a:p>
            <a:pPr marL="0" indent="0">
              <a:buNone/>
            </a:pPr>
            <a:r>
              <a:rPr lang="es-ES" b="1" dirty="0" smtClean="0"/>
              <a:t>Elementos básicos de Java</a:t>
            </a:r>
          </a:p>
          <a:p>
            <a:pPr marL="0" indent="0">
              <a:buNone/>
            </a:pPr>
            <a:endParaRPr lang="es-CL" dirty="0"/>
          </a:p>
          <a:p>
            <a:pPr marL="0" indent="0">
              <a:buNone/>
            </a:pPr>
            <a:r>
              <a:rPr lang="es-ES" b="1" dirty="0" smtClean="0"/>
              <a:t>Comentarios</a:t>
            </a:r>
            <a:endParaRPr lang="es-CL" dirty="0" smtClean="0"/>
          </a:p>
          <a:p>
            <a:r>
              <a:rPr lang="es-ES" dirty="0" smtClean="0"/>
              <a:t>Los </a:t>
            </a:r>
            <a:r>
              <a:rPr lang="es-ES" dirty="0"/>
              <a:t>comentarios son líneas de código que son ignoradas por el compilador, pero sirven para dar indicaciones y documentación a nuestro código.</a:t>
            </a:r>
            <a:endParaRPr lang="es-CL" dirty="0"/>
          </a:p>
          <a:p>
            <a:pPr marL="0" lvl="0" indent="0">
              <a:buNone/>
            </a:pPr>
            <a:endParaRPr lang="es-CL" dirty="0"/>
          </a:p>
        </p:txBody>
      </p:sp>
      <p:sp>
        <p:nvSpPr>
          <p:cNvPr id="12" name="Text Box 541"/>
          <p:cNvSpPr txBox="1">
            <a:spLocks noChangeArrowheads="1"/>
          </p:cNvSpPr>
          <p:nvPr/>
        </p:nvSpPr>
        <p:spPr bwMode="auto">
          <a:xfrm>
            <a:off x="885372" y="4061226"/>
            <a:ext cx="9971314" cy="2020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5"/>
              </a:spcBef>
              <a:spcAft>
                <a:spcPts val="0"/>
              </a:spcAft>
            </a:pPr>
            <a:r>
              <a:rPr lang="es-CL" sz="800" dirty="0">
                <a:effectLst/>
                <a:latin typeface="Times New Roman" panose="02020603050405020304" pitchFamily="18" charset="0"/>
                <a:ea typeface="Times New Roman" panose="02020603050405020304" pitchFamily="18" charset="0"/>
              </a:rPr>
              <a:t> </a:t>
            </a:r>
            <a:endParaRPr lang="es-CL" sz="1600" dirty="0">
              <a:effectLst/>
              <a:latin typeface="Times New Roman" panose="02020603050405020304" pitchFamily="18" charset="0"/>
              <a:ea typeface="Times New Roman" panose="02020603050405020304" pitchFamily="18" charset="0"/>
            </a:endParaRPr>
          </a:p>
          <a:p>
            <a:pPr marL="209550">
              <a:spcBef>
                <a:spcPts val="5"/>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Esta</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línea</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es</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un</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comentario</a:t>
            </a:r>
            <a:endParaRPr lang="es-CL" sz="1600" dirty="0">
              <a:effectLst/>
              <a:latin typeface="Times New Roman" panose="02020603050405020304" pitchFamily="18" charset="0"/>
              <a:ea typeface="Times New Roman" panose="02020603050405020304" pitchFamily="18" charset="0"/>
            </a:endParaRPr>
          </a:p>
          <a:p>
            <a:pPr marL="209550">
              <a:spcBef>
                <a:spcPts val="440"/>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Los</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comentarios</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son</a:t>
            </a:r>
            <a:r>
              <a:rPr lang="es-CL" sz="16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ignorados</a:t>
            </a:r>
            <a:endParaRPr lang="es-CL" sz="1600" dirty="0">
              <a:effectLst/>
              <a:latin typeface="Times New Roman" panose="02020603050405020304" pitchFamily="18" charset="0"/>
              <a:ea typeface="Times New Roman" panose="02020603050405020304" pitchFamily="18" charset="0"/>
            </a:endParaRPr>
          </a:p>
          <a:p>
            <a:pPr marL="209550">
              <a:spcBef>
                <a:spcPts val="445"/>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Pueden</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ser</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una</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línea</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nueva</a:t>
            </a:r>
            <a:endParaRPr lang="es-CL" sz="1600" dirty="0">
              <a:effectLst/>
              <a:latin typeface="Times New Roman" panose="02020603050405020304" pitchFamily="18" charset="0"/>
              <a:ea typeface="Times New Roman" panose="02020603050405020304" pitchFamily="18" charset="0"/>
            </a:endParaRPr>
          </a:p>
          <a:p>
            <a:pPr marL="209550">
              <a:spcBef>
                <a:spcPts val="445"/>
              </a:spcBef>
              <a:spcAft>
                <a:spcPts val="0"/>
              </a:spcAft>
            </a:pPr>
            <a:r>
              <a:rPr lang="es-CL" sz="16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s-CL" sz="1600" spc="15"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effectLst/>
                <a:latin typeface="Courier New" panose="02070309020205020404" pitchFamily="49" charset="0"/>
                <a:ea typeface="Times New Roman" panose="02020603050405020304" pitchFamily="18" charset="0"/>
                <a:cs typeface="Times New Roman" panose="02020603050405020304" pitchFamily="18" charset="0"/>
              </a:rPr>
              <a:t>a</a:t>
            </a:r>
            <a:r>
              <a:rPr lang="es-CL" sz="1600" spc="1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2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s-CL" sz="1600" spc="605"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O</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puede</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acompañar</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una</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línea</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de</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código</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existente</a:t>
            </a:r>
            <a:endParaRPr lang="es-CL" sz="1600" dirty="0">
              <a:effectLst/>
              <a:latin typeface="Times New Roman" panose="02020603050405020304" pitchFamily="18" charset="0"/>
              <a:ea typeface="Times New Roman" panose="02020603050405020304" pitchFamily="18" charset="0"/>
            </a:endParaRPr>
          </a:p>
          <a:p>
            <a:pPr marL="209550">
              <a:spcBef>
                <a:spcPts val="445"/>
              </a:spcBef>
              <a:spcAft>
                <a:spcPts val="0"/>
              </a:spcAft>
            </a:pP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3</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Si</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comentamos</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al</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principio</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toda la línea</a:t>
            </a:r>
            <a:r>
              <a:rPr lang="es-CL" sz="16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será</a:t>
            </a:r>
            <a:r>
              <a:rPr lang="es-CL" sz="1600" spc="1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6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ignorada</a:t>
            </a:r>
            <a:endParaRPr lang="es-CL"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8522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596571"/>
            <a:ext cx="10972800" cy="4929312"/>
          </a:xfrm>
        </p:spPr>
        <p:txBody>
          <a:bodyPr>
            <a:normAutofit/>
          </a:bodyPr>
          <a:lstStyle/>
          <a:p>
            <a:pPr marL="0" indent="0">
              <a:buNone/>
            </a:pPr>
            <a:r>
              <a:rPr lang="es-ES" b="1" dirty="0" smtClean="0"/>
              <a:t>Comentarios </a:t>
            </a:r>
            <a:r>
              <a:rPr lang="es-ES" b="1" dirty="0"/>
              <a:t>en múltiples líneas</a:t>
            </a:r>
            <a:endParaRPr lang="es-CL" dirty="0"/>
          </a:p>
          <a:p>
            <a:r>
              <a:rPr lang="es-ES" dirty="0"/>
              <a:t>Existe otra forma de hacer comentarios, donde se puede abarcar una mayor cantidad de código, como, por ejemplo, cuando queremos comentar un método completo. Para esto utilizaremos al final, donde todo lo que esté encerrado entre esos símbolos quedará comentado</a:t>
            </a:r>
            <a:endParaRPr lang="es-CL" dirty="0"/>
          </a:p>
          <a:p>
            <a:pPr marL="0" lvl="0" indent="0">
              <a:buNone/>
            </a:pPr>
            <a:endParaRPr lang="es-CL" dirty="0"/>
          </a:p>
        </p:txBody>
      </p:sp>
      <p:grpSp>
        <p:nvGrpSpPr>
          <p:cNvPr id="5" name="Grupo 4"/>
          <p:cNvGrpSpPr>
            <a:grpSpLocks/>
          </p:cNvGrpSpPr>
          <p:nvPr/>
        </p:nvGrpSpPr>
        <p:grpSpPr bwMode="auto">
          <a:xfrm>
            <a:off x="1407886" y="3693160"/>
            <a:ext cx="9622971" cy="1828165"/>
            <a:chOff x="0" y="0"/>
            <a:chExt cx="9792" cy="2879"/>
          </a:xfrm>
        </p:grpSpPr>
        <p:sp>
          <p:nvSpPr>
            <p:cNvPr id="6" name="AutoShape 36"/>
            <p:cNvSpPr>
              <a:spLocks/>
            </p:cNvSpPr>
            <p:nvPr/>
          </p:nvSpPr>
          <p:spPr bwMode="auto">
            <a:xfrm>
              <a:off x="0" y="0"/>
              <a:ext cx="9792" cy="2688"/>
            </a:xfrm>
            <a:custGeom>
              <a:avLst/>
              <a:gdLst>
                <a:gd name="T0" fmla="*/ 9744 w 9792"/>
                <a:gd name="T1" fmla="*/ 0 h 2688"/>
                <a:gd name="T2" fmla="*/ 48 w 9792"/>
                <a:gd name="T3" fmla="*/ 0 h 2688"/>
                <a:gd name="T4" fmla="*/ 29 w 9792"/>
                <a:gd name="T5" fmla="*/ 4 h 2688"/>
                <a:gd name="T6" fmla="*/ 14 w 9792"/>
                <a:gd name="T7" fmla="*/ 14 h 2688"/>
                <a:gd name="T8" fmla="*/ 4 w 9792"/>
                <a:gd name="T9" fmla="*/ 29 h 2688"/>
                <a:gd name="T10" fmla="*/ 0 w 9792"/>
                <a:gd name="T11" fmla="*/ 48 h 2688"/>
                <a:gd name="T12" fmla="*/ 0 w 9792"/>
                <a:gd name="T13" fmla="*/ 2640 h 2688"/>
                <a:gd name="T14" fmla="*/ 4 w 9792"/>
                <a:gd name="T15" fmla="*/ 2659 h 2688"/>
                <a:gd name="T16" fmla="*/ 14 w 9792"/>
                <a:gd name="T17" fmla="*/ 2674 h 2688"/>
                <a:gd name="T18" fmla="*/ 29 w 9792"/>
                <a:gd name="T19" fmla="*/ 2684 h 2688"/>
                <a:gd name="T20" fmla="*/ 48 w 9792"/>
                <a:gd name="T21" fmla="*/ 2688 h 2688"/>
                <a:gd name="T22" fmla="*/ 9744 w 9792"/>
                <a:gd name="T23" fmla="*/ 2688 h 2688"/>
                <a:gd name="T24" fmla="*/ 9763 w 9792"/>
                <a:gd name="T25" fmla="*/ 2684 h 2688"/>
                <a:gd name="T26" fmla="*/ 9778 w 9792"/>
                <a:gd name="T27" fmla="*/ 2674 h 2688"/>
                <a:gd name="T28" fmla="*/ 9788 w 9792"/>
                <a:gd name="T29" fmla="*/ 2659 h 2688"/>
                <a:gd name="T30" fmla="*/ 9790 w 9792"/>
                <a:gd name="T31" fmla="*/ 2648 h 2688"/>
                <a:gd name="T32" fmla="*/ 72 w 9792"/>
                <a:gd name="T33" fmla="*/ 2648 h 2688"/>
                <a:gd name="T34" fmla="*/ 60 w 9792"/>
                <a:gd name="T35" fmla="*/ 2645 h 2688"/>
                <a:gd name="T36" fmla="*/ 49 w 9792"/>
                <a:gd name="T37" fmla="*/ 2639 h 2688"/>
                <a:gd name="T38" fmla="*/ 43 w 9792"/>
                <a:gd name="T39" fmla="*/ 2628 h 2688"/>
                <a:gd name="T40" fmla="*/ 40 w 9792"/>
                <a:gd name="T41" fmla="*/ 2616 h 2688"/>
                <a:gd name="T42" fmla="*/ 40 w 9792"/>
                <a:gd name="T43" fmla="*/ 72 h 2688"/>
                <a:gd name="T44" fmla="*/ 43 w 9792"/>
                <a:gd name="T45" fmla="*/ 60 h 2688"/>
                <a:gd name="T46" fmla="*/ 49 w 9792"/>
                <a:gd name="T47" fmla="*/ 49 h 2688"/>
                <a:gd name="T48" fmla="*/ 60 w 9792"/>
                <a:gd name="T49" fmla="*/ 43 h 2688"/>
                <a:gd name="T50" fmla="*/ 72 w 9792"/>
                <a:gd name="T51" fmla="*/ 40 h 2688"/>
                <a:gd name="T52" fmla="*/ 9790 w 9792"/>
                <a:gd name="T53" fmla="*/ 40 h 2688"/>
                <a:gd name="T54" fmla="*/ 9788 w 9792"/>
                <a:gd name="T55" fmla="*/ 29 h 2688"/>
                <a:gd name="T56" fmla="*/ 9778 w 9792"/>
                <a:gd name="T57" fmla="*/ 14 h 2688"/>
                <a:gd name="T58" fmla="*/ 9763 w 9792"/>
                <a:gd name="T59" fmla="*/ 4 h 2688"/>
                <a:gd name="T60" fmla="*/ 9744 w 9792"/>
                <a:gd name="T61" fmla="*/ 0 h 2688"/>
                <a:gd name="T62" fmla="*/ 9790 w 9792"/>
                <a:gd name="T63" fmla="*/ 40 h 2688"/>
                <a:gd name="T64" fmla="*/ 9720 w 9792"/>
                <a:gd name="T65" fmla="*/ 40 h 2688"/>
                <a:gd name="T66" fmla="*/ 9732 w 9792"/>
                <a:gd name="T67" fmla="*/ 43 h 2688"/>
                <a:gd name="T68" fmla="*/ 9743 w 9792"/>
                <a:gd name="T69" fmla="*/ 49 h 2688"/>
                <a:gd name="T70" fmla="*/ 9749 w 9792"/>
                <a:gd name="T71" fmla="*/ 60 h 2688"/>
                <a:gd name="T72" fmla="*/ 9752 w 9792"/>
                <a:gd name="T73" fmla="*/ 72 h 2688"/>
                <a:gd name="T74" fmla="*/ 9752 w 9792"/>
                <a:gd name="T75" fmla="*/ 2616 h 2688"/>
                <a:gd name="T76" fmla="*/ 9749 w 9792"/>
                <a:gd name="T77" fmla="*/ 2628 h 2688"/>
                <a:gd name="T78" fmla="*/ 9743 w 9792"/>
                <a:gd name="T79" fmla="*/ 2639 h 2688"/>
                <a:gd name="T80" fmla="*/ 9732 w 9792"/>
                <a:gd name="T81" fmla="*/ 2645 h 2688"/>
                <a:gd name="T82" fmla="*/ 9720 w 9792"/>
                <a:gd name="T83" fmla="*/ 2648 h 2688"/>
                <a:gd name="T84" fmla="*/ 9790 w 9792"/>
                <a:gd name="T85" fmla="*/ 2648 h 2688"/>
                <a:gd name="T86" fmla="*/ 9792 w 9792"/>
                <a:gd name="T87" fmla="*/ 2640 h 2688"/>
                <a:gd name="T88" fmla="*/ 9792 w 9792"/>
                <a:gd name="T89" fmla="*/ 48 h 2688"/>
                <a:gd name="T90" fmla="*/ 9790 w 9792"/>
                <a:gd name="T91" fmla="*/ 40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92" h="2688">
                  <a:moveTo>
                    <a:pt x="9744" y="0"/>
                  </a:moveTo>
                  <a:lnTo>
                    <a:pt x="48" y="0"/>
                  </a:lnTo>
                  <a:lnTo>
                    <a:pt x="29" y="4"/>
                  </a:lnTo>
                  <a:lnTo>
                    <a:pt x="14" y="14"/>
                  </a:lnTo>
                  <a:lnTo>
                    <a:pt x="4" y="29"/>
                  </a:lnTo>
                  <a:lnTo>
                    <a:pt x="0" y="48"/>
                  </a:lnTo>
                  <a:lnTo>
                    <a:pt x="0" y="2640"/>
                  </a:lnTo>
                  <a:lnTo>
                    <a:pt x="4" y="2659"/>
                  </a:lnTo>
                  <a:lnTo>
                    <a:pt x="14" y="2674"/>
                  </a:lnTo>
                  <a:lnTo>
                    <a:pt x="29" y="2684"/>
                  </a:lnTo>
                  <a:lnTo>
                    <a:pt x="48" y="2688"/>
                  </a:lnTo>
                  <a:lnTo>
                    <a:pt x="9744" y="2688"/>
                  </a:lnTo>
                  <a:lnTo>
                    <a:pt x="9763" y="2684"/>
                  </a:lnTo>
                  <a:lnTo>
                    <a:pt x="9778" y="2674"/>
                  </a:lnTo>
                  <a:lnTo>
                    <a:pt x="9788" y="2659"/>
                  </a:lnTo>
                  <a:lnTo>
                    <a:pt x="9790" y="2648"/>
                  </a:lnTo>
                  <a:lnTo>
                    <a:pt x="72" y="2648"/>
                  </a:lnTo>
                  <a:lnTo>
                    <a:pt x="60" y="2645"/>
                  </a:lnTo>
                  <a:lnTo>
                    <a:pt x="49" y="2639"/>
                  </a:lnTo>
                  <a:lnTo>
                    <a:pt x="43" y="2628"/>
                  </a:lnTo>
                  <a:lnTo>
                    <a:pt x="40" y="261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2616"/>
                  </a:lnTo>
                  <a:lnTo>
                    <a:pt x="9749" y="2628"/>
                  </a:lnTo>
                  <a:lnTo>
                    <a:pt x="9743" y="2639"/>
                  </a:lnTo>
                  <a:lnTo>
                    <a:pt x="9732" y="2645"/>
                  </a:lnTo>
                  <a:lnTo>
                    <a:pt x="9720" y="2648"/>
                  </a:lnTo>
                  <a:lnTo>
                    <a:pt x="9790" y="2648"/>
                  </a:lnTo>
                  <a:lnTo>
                    <a:pt x="9792" y="264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7" name="Freeform 37"/>
            <p:cNvSpPr>
              <a:spLocks/>
            </p:cNvSpPr>
            <p:nvPr/>
          </p:nvSpPr>
          <p:spPr bwMode="auto">
            <a:xfrm>
              <a:off x="16" y="16"/>
              <a:ext cx="9760" cy="2656"/>
            </a:xfrm>
            <a:custGeom>
              <a:avLst/>
              <a:gdLst>
                <a:gd name="T0" fmla="+- 0 9776 16"/>
                <a:gd name="T1" fmla="*/ T0 w 9760"/>
                <a:gd name="T2" fmla="+- 0 48 16"/>
                <a:gd name="T3" fmla="*/ 48 h 2656"/>
                <a:gd name="T4" fmla="+- 0 9773 16"/>
                <a:gd name="T5" fmla="*/ T4 w 9760"/>
                <a:gd name="T6" fmla="+- 0 36 16"/>
                <a:gd name="T7" fmla="*/ 36 h 2656"/>
                <a:gd name="T8" fmla="+- 0 9767 16"/>
                <a:gd name="T9" fmla="*/ T8 w 9760"/>
                <a:gd name="T10" fmla="+- 0 25 16"/>
                <a:gd name="T11" fmla="*/ 25 h 2656"/>
                <a:gd name="T12" fmla="+- 0 9756 16"/>
                <a:gd name="T13" fmla="*/ T12 w 9760"/>
                <a:gd name="T14" fmla="+- 0 19 16"/>
                <a:gd name="T15" fmla="*/ 19 h 2656"/>
                <a:gd name="T16" fmla="+- 0 9744 16"/>
                <a:gd name="T17" fmla="*/ T16 w 9760"/>
                <a:gd name="T18" fmla="+- 0 16 16"/>
                <a:gd name="T19" fmla="*/ 16 h 2656"/>
                <a:gd name="T20" fmla="+- 0 48 16"/>
                <a:gd name="T21" fmla="*/ T20 w 9760"/>
                <a:gd name="T22" fmla="+- 0 16 16"/>
                <a:gd name="T23" fmla="*/ 16 h 2656"/>
                <a:gd name="T24" fmla="+- 0 36 16"/>
                <a:gd name="T25" fmla="*/ T24 w 9760"/>
                <a:gd name="T26" fmla="+- 0 19 16"/>
                <a:gd name="T27" fmla="*/ 19 h 2656"/>
                <a:gd name="T28" fmla="+- 0 25 16"/>
                <a:gd name="T29" fmla="*/ T28 w 9760"/>
                <a:gd name="T30" fmla="+- 0 25 16"/>
                <a:gd name="T31" fmla="*/ 25 h 2656"/>
                <a:gd name="T32" fmla="+- 0 19 16"/>
                <a:gd name="T33" fmla="*/ T32 w 9760"/>
                <a:gd name="T34" fmla="+- 0 36 16"/>
                <a:gd name="T35" fmla="*/ 36 h 2656"/>
                <a:gd name="T36" fmla="+- 0 16 16"/>
                <a:gd name="T37" fmla="*/ T36 w 9760"/>
                <a:gd name="T38" fmla="+- 0 48 16"/>
                <a:gd name="T39" fmla="*/ 48 h 2656"/>
                <a:gd name="T40" fmla="+- 0 16 16"/>
                <a:gd name="T41" fmla="*/ T40 w 9760"/>
                <a:gd name="T42" fmla="+- 0 2640 16"/>
                <a:gd name="T43" fmla="*/ 2640 h 2656"/>
                <a:gd name="T44" fmla="+- 0 19 16"/>
                <a:gd name="T45" fmla="*/ T44 w 9760"/>
                <a:gd name="T46" fmla="+- 0 2652 16"/>
                <a:gd name="T47" fmla="*/ 2652 h 2656"/>
                <a:gd name="T48" fmla="+- 0 25 16"/>
                <a:gd name="T49" fmla="*/ T48 w 9760"/>
                <a:gd name="T50" fmla="+- 0 2663 16"/>
                <a:gd name="T51" fmla="*/ 2663 h 2656"/>
                <a:gd name="T52" fmla="+- 0 36 16"/>
                <a:gd name="T53" fmla="*/ T52 w 9760"/>
                <a:gd name="T54" fmla="+- 0 2669 16"/>
                <a:gd name="T55" fmla="*/ 2669 h 2656"/>
                <a:gd name="T56" fmla="+- 0 48 16"/>
                <a:gd name="T57" fmla="*/ T56 w 9760"/>
                <a:gd name="T58" fmla="+- 0 2672 16"/>
                <a:gd name="T59" fmla="*/ 2672 h 2656"/>
                <a:gd name="T60" fmla="+- 0 9744 16"/>
                <a:gd name="T61" fmla="*/ T60 w 9760"/>
                <a:gd name="T62" fmla="+- 0 2672 16"/>
                <a:gd name="T63" fmla="*/ 2672 h 2656"/>
                <a:gd name="T64" fmla="+- 0 9756 16"/>
                <a:gd name="T65" fmla="*/ T64 w 9760"/>
                <a:gd name="T66" fmla="+- 0 2669 16"/>
                <a:gd name="T67" fmla="*/ 2669 h 2656"/>
                <a:gd name="T68" fmla="+- 0 9767 16"/>
                <a:gd name="T69" fmla="*/ T68 w 9760"/>
                <a:gd name="T70" fmla="+- 0 2663 16"/>
                <a:gd name="T71" fmla="*/ 2663 h 2656"/>
                <a:gd name="T72" fmla="+- 0 9773 16"/>
                <a:gd name="T73" fmla="*/ T72 w 9760"/>
                <a:gd name="T74" fmla="+- 0 2652 16"/>
                <a:gd name="T75" fmla="*/ 2652 h 2656"/>
                <a:gd name="T76" fmla="+- 0 9776 16"/>
                <a:gd name="T77" fmla="*/ T76 w 9760"/>
                <a:gd name="T78" fmla="+- 0 2640 16"/>
                <a:gd name="T79" fmla="*/ 2640 h 2656"/>
                <a:gd name="T80" fmla="+- 0 9776 16"/>
                <a:gd name="T81" fmla="*/ T80 w 9760"/>
                <a:gd name="T82" fmla="+- 0 1344 16"/>
                <a:gd name="T83" fmla="*/ 1344 h 2656"/>
                <a:gd name="T84" fmla="+- 0 9776 16"/>
                <a:gd name="T85" fmla="*/ T84 w 9760"/>
                <a:gd name="T86" fmla="+- 0 48 16"/>
                <a:gd name="T87" fmla="*/ 48 h 26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656">
                  <a:moveTo>
                    <a:pt x="9760" y="32"/>
                  </a:moveTo>
                  <a:lnTo>
                    <a:pt x="9757" y="20"/>
                  </a:lnTo>
                  <a:lnTo>
                    <a:pt x="9751" y="9"/>
                  </a:lnTo>
                  <a:lnTo>
                    <a:pt x="9740" y="3"/>
                  </a:lnTo>
                  <a:lnTo>
                    <a:pt x="9728" y="0"/>
                  </a:lnTo>
                  <a:lnTo>
                    <a:pt x="32" y="0"/>
                  </a:lnTo>
                  <a:lnTo>
                    <a:pt x="20" y="3"/>
                  </a:lnTo>
                  <a:lnTo>
                    <a:pt x="9" y="9"/>
                  </a:lnTo>
                  <a:lnTo>
                    <a:pt x="3" y="20"/>
                  </a:lnTo>
                  <a:lnTo>
                    <a:pt x="0" y="32"/>
                  </a:lnTo>
                  <a:lnTo>
                    <a:pt x="0" y="2624"/>
                  </a:lnTo>
                  <a:lnTo>
                    <a:pt x="3" y="2636"/>
                  </a:lnTo>
                  <a:lnTo>
                    <a:pt x="9" y="2647"/>
                  </a:lnTo>
                  <a:lnTo>
                    <a:pt x="20" y="2653"/>
                  </a:lnTo>
                  <a:lnTo>
                    <a:pt x="32" y="2656"/>
                  </a:lnTo>
                  <a:lnTo>
                    <a:pt x="9728" y="2656"/>
                  </a:lnTo>
                  <a:lnTo>
                    <a:pt x="9740" y="2653"/>
                  </a:lnTo>
                  <a:lnTo>
                    <a:pt x="9751" y="2647"/>
                  </a:lnTo>
                  <a:lnTo>
                    <a:pt x="9757" y="2636"/>
                  </a:lnTo>
                  <a:lnTo>
                    <a:pt x="9760" y="2624"/>
                  </a:lnTo>
                  <a:lnTo>
                    <a:pt x="9760" y="132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8" name="Text Box 38"/>
            <p:cNvSpPr txBox="1">
              <a:spLocks noChangeArrowheads="1"/>
            </p:cNvSpPr>
            <p:nvPr/>
          </p:nvSpPr>
          <p:spPr bwMode="auto">
            <a:xfrm>
              <a:off x="315" y="268"/>
              <a:ext cx="1979"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960"/>
                </a:lnSpc>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Todo</a:t>
              </a:r>
              <a:r>
                <a:rPr lang="es-CL" sz="14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el</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código</a:t>
              </a:r>
              <a:endParaRPr lang="es-CL" sz="1400" dirty="0">
                <a:effectLst/>
                <a:latin typeface="Times New Roman" panose="02020603050405020304" pitchFamily="18" charset="0"/>
                <a:ea typeface="Times New Roman" panose="02020603050405020304" pitchFamily="18" charset="0"/>
              </a:endParaRPr>
            </a:p>
          </p:txBody>
        </p:sp>
        <p:sp>
          <p:nvSpPr>
            <p:cNvPr id="9" name="Text Box 39"/>
            <p:cNvSpPr txBox="1">
              <a:spLocks noChangeArrowheads="1"/>
            </p:cNvSpPr>
            <p:nvPr/>
          </p:nvSpPr>
          <p:spPr bwMode="auto">
            <a:xfrm>
              <a:off x="331" y="815"/>
              <a:ext cx="7733"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10"/>
                </a:lnSpc>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escrito</a:t>
              </a:r>
              <a:endParaRPr lang="es-CL" sz="1400" dirty="0">
                <a:effectLst/>
                <a:latin typeface="Times New Roman" panose="02020603050405020304" pitchFamily="18" charset="0"/>
                <a:ea typeface="Times New Roman" panose="02020603050405020304" pitchFamily="18" charset="0"/>
              </a:endParaRPr>
            </a:p>
            <a:p>
              <a:pPr marL="73025" marR="1722120" indent="-73660">
                <a:lnSpc>
                  <a:spcPct val="140000"/>
                </a:lnSpc>
                <a:spcBef>
                  <a:spcPts val="440"/>
                </a:spcBef>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en estas</a:t>
              </a:r>
              <a:r>
                <a:rPr lang="es-CL" sz="1400" spc="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líneas</a:t>
              </a:r>
              <a:r>
                <a:rPr lang="es-CL" sz="1400" spc="-56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será</a:t>
              </a:r>
              <a:r>
                <a:rPr lang="es-CL" sz="1400" spc="3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ignorado</a:t>
              </a:r>
              <a:endParaRPr lang="es-CL" sz="1400" dirty="0">
                <a:effectLst/>
                <a:latin typeface="Times New Roman" panose="02020603050405020304" pitchFamily="18" charset="0"/>
                <a:ea typeface="Times New Roman" panose="02020603050405020304" pitchFamily="18" charset="0"/>
              </a:endParaRPr>
            </a:p>
            <a:p>
              <a:pPr>
                <a:spcBef>
                  <a:spcPts val="10"/>
                </a:spcBef>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400" dirty="0">
                <a:effectLst/>
                <a:latin typeface="Times New Roman" panose="02020603050405020304" pitchFamily="18" charset="0"/>
                <a:ea typeface="Times New Roman" panose="02020603050405020304" pitchFamily="18" charset="0"/>
              </a:endParaRPr>
            </a:p>
            <a:p>
              <a:pPr>
                <a:lnSpc>
                  <a:spcPts val="1025"/>
                </a:lnSpc>
                <a:spcBef>
                  <a:spcPts val="440"/>
                </a:spcBef>
                <a:spcAft>
                  <a:spcPts val="0"/>
                </a:spcAft>
              </a:pPr>
              <a:r>
                <a:rPr lang="es-CL" sz="14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s-CL" sz="1400" spc="20"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i</a:t>
              </a:r>
              <a:r>
                <a:rPr lang="es-CL" sz="14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400" spc="2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//esta</a:t>
              </a:r>
              <a:r>
                <a:rPr lang="es-CL" sz="14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variable</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ya</a:t>
              </a:r>
              <a:r>
                <a:rPr lang="es-CL" sz="14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no</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será</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ignorada</a:t>
              </a:r>
              <a:endParaRPr lang="es-CL" sz="14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873017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596571"/>
            <a:ext cx="10972800" cy="4929312"/>
          </a:xfrm>
        </p:spPr>
        <p:txBody>
          <a:bodyPr>
            <a:normAutofit/>
          </a:bodyPr>
          <a:lstStyle/>
          <a:p>
            <a:pPr marL="0" indent="0">
              <a:buNone/>
            </a:pPr>
            <a:r>
              <a:rPr lang="es-ES" b="1" dirty="0" smtClean="0"/>
              <a:t>Comentarios </a:t>
            </a:r>
            <a:r>
              <a:rPr lang="es-ES" b="1" dirty="0"/>
              <a:t>en múltiples líneas</a:t>
            </a:r>
            <a:endParaRPr lang="es-CL" dirty="0"/>
          </a:p>
          <a:p>
            <a:r>
              <a:rPr lang="es-ES" dirty="0"/>
              <a:t>Existe otra forma de hacer comentarios, donde se puede abarcar una mayor cantidad de código, como, por ejemplo, cuando queremos comentar un método completo. Para esto utilizaremos al final, donde todo lo que esté encerrado entre esos símbolos quedará comentado</a:t>
            </a:r>
            <a:endParaRPr lang="es-CL" dirty="0"/>
          </a:p>
          <a:p>
            <a:pPr marL="0" lvl="0" indent="0">
              <a:buNone/>
            </a:pPr>
            <a:endParaRPr lang="es-CL" dirty="0"/>
          </a:p>
        </p:txBody>
      </p:sp>
      <p:grpSp>
        <p:nvGrpSpPr>
          <p:cNvPr id="5" name="Grupo 4"/>
          <p:cNvGrpSpPr>
            <a:grpSpLocks/>
          </p:cNvGrpSpPr>
          <p:nvPr/>
        </p:nvGrpSpPr>
        <p:grpSpPr bwMode="auto">
          <a:xfrm>
            <a:off x="1407886" y="3693160"/>
            <a:ext cx="9622971" cy="1828165"/>
            <a:chOff x="0" y="0"/>
            <a:chExt cx="9792" cy="2879"/>
          </a:xfrm>
        </p:grpSpPr>
        <p:sp>
          <p:nvSpPr>
            <p:cNvPr id="6" name="AutoShape 36"/>
            <p:cNvSpPr>
              <a:spLocks/>
            </p:cNvSpPr>
            <p:nvPr/>
          </p:nvSpPr>
          <p:spPr bwMode="auto">
            <a:xfrm>
              <a:off x="0" y="0"/>
              <a:ext cx="9792" cy="2688"/>
            </a:xfrm>
            <a:custGeom>
              <a:avLst/>
              <a:gdLst>
                <a:gd name="T0" fmla="*/ 9744 w 9792"/>
                <a:gd name="T1" fmla="*/ 0 h 2688"/>
                <a:gd name="T2" fmla="*/ 48 w 9792"/>
                <a:gd name="T3" fmla="*/ 0 h 2688"/>
                <a:gd name="T4" fmla="*/ 29 w 9792"/>
                <a:gd name="T5" fmla="*/ 4 h 2688"/>
                <a:gd name="T6" fmla="*/ 14 w 9792"/>
                <a:gd name="T7" fmla="*/ 14 h 2688"/>
                <a:gd name="T8" fmla="*/ 4 w 9792"/>
                <a:gd name="T9" fmla="*/ 29 h 2688"/>
                <a:gd name="T10" fmla="*/ 0 w 9792"/>
                <a:gd name="T11" fmla="*/ 48 h 2688"/>
                <a:gd name="T12" fmla="*/ 0 w 9792"/>
                <a:gd name="T13" fmla="*/ 2640 h 2688"/>
                <a:gd name="T14" fmla="*/ 4 w 9792"/>
                <a:gd name="T15" fmla="*/ 2659 h 2688"/>
                <a:gd name="T16" fmla="*/ 14 w 9792"/>
                <a:gd name="T17" fmla="*/ 2674 h 2688"/>
                <a:gd name="T18" fmla="*/ 29 w 9792"/>
                <a:gd name="T19" fmla="*/ 2684 h 2688"/>
                <a:gd name="T20" fmla="*/ 48 w 9792"/>
                <a:gd name="T21" fmla="*/ 2688 h 2688"/>
                <a:gd name="T22" fmla="*/ 9744 w 9792"/>
                <a:gd name="T23" fmla="*/ 2688 h 2688"/>
                <a:gd name="T24" fmla="*/ 9763 w 9792"/>
                <a:gd name="T25" fmla="*/ 2684 h 2688"/>
                <a:gd name="T26" fmla="*/ 9778 w 9792"/>
                <a:gd name="T27" fmla="*/ 2674 h 2688"/>
                <a:gd name="T28" fmla="*/ 9788 w 9792"/>
                <a:gd name="T29" fmla="*/ 2659 h 2688"/>
                <a:gd name="T30" fmla="*/ 9790 w 9792"/>
                <a:gd name="T31" fmla="*/ 2648 h 2688"/>
                <a:gd name="T32" fmla="*/ 72 w 9792"/>
                <a:gd name="T33" fmla="*/ 2648 h 2688"/>
                <a:gd name="T34" fmla="*/ 60 w 9792"/>
                <a:gd name="T35" fmla="*/ 2645 h 2688"/>
                <a:gd name="T36" fmla="*/ 49 w 9792"/>
                <a:gd name="T37" fmla="*/ 2639 h 2688"/>
                <a:gd name="T38" fmla="*/ 43 w 9792"/>
                <a:gd name="T39" fmla="*/ 2628 h 2688"/>
                <a:gd name="T40" fmla="*/ 40 w 9792"/>
                <a:gd name="T41" fmla="*/ 2616 h 2688"/>
                <a:gd name="T42" fmla="*/ 40 w 9792"/>
                <a:gd name="T43" fmla="*/ 72 h 2688"/>
                <a:gd name="T44" fmla="*/ 43 w 9792"/>
                <a:gd name="T45" fmla="*/ 60 h 2688"/>
                <a:gd name="T46" fmla="*/ 49 w 9792"/>
                <a:gd name="T47" fmla="*/ 49 h 2688"/>
                <a:gd name="T48" fmla="*/ 60 w 9792"/>
                <a:gd name="T49" fmla="*/ 43 h 2688"/>
                <a:gd name="T50" fmla="*/ 72 w 9792"/>
                <a:gd name="T51" fmla="*/ 40 h 2688"/>
                <a:gd name="T52" fmla="*/ 9790 w 9792"/>
                <a:gd name="T53" fmla="*/ 40 h 2688"/>
                <a:gd name="T54" fmla="*/ 9788 w 9792"/>
                <a:gd name="T55" fmla="*/ 29 h 2688"/>
                <a:gd name="T56" fmla="*/ 9778 w 9792"/>
                <a:gd name="T57" fmla="*/ 14 h 2688"/>
                <a:gd name="T58" fmla="*/ 9763 w 9792"/>
                <a:gd name="T59" fmla="*/ 4 h 2688"/>
                <a:gd name="T60" fmla="*/ 9744 w 9792"/>
                <a:gd name="T61" fmla="*/ 0 h 2688"/>
                <a:gd name="T62" fmla="*/ 9790 w 9792"/>
                <a:gd name="T63" fmla="*/ 40 h 2688"/>
                <a:gd name="T64" fmla="*/ 9720 w 9792"/>
                <a:gd name="T65" fmla="*/ 40 h 2688"/>
                <a:gd name="T66" fmla="*/ 9732 w 9792"/>
                <a:gd name="T67" fmla="*/ 43 h 2688"/>
                <a:gd name="T68" fmla="*/ 9743 w 9792"/>
                <a:gd name="T69" fmla="*/ 49 h 2688"/>
                <a:gd name="T70" fmla="*/ 9749 w 9792"/>
                <a:gd name="T71" fmla="*/ 60 h 2688"/>
                <a:gd name="T72" fmla="*/ 9752 w 9792"/>
                <a:gd name="T73" fmla="*/ 72 h 2688"/>
                <a:gd name="T74" fmla="*/ 9752 w 9792"/>
                <a:gd name="T75" fmla="*/ 2616 h 2688"/>
                <a:gd name="T76" fmla="*/ 9749 w 9792"/>
                <a:gd name="T77" fmla="*/ 2628 h 2688"/>
                <a:gd name="T78" fmla="*/ 9743 w 9792"/>
                <a:gd name="T79" fmla="*/ 2639 h 2688"/>
                <a:gd name="T80" fmla="*/ 9732 w 9792"/>
                <a:gd name="T81" fmla="*/ 2645 h 2688"/>
                <a:gd name="T82" fmla="*/ 9720 w 9792"/>
                <a:gd name="T83" fmla="*/ 2648 h 2688"/>
                <a:gd name="T84" fmla="*/ 9790 w 9792"/>
                <a:gd name="T85" fmla="*/ 2648 h 2688"/>
                <a:gd name="T86" fmla="*/ 9792 w 9792"/>
                <a:gd name="T87" fmla="*/ 2640 h 2688"/>
                <a:gd name="T88" fmla="*/ 9792 w 9792"/>
                <a:gd name="T89" fmla="*/ 48 h 2688"/>
                <a:gd name="T90" fmla="*/ 9790 w 9792"/>
                <a:gd name="T91" fmla="*/ 40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92" h="2688">
                  <a:moveTo>
                    <a:pt x="9744" y="0"/>
                  </a:moveTo>
                  <a:lnTo>
                    <a:pt x="48" y="0"/>
                  </a:lnTo>
                  <a:lnTo>
                    <a:pt x="29" y="4"/>
                  </a:lnTo>
                  <a:lnTo>
                    <a:pt x="14" y="14"/>
                  </a:lnTo>
                  <a:lnTo>
                    <a:pt x="4" y="29"/>
                  </a:lnTo>
                  <a:lnTo>
                    <a:pt x="0" y="48"/>
                  </a:lnTo>
                  <a:lnTo>
                    <a:pt x="0" y="2640"/>
                  </a:lnTo>
                  <a:lnTo>
                    <a:pt x="4" y="2659"/>
                  </a:lnTo>
                  <a:lnTo>
                    <a:pt x="14" y="2674"/>
                  </a:lnTo>
                  <a:lnTo>
                    <a:pt x="29" y="2684"/>
                  </a:lnTo>
                  <a:lnTo>
                    <a:pt x="48" y="2688"/>
                  </a:lnTo>
                  <a:lnTo>
                    <a:pt x="9744" y="2688"/>
                  </a:lnTo>
                  <a:lnTo>
                    <a:pt x="9763" y="2684"/>
                  </a:lnTo>
                  <a:lnTo>
                    <a:pt x="9778" y="2674"/>
                  </a:lnTo>
                  <a:lnTo>
                    <a:pt x="9788" y="2659"/>
                  </a:lnTo>
                  <a:lnTo>
                    <a:pt x="9790" y="2648"/>
                  </a:lnTo>
                  <a:lnTo>
                    <a:pt x="72" y="2648"/>
                  </a:lnTo>
                  <a:lnTo>
                    <a:pt x="60" y="2645"/>
                  </a:lnTo>
                  <a:lnTo>
                    <a:pt x="49" y="2639"/>
                  </a:lnTo>
                  <a:lnTo>
                    <a:pt x="43" y="2628"/>
                  </a:lnTo>
                  <a:lnTo>
                    <a:pt x="40" y="2616"/>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2616"/>
                  </a:lnTo>
                  <a:lnTo>
                    <a:pt x="9749" y="2628"/>
                  </a:lnTo>
                  <a:lnTo>
                    <a:pt x="9743" y="2639"/>
                  </a:lnTo>
                  <a:lnTo>
                    <a:pt x="9732" y="2645"/>
                  </a:lnTo>
                  <a:lnTo>
                    <a:pt x="9720" y="2648"/>
                  </a:lnTo>
                  <a:lnTo>
                    <a:pt x="9790" y="2648"/>
                  </a:lnTo>
                  <a:lnTo>
                    <a:pt x="9792" y="2640"/>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7" name="Freeform 37"/>
            <p:cNvSpPr>
              <a:spLocks/>
            </p:cNvSpPr>
            <p:nvPr/>
          </p:nvSpPr>
          <p:spPr bwMode="auto">
            <a:xfrm>
              <a:off x="16" y="16"/>
              <a:ext cx="9760" cy="2656"/>
            </a:xfrm>
            <a:custGeom>
              <a:avLst/>
              <a:gdLst>
                <a:gd name="T0" fmla="+- 0 9776 16"/>
                <a:gd name="T1" fmla="*/ T0 w 9760"/>
                <a:gd name="T2" fmla="+- 0 48 16"/>
                <a:gd name="T3" fmla="*/ 48 h 2656"/>
                <a:gd name="T4" fmla="+- 0 9773 16"/>
                <a:gd name="T5" fmla="*/ T4 w 9760"/>
                <a:gd name="T6" fmla="+- 0 36 16"/>
                <a:gd name="T7" fmla="*/ 36 h 2656"/>
                <a:gd name="T8" fmla="+- 0 9767 16"/>
                <a:gd name="T9" fmla="*/ T8 w 9760"/>
                <a:gd name="T10" fmla="+- 0 25 16"/>
                <a:gd name="T11" fmla="*/ 25 h 2656"/>
                <a:gd name="T12" fmla="+- 0 9756 16"/>
                <a:gd name="T13" fmla="*/ T12 w 9760"/>
                <a:gd name="T14" fmla="+- 0 19 16"/>
                <a:gd name="T15" fmla="*/ 19 h 2656"/>
                <a:gd name="T16" fmla="+- 0 9744 16"/>
                <a:gd name="T17" fmla="*/ T16 w 9760"/>
                <a:gd name="T18" fmla="+- 0 16 16"/>
                <a:gd name="T19" fmla="*/ 16 h 2656"/>
                <a:gd name="T20" fmla="+- 0 48 16"/>
                <a:gd name="T21" fmla="*/ T20 w 9760"/>
                <a:gd name="T22" fmla="+- 0 16 16"/>
                <a:gd name="T23" fmla="*/ 16 h 2656"/>
                <a:gd name="T24" fmla="+- 0 36 16"/>
                <a:gd name="T25" fmla="*/ T24 w 9760"/>
                <a:gd name="T26" fmla="+- 0 19 16"/>
                <a:gd name="T27" fmla="*/ 19 h 2656"/>
                <a:gd name="T28" fmla="+- 0 25 16"/>
                <a:gd name="T29" fmla="*/ T28 w 9760"/>
                <a:gd name="T30" fmla="+- 0 25 16"/>
                <a:gd name="T31" fmla="*/ 25 h 2656"/>
                <a:gd name="T32" fmla="+- 0 19 16"/>
                <a:gd name="T33" fmla="*/ T32 w 9760"/>
                <a:gd name="T34" fmla="+- 0 36 16"/>
                <a:gd name="T35" fmla="*/ 36 h 2656"/>
                <a:gd name="T36" fmla="+- 0 16 16"/>
                <a:gd name="T37" fmla="*/ T36 w 9760"/>
                <a:gd name="T38" fmla="+- 0 48 16"/>
                <a:gd name="T39" fmla="*/ 48 h 2656"/>
                <a:gd name="T40" fmla="+- 0 16 16"/>
                <a:gd name="T41" fmla="*/ T40 w 9760"/>
                <a:gd name="T42" fmla="+- 0 2640 16"/>
                <a:gd name="T43" fmla="*/ 2640 h 2656"/>
                <a:gd name="T44" fmla="+- 0 19 16"/>
                <a:gd name="T45" fmla="*/ T44 w 9760"/>
                <a:gd name="T46" fmla="+- 0 2652 16"/>
                <a:gd name="T47" fmla="*/ 2652 h 2656"/>
                <a:gd name="T48" fmla="+- 0 25 16"/>
                <a:gd name="T49" fmla="*/ T48 w 9760"/>
                <a:gd name="T50" fmla="+- 0 2663 16"/>
                <a:gd name="T51" fmla="*/ 2663 h 2656"/>
                <a:gd name="T52" fmla="+- 0 36 16"/>
                <a:gd name="T53" fmla="*/ T52 w 9760"/>
                <a:gd name="T54" fmla="+- 0 2669 16"/>
                <a:gd name="T55" fmla="*/ 2669 h 2656"/>
                <a:gd name="T56" fmla="+- 0 48 16"/>
                <a:gd name="T57" fmla="*/ T56 w 9760"/>
                <a:gd name="T58" fmla="+- 0 2672 16"/>
                <a:gd name="T59" fmla="*/ 2672 h 2656"/>
                <a:gd name="T60" fmla="+- 0 9744 16"/>
                <a:gd name="T61" fmla="*/ T60 w 9760"/>
                <a:gd name="T62" fmla="+- 0 2672 16"/>
                <a:gd name="T63" fmla="*/ 2672 h 2656"/>
                <a:gd name="T64" fmla="+- 0 9756 16"/>
                <a:gd name="T65" fmla="*/ T64 w 9760"/>
                <a:gd name="T66" fmla="+- 0 2669 16"/>
                <a:gd name="T67" fmla="*/ 2669 h 2656"/>
                <a:gd name="T68" fmla="+- 0 9767 16"/>
                <a:gd name="T69" fmla="*/ T68 w 9760"/>
                <a:gd name="T70" fmla="+- 0 2663 16"/>
                <a:gd name="T71" fmla="*/ 2663 h 2656"/>
                <a:gd name="T72" fmla="+- 0 9773 16"/>
                <a:gd name="T73" fmla="*/ T72 w 9760"/>
                <a:gd name="T74" fmla="+- 0 2652 16"/>
                <a:gd name="T75" fmla="*/ 2652 h 2656"/>
                <a:gd name="T76" fmla="+- 0 9776 16"/>
                <a:gd name="T77" fmla="*/ T76 w 9760"/>
                <a:gd name="T78" fmla="+- 0 2640 16"/>
                <a:gd name="T79" fmla="*/ 2640 h 2656"/>
                <a:gd name="T80" fmla="+- 0 9776 16"/>
                <a:gd name="T81" fmla="*/ T80 w 9760"/>
                <a:gd name="T82" fmla="+- 0 1344 16"/>
                <a:gd name="T83" fmla="*/ 1344 h 2656"/>
                <a:gd name="T84" fmla="+- 0 9776 16"/>
                <a:gd name="T85" fmla="*/ T84 w 9760"/>
                <a:gd name="T86" fmla="+- 0 48 16"/>
                <a:gd name="T87" fmla="*/ 48 h 26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2656">
                  <a:moveTo>
                    <a:pt x="9760" y="32"/>
                  </a:moveTo>
                  <a:lnTo>
                    <a:pt x="9757" y="20"/>
                  </a:lnTo>
                  <a:lnTo>
                    <a:pt x="9751" y="9"/>
                  </a:lnTo>
                  <a:lnTo>
                    <a:pt x="9740" y="3"/>
                  </a:lnTo>
                  <a:lnTo>
                    <a:pt x="9728" y="0"/>
                  </a:lnTo>
                  <a:lnTo>
                    <a:pt x="32" y="0"/>
                  </a:lnTo>
                  <a:lnTo>
                    <a:pt x="20" y="3"/>
                  </a:lnTo>
                  <a:lnTo>
                    <a:pt x="9" y="9"/>
                  </a:lnTo>
                  <a:lnTo>
                    <a:pt x="3" y="20"/>
                  </a:lnTo>
                  <a:lnTo>
                    <a:pt x="0" y="32"/>
                  </a:lnTo>
                  <a:lnTo>
                    <a:pt x="0" y="2624"/>
                  </a:lnTo>
                  <a:lnTo>
                    <a:pt x="3" y="2636"/>
                  </a:lnTo>
                  <a:lnTo>
                    <a:pt x="9" y="2647"/>
                  </a:lnTo>
                  <a:lnTo>
                    <a:pt x="20" y="2653"/>
                  </a:lnTo>
                  <a:lnTo>
                    <a:pt x="32" y="2656"/>
                  </a:lnTo>
                  <a:lnTo>
                    <a:pt x="9728" y="2656"/>
                  </a:lnTo>
                  <a:lnTo>
                    <a:pt x="9740" y="2653"/>
                  </a:lnTo>
                  <a:lnTo>
                    <a:pt x="9751" y="2647"/>
                  </a:lnTo>
                  <a:lnTo>
                    <a:pt x="9757" y="2636"/>
                  </a:lnTo>
                  <a:lnTo>
                    <a:pt x="9760" y="2624"/>
                  </a:lnTo>
                  <a:lnTo>
                    <a:pt x="9760" y="1328"/>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8" name="Text Box 38"/>
            <p:cNvSpPr txBox="1">
              <a:spLocks noChangeArrowheads="1"/>
            </p:cNvSpPr>
            <p:nvPr/>
          </p:nvSpPr>
          <p:spPr bwMode="auto">
            <a:xfrm>
              <a:off x="315" y="268"/>
              <a:ext cx="1979"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960"/>
                </a:lnSpc>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Todo</a:t>
              </a:r>
              <a:r>
                <a:rPr lang="es-CL" sz="14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el</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código</a:t>
              </a:r>
              <a:endParaRPr lang="es-CL" sz="1400" dirty="0">
                <a:effectLst/>
                <a:latin typeface="Times New Roman" panose="02020603050405020304" pitchFamily="18" charset="0"/>
                <a:ea typeface="Times New Roman" panose="02020603050405020304" pitchFamily="18" charset="0"/>
              </a:endParaRPr>
            </a:p>
          </p:txBody>
        </p:sp>
        <p:sp>
          <p:nvSpPr>
            <p:cNvPr id="9" name="Text Box 39"/>
            <p:cNvSpPr txBox="1">
              <a:spLocks noChangeArrowheads="1"/>
            </p:cNvSpPr>
            <p:nvPr/>
          </p:nvSpPr>
          <p:spPr bwMode="auto">
            <a:xfrm>
              <a:off x="331" y="815"/>
              <a:ext cx="7733"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10"/>
                </a:lnSpc>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escrito</a:t>
              </a:r>
              <a:endParaRPr lang="es-CL" sz="1400" dirty="0">
                <a:effectLst/>
                <a:latin typeface="Times New Roman" panose="02020603050405020304" pitchFamily="18" charset="0"/>
                <a:ea typeface="Times New Roman" panose="02020603050405020304" pitchFamily="18" charset="0"/>
              </a:endParaRPr>
            </a:p>
            <a:p>
              <a:pPr marL="73025" marR="1722120" indent="-73660">
                <a:lnSpc>
                  <a:spcPct val="140000"/>
                </a:lnSpc>
                <a:spcBef>
                  <a:spcPts val="440"/>
                </a:spcBef>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en estas</a:t>
              </a:r>
              <a:r>
                <a:rPr lang="es-CL" sz="1400" spc="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líneas</a:t>
              </a:r>
              <a:r>
                <a:rPr lang="es-CL" sz="1400" spc="-56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será</a:t>
              </a:r>
              <a:r>
                <a:rPr lang="es-CL" sz="1400" spc="3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ignorado</a:t>
              </a:r>
              <a:endParaRPr lang="es-CL" sz="1400" dirty="0">
                <a:effectLst/>
                <a:latin typeface="Times New Roman" panose="02020603050405020304" pitchFamily="18" charset="0"/>
                <a:ea typeface="Times New Roman" panose="02020603050405020304" pitchFamily="18" charset="0"/>
              </a:endParaRPr>
            </a:p>
            <a:p>
              <a:pPr>
                <a:spcBef>
                  <a:spcPts val="10"/>
                </a:spcBef>
                <a:spcAft>
                  <a:spcPts val="0"/>
                </a:spcAft>
              </a:pP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CL" sz="1400" dirty="0">
                <a:effectLst/>
                <a:latin typeface="Times New Roman" panose="02020603050405020304" pitchFamily="18" charset="0"/>
                <a:ea typeface="Times New Roman" panose="02020603050405020304" pitchFamily="18" charset="0"/>
              </a:endParaRPr>
            </a:p>
            <a:p>
              <a:pPr>
                <a:lnSpc>
                  <a:spcPts val="1025"/>
                </a:lnSpc>
                <a:spcBef>
                  <a:spcPts val="440"/>
                </a:spcBef>
                <a:spcAft>
                  <a:spcPts val="0"/>
                </a:spcAft>
              </a:pPr>
              <a:r>
                <a:rPr lang="es-CL" sz="1400" dirty="0" err="1">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s-CL" sz="1400" spc="20" dirty="0">
                  <a:solidFill>
                    <a:srgbClr val="0088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i</a:t>
              </a:r>
              <a:r>
                <a:rPr lang="es-CL" sz="14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400" spc="2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//esta</a:t>
              </a:r>
              <a:r>
                <a:rPr lang="es-CL" sz="14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variable</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ya</a:t>
              </a:r>
              <a:r>
                <a:rPr lang="es-CL" sz="1400" spc="25"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no</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será</a:t>
              </a:r>
              <a:r>
                <a:rPr lang="es-CL" sz="1400" spc="2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ignorada</a:t>
              </a:r>
              <a:endParaRPr lang="es-CL" sz="14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65566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596571"/>
            <a:ext cx="10972800" cy="4929312"/>
          </a:xfrm>
        </p:spPr>
        <p:txBody>
          <a:bodyPr>
            <a:normAutofit/>
          </a:bodyPr>
          <a:lstStyle/>
          <a:p>
            <a:pPr marL="0" indent="0">
              <a:buNone/>
            </a:pPr>
            <a:r>
              <a:rPr lang="es-ES" b="1" dirty="0"/>
              <a:t>Introducción a variables</a:t>
            </a:r>
            <a:endParaRPr lang="es-CL" dirty="0"/>
          </a:p>
          <a:p>
            <a:r>
              <a:rPr lang="es-ES" dirty="0"/>
              <a:t>Una variable en Java es un identificador que representa una palabra que contienen información.</a:t>
            </a:r>
            <a:endParaRPr lang="es-CL" dirty="0"/>
          </a:p>
          <a:p>
            <a:r>
              <a:rPr lang="es-ES" dirty="0"/>
              <a:t>El tipo de información almacenado en la variable, solo puede ser del tipo con que se declaró la variable.</a:t>
            </a:r>
            <a:endParaRPr lang="es-CL" dirty="0"/>
          </a:p>
          <a:p>
            <a:r>
              <a:rPr lang="es-ES" dirty="0"/>
              <a:t>Se denominan variables ya que el contenido que almacenan puede variar.</a:t>
            </a:r>
            <a:endParaRPr lang="es-CL" dirty="0"/>
          </a:p>
          <a:p>
            <a:pPr marL="0" indent="0">
              <a:buNone/>
            </a:pPr>
            <a:r>
              <a:rPr lang="es-ES" b="1" dirty="0"/>
              <a:t>Partes de una variable</a:t>
            </a:r>
            <a:endParaRPr lang="es-CL" dirty="0"/>
          </a:p>
          <a:p>
            <a:pPr marL="0" indent="0">
              <a:buNone/>
            </a:pPr>
            <a:r>
              <a:rPr lang="es-ES" dirty="0" smtClean="0"/>
              <a:t>Se </a:t>
            </a:r>
            <a:r>
              <a:rPr lang="es-ES" dirty="0"/>
              <a:t>compone de:</a:t>
            </a:r>
            <a:endParaRPr lang="es-CL" dirty="0"/>
          </a:p>
          <a:p>
            <a:pPr lvl="0"/>
            <a:r>
              <a:rPr lang="es-ES" dirty="0"/>
              <a:t>un nombre o identificador un valor</a:t>
            </a:r>
            <a:endParaRPr lang="es-CL" dirty="0"/>
          </a:p>
          <a:p>
            <a:pPr lvl="0"/>
            <a:r>
              <a:rPr lang="es-ES" dirty="0"/>
              <a:t>tipo de dato</a:t>
            </a:r>
            <a:endParaRPr lang="es-CL" dirty="0"/>
          </a:p>
          <a:p>
            <a:pPr marL="0" lvl="0" indent="0">
              <a:buNone/>
            </a:pPr>
            <a:endParaRPr lang="es-CL" dirty="0"/>
          </a:p>
        </p:txBody>
      </p:sp>
    </p:spTree>
    <p:extLst>
      <p:ext uri="{BB962C8B-B14F-4D97-AF65-F5344CB8AC3E}">
        <p14:creationId xmlns:p14="http://schemas.microsoft.com/office/powerpoint/2010/main" val="1232024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897028600"/>
              </p:ext>
            </p:extLst>
          </p:nvPr>
        </p:nvGraphicFramePr>
        <p:xfrm>
          <a:off x="1074057" y="1625601"/>
          <a:ext cx="10101943" cy="4194629"/>
        </p:xfrm>
        <a:graphic>
          <a:graphicData uri="http://schemas.openxmlformats.org/drawingml/2006/table">
            <a:tbl>
              <a:tblPr firstRow="1" firstCol="1" lastRow="1" lastCol="1" bandRow="1" bandCol="1"/>
              <a:tblGrid>
                <a:gridCol w="2719754">
                  <a:extLst>
                    <a:ext uri="{9D8B030D-6E8A-4147-A177-3AD203B41FA5}">
                      <a16:colId xmlns:a16="http://schemas.microsoft.com/office/drawing/2014/main" val="1337063706"/>
                    </a:ext>
                  </a:extLst>
                </a:gridCol>
                <a:gridCol w="2256817">
                  <a:extLst>
                    <a:ext uri="{9D8B030D-6E8A-4147-A177-3AD203B41FA5}">
                      <a16:colId xmlns:a16="http://schemas.microsoft.com/office/drawing/2014/main" val="2032700477"/>
                    </a:ext>
                  </a:extLst>
                </a:gridCol>
                <a:gridCol w="2976022">
                  <a:extLst>
                    <a:ext uri="{9D8B030D-6E8A-4147-A177-3AD203B41FA5}">
                      <a16:colId xmlns:a16="http://schemas.microsoft.com/office/drawing/2014/main" val="3463258875"/>
                    </a:ext>
                  </a:extLst>
                </a:gridCol>
                <a:gridCol w="2149350">
                  <a:extLst>
                    <a:ext uri="{9D8B030D-6E8A-4147-A177-3AD203B41FA5}">
                      <a16:colId xmlns:a16="http://schemas.microsoft.com/office/drawing/2014/main" val="2427096625"/>
                    </a:ext>
                  </a:extLst>
                </a:gridCol>
              </a:tblGrid>
              <a:tr h="838595">
                <a:tc>
                  <a:txBody>
                    <a:bodyPr/>
                    <a:lstStyle/>
                    <a:p>
                      <a:pPr algn="ctr">
                        <a:lnSpc>
                          <a:spcPct val="107000"/>
                        </a:lnSpc>
                        <a:spcAft>
                          <a:spcPts val="800"/>
                        </a:spcAft>
                      </a:pPr>
                      <a:r>
                        <a:rPr lang="es-ES" sz="2400" b="1">
                          <a:effectLst/>
                          <a:latin typeface="Calibri" panose="020F0502020204030204" pitchFamily="34" charset="0"/>
                          <a:ea typeface="+mn-ea"/>
                          <a:cs typeface="Arial" panose="020B0604020202020204" pitchFamily="34" charset="0"/>
                        </a:rPr>
                        <a:t>Declaración</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b="1">
                          <a:effectLst/>
                          <a:latin typeface="Calibri" panose="020F0502020204030204" pitchFamily="34" charset="0"/>
                          <a:ea typeface="+mn-ea"/>
                          <a:cs typeface="Arial" panose="020B0604020202020204" pitchFamily="34" charset="0"/>
                        </a:rPr>
                        <a:t>Identificador</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b="1">
                          <a:effectLst/>
                          <a:latin typeface="Calibri" panose="020F0502020204030204" pitchFamily="34" charset="0"/>
                          <a:ea typeface="+mn-ea"/>
                          <a:cs typeface="Arial" panose="020B0604020202020204" pitchFamily="34" charset="0"/>
                        </a:rPr>
                        <a:t>Tipo</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b="1">
                          <a:effectLst/>
                          <a:latin typeface="Calibri" panose="020F0502020204030204" pitchFamily="34" charset="0"/>
                          <a:ea typeface="+mn-ea"/>
                          <a:cs typeface="Arial" panose="020B0604020202020204" pitchFamily="34" charset="0"/>
                        </a:rPr>
                        <a:t>Valor</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195560015"/>
                  </a:ext>
                </a:extLst>
              </a:tr>
              <a:tr h="838595">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int i:</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i</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Entero</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No asignado</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309745083"/>
                  </a:ext>
                </a:extLst>
              </a:tr>
              <a:tr h="838595">
                <a:tc>
                  <a:txBody>
                    <a:bodyPr/>
                    <a:lstStyle/>
                    <a:p>
                      <a:pPr algn="ctr">
                        <a:lnSpc>
                          <a:spcPct val="107000"/>
                        </a:lnSpc>
                        <a:spcAft>
                          <a:spcPts val="800"/>
                        </a:spcAft>
                      </a:pPr>
                      <a:r>
                        <a:rPr lang="es-ES" sz="2400" dirty="0" err="1">
                          <a:effectLst/>
                          <a:latin typeface="Calibri" panose="020F0502020204030204" pitchFamily="34" charset="0"/>
                          <a:ea typeface="+mn-ea"/>
                          <a:cs typeface="Arial" panose="020B0604020202020204" pitchFamily="34" charset="0"/>
                        </a:rPr>
                        <a:t>int</a:t>
                      </a:r>
                      <a:r>
                        <a:rPr lang="es-ES" sz="2400" dirty="0">
                          <a:effectLst/>
                          <a:latin typeface="Calibri" panose="020F0502020204030204" pitchFamily="34" charset="0"/>
                          <a:ea typeface="+mn-ea"/>
                          <a:cs typeface="Arial" panose="020B0604020202020204" pitchFamily="34" charset="0"/>
                        </a:rPr>
                        <a:t> b = 2;</a:t>
                      </a:r>
                      <a:endParaRPr lang="es-CL"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b</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Entero</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2</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737816016"/>
                  </a:ext>
                </a:extLst>
              </a:tr>
              <a:tr h="838595">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String s;</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s</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Referencia a String</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No asignado</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993623959"/>
                  </a:ext>
                </a:extLst>
              </a:tr>
              <a:tr h="840249">
                <a:tc>
                  <a:txBody>
                    <a:bodyPr/>
                    <a:lstStyle/>
                    <a:p>
                      <a:pPr algn="ctr">
                        <a:lnSpc>
                          <a:spcPct val="107000"/>
                        </a:lnSpc>
                        <a:spcAft>
                          <a:spcPts val="800"/>
                        </a:spcAft>
                      </a:pPr>
                      <a:r>
                        <a:rPr lang="es-ES" sz="2400" dirty="0" err="1">
                          <a:effectLst/>
                          <a:latin typeface="Calibri" panose="020F0502020204030204" pitchFamily="34" charset="0"/>
                          <a:ea typeface="+mn-ea"/>
                          <a:cs typeface="Arial" panose="020B0604020202020204" pitchFamily="34" charset="0"/>
                        </a:rPr>
                        <a:t>boolean</a:t>
                      </a:r>
                      <a:r>
                        <a:rPr lang="es-ES" sz="2400" dirty="0">
                          <a:effectLst/>
                          <a:latin typeface="Calibri" panose="020F0502020204030204" pitchFamily="34" charset="0"/>
                          <a:ea typeface="+mn-ea"/>
                          <a:cs typeface="Arial" panose="020B0604020202020204" pitchFamily="34" charset="0"/>
                        </a:rPr>
                        <a:t> a = false</a:t>
                      </a:r>
                      <a:endParaRPr lang="es-CL"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a</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a:effectLst/>
                          <a:latin typeface="Calibri" panose="020F0502020204030204" pitchFamily="34" charset="0"/>
                          <a:ea typeface="+mn-ea"/>
                          <a:cs typeface="Arial" panose="020B0604020202020204" pitchFamily="34" charset="0"/>
                        </a:rPr>
                        <a:t>Booleano</a:t>
                      </a:r>
                      <a:endParaRPr lang="es-CL" sz="2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400" dirty="0">
                          <a:effectLst/>
                          <a:latin typeface="Calibri" panose="020F0502020204030204" pitchFamily="34" charset="0"/>
                          <a:ea typeface="+mn-ea"/>
                          <a:cs typeface="Arial" panose="020B0604020202020204" pitchFamily="34" charset="0"/>
                        </a:rPr>
                        <a:t>false</a:t>
                      </a:r>
                      <a:endParaRPr lang="es-CL"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012131501"/>
                  </a:ext>
                </a:extLst>
              </a:tr>
            </a:tbl>
          </a:graphicData>
        </a:graphic>
      </p:graphicFrame>
    </p:spTree>
    <p:extLst>
      <p:ext uri="{BB962C8B-B14F-4D97-AF65-F5344CB8AC3E}">
        <p14:creationId xmlns:p14="http://schemas.microsoft.com/office/powerpoint/2010/main" val="3088591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596571"/>
            <a:ext cx="10972800" cy="4929312"/>
          </a:xfrm>
        </p:spPr>
        <p:txBody>
          <a:bodyPr>
            <a:normAutofit/>
          </a:bodyPr>
          <a:lstStyle/>
          <a:p>
            <a:pPr marL="0" lvl="0" indent="0">
              <a:buNone/>
            </a:pPr>
            <a:r>
              <a:rPr lang="es-MX" b="1" dirty="0" smtClean="0"/>
              <a:t>Primitivos: </a:t>
            </a:r>
            <a:r>
              <a:rPr lang="es-MX" dirty="0" smtClean="0"/>
              <a:t>Los </a:t>
            </a:r>
            <a:r>
              <a:rPr lang="es-MX" dirty="0"/>
              <a:t>tipos de datos primitivos almacenan directamente un valor que siempre va a pertenecer al rango de ese tipo. Acá podemos encontrar los tipos de dato como: </a:t>
            </a:r>
            <a:r>
              <a:rPr lang="es-MX" dirty="0" err="1"/>
              <a:t>int</a:t>
            </a:r>
            <a:r>
              <a:rPr lang="es-MX" dirty="0"/>
              <a:t>, short, </a:t>
            </a:r>
            <a:r>
              <a:rPr lang="es-MX" dirty="0" err="1"/>
              <a:t>float</a:t>
            </a:r>
            <a:r>
              <a:rPr lang="es-MX" dirty="0"/>
              <a:t>, </a:t>
            </a:r>
            <a:r>
              <a:rPr lang="es-MX" dirty="0" err="1"/>
              <a:t>boolean</a:t>
            </a:r>
            <a:r>
              <a:rPr lang="es-MX" dirty="0"/>
              <a:t>, </a:t>
            </a:r>
            <a:r>
              <a:rPr lang="es-MX" dirty="0" err="1"/>
              <a:t>double</a:t>
            </a:r>
            <a:r>
              <a:rPr lang="es-MX" dirty="0"/>
              <a:t>, </a:t>
            </a:r>
            <a:r>
              <a:rPr lang="es-MX" dirty="0" err="1"/>
              <a:t>char</a:t>
            </a:r>
            <a:r>
              <a:rPr lang="es-MX" dirty="0"/>
              <a:t>, byte, entre otros.</a:t>
            </a:r>
          </a:p>
          <a:p>
            <a:pPr marL="0" lvl="0" indent="0">
              <a:buNone/>
            </a:pPr>
            <a:endParaRPr lang="es-MX" dirty="0"/>
          </a:p>
          <a:p>
            <a:pPr marL="0" lvl="0" indent="0">
              <a:buNone/>
            </a:pPr>
            <a:r>
              <a:rPr lang="es-MX" b="1" dirty="0" err="1" smtClean="0"/>
              <a:t>int</a:t>
            </a:r>
            <a:r>
              <a:rPr lang="es-MX" b="1" dirty="0" smtClean="0"/>
              <a:t>: </a:t>
            </a:r>
            <a:r>
              <a:rPr lang="es-MX" dirty="0" smtClean="0"/>
              <a:t>Los </a:t>
            </a:r>
            <a:r>
              <a:rPr lang="es-MX" dirty="0"/>
              <a:t>números enteros son números sin decimales que pueden ser positivos o negativos. En inglés se les denomina </a:t>
            </a:r>
            <a:r>
              <a:rPr lang="es-MX" dirty="0" err="1"/>
              <a:t>Integers</a:t>
            </a:r>
            <a:r>
              <a:rPr lang="es-MX" dirty="0"/>
              <a:t>.</a:t>
            </a:r>
          </a:p>
          <a:p>
            <a:pPr marL="0" lvl="0" indent="0">
              <a:buNone/>
            </a:pPr>
            <a:r>
              <a:rPr lang="es-MX" dirty="0" smtClean="0"/>
              <a:t>	Ejemplo:  </a:t>
            </a:r>
            <a:r>
              <a:rPr lang="es-MX" dirty="0" err="1" smtClean="0"/>
              <a:t>int</a:t>
            </a:r>
            <a:r>
              <a:rPr lang="es-MX" dirty="0" smtClean="0"/>
              <a:t> i=2;</a:t>
            </a:r>
            <a:endParaRPr lang="es-MX" dirty="0"/>
          </a:p>
          <a:p>
            <a:pPr marL="0" lvl="0" indent="0">
              <a:buNone/>
            </a:pPr>
            <a:endParaRPr lang="es-MX" dirty="0"/>
          </a:p>
          <a:p>
            <a:pPr marL="0" lvl="0" indent="0">
              <a:buNone/>
            </a:pPr>
            <a:r>
              <a:rPr lang="es-MX" b="1" dirty="0" err="1"/>
              <a:t>f</a:t>
            </a:r>
            <a:r>
              <a:rPr lang="es-MX" b="1" dirty="0" err="1" smtClean="0"/>
              <a:t>loat</a:t>
            </a:r>
            <a:r>
              <a:rPr lang="es-MX" b="1" dirty="0" smtClean="0"/>
              <a:t>: </a:t>
            </a:r>
            <a:r>
              <a:rPr lang="es-MX" dirty="0" smtClean="0"/>
              <a:t>Los </a:t>
            </a:r>
            <a:r>
              <a:rPr lang="es-MX" dirty="0"/>
              <a:t>números flotantes son números que además pueden tener decimales</a:t>
            </a:r>
          </a:p>
          <a:p>
            <a:pPr marL="0" lvl="0" indent="0">
              <a:buNone/>
            </a:pPr>
            <a:r>
              <a:rPr lang="es-MX" dirty="0" smtClean="0"/>
              <a:t>	Ejemplo: </a:t>
            </a:r>
            <a:r>
              <a:rPr lang="es-MX" dirty="0" err="1" smtClean="0"/>
              <a:t>float</a:t>
            </a:r>
            <a:r>
              <a:rPr lang="es-MX" dirty="0" smtClean="0"/>
              <a:t> a=3,5f</a:t>
            </a:r>
            <a:endParaRPr lang="es-CL" dirty="0"/>
          </a:p>
        </p:txBody>
      </p:sp>
    </p:spTree>
    <p:extLst>
      <p:ext uri="{BB962C8B-B14F-4D97-AF65-F5344CB8AC3E}">
        <p14:creationId xmlns:p14="http://schemas.microsoft.com/office/powerpoint/2010/main" val="1576178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596571"/>
            <a:ext cx="10972800" cy="4929312"/>
          </a:xfrm>
        </p:spPr>
        <p:txBody>
          <a:bodyPr>
            <a:normAutofit/>
          </a:bodyPr>
          <a:lstStyle/>
          <a:p>
            <a:r>
              <a:rPr lang="es-ES" b="1" dirty="0" err="1"/>
              <a:t>b</a:t>
            </a:r>
            <a:r>
              <a:rPr lang="es-ES" b="1" dirty="0" err="1" smtClean="0"/>
              <a:t>oolean</a:t>
            </a:r>
            <a:r>
              <a:rPr lang="es-ES" b="1" dirty="0" smtClean="0"/>
              <a:t>: </a:t>
            </a:r>
            <a:r>
              <a:rPr lang="es-ES" dirty="0" smtClean="0"/>
              <a:t>El </a:t>
            </a:r>
            <a:r>
              <a:rPr lang="es-ES" dirty="0"/>
              <a:t>tipo de dato </a:t>
            </a:r>
            <a:r>
              <a:rPr lang="es-ES" dirty="0" err="1"/>
              <a:t>boolean</a:t>
            </a:r>
            <a:r>
              <a:rPr lang="es-ES" dirty="0"/>
              <a:t> almacena únicamente dos valores, verdadero o falso</a:t>
            </a:r>
            <a:r>
              <a:rPr lang="es-ES" dirty="0" smtClean="0"/>
              <a:t>.</a:t>
            </a:r>
          </a:p>
          <a:p>
            <a:pPr lvl="1"/>
            <a:r>
              <a:rPr lang="es-ES" sz="2400" dirty="0" smtClean="0"/>
              <a:t>Ejemplos:</a:t>
            </a:r>
          </a:p>
          <a:p>
            <a:pPr marL="1371600" lvl="3" indent="0">
              <a:buNone/>
            </a:pPr>
            <a:r>
              <a:rPr lang="es-ES" sz="2400" dirty="0" err="1" smtClean="0"/>
              <a:t>boolean</a:t>
            </a:r>
            <a:r>
              <a:rPr lang="es-ES" sz="2400" dirty="0" smtClean="0"/>
              <a:t> activo=true;</a:t>
            </a:r>
          </a:p>
          <a:p>
            <a:pPr marL="1371600" lvl="3" indent="0">
              <a:buNone/>
            </a:pPr>
            <a:r>
              <a:rPr lang="es-ES" sz="2400" dirty="0" err="1" smtClean="0"/>
              <a:t>boolean</a:t>
            </a:r>
            <a:r>
              <a:rPr lang="es-ES" sz="2400" dirty="0" smtClean="0"/>
              <a:t> alto=false;</a:t>
            </a:r>
            <a:endParaRPr lang="es-ES" sz="2400" dirty="0"/>
          </a:p>
          <a:p>
            <a:pPr marL="1371600" lvl="3" indent="0">
              <a:buNone/>
            </a:pPr>
            <a:endParaRPr lang="es-ES" sz="2400" dirty="0" smtClean="0"/>
          </a:p>
          <a:p>
            <a:r>
              <a:rPr lang="es-ES" b="1" dirty="0" err="1"/>
              <a:t>c</a:t>
            </a:r>
            <a:r>
              <a:rPr lang="es-ES" b="1" dirty="0" err="1" smtClean="0"/>
              <a:t>har</a:t>
            </a:r>
            <a:r>
              <a:rPr lang="es-ES" b="1" dirty="0" smtClean="0"/>
              <a:t>: </a:t>
            </a:r>
            <a:r>
              <a:rPr lang="es-ES" dirty="0" smtClean="0"/>
              <a:t>El </a:t>
            </a:r>
            <a:r>
              <a:rPr lang="es-ES" dirty="0"/>
              <a:t>tipo de dato </a:t>
            </a:r>
            <a:r>
              <a:rPr lang="es-ES" dirty="0" err="1"/>
              <a:t>char</a:t>
            </a:r>
            <a:r>
              <a:rPr lang="es-ES" dirty="0"/>
              <a:t> representa un único </a:t>
            </a:r>
            <a:r>
              <a:rPr lang="es-ES" dirty="0" err="1"/>
              <a:t>caracter</a:t>
            </a:r>
            <a:r>
              <a:rPr lang="es-ES" dirty="0"/>
              <a:t> y se escribe entre comillas simples ' ' .</a:t>
            </a:r>
            <a:endParaRPr lang="es-CL" dirty="0"/>
          </a:p>
          <a:p>
            <a:pPr marL="1371600" lvl="3" indent="0">
              <a:buNone/>
            </a:pPr>
            <a:endParaRPr lang="es-ES" sz="2400" dirty="0"/>
          </a:p>
          <a:p>
            <a:pPr lvl="1"/>
            <a:r>
              <a:rPr lang="es-ES" sz="2400" dirty="0"/>
              <a:t>Ejemplos:</a:t>
            </a:r>
          </a:p>
          <a:p>
            <a:pPr marL="1371600" lvl="3" indent="0">
              <a:buNone/>
            </a:pPr>
            <a:r>
              <a:rPr lang="es-ES" sz="2400" dirty="0" err="1" smtClean="0"/>
              <a:t>char</a:t>
            </a:r>
            <a:r>
              <a:rPr lang="es-ES" sz="2400" dirty="0" smtClean="0"/>
              <a:t> letra=‘a’;</a:t>
            </a:r>
            <a:endParaRPr lang="es-ES" sz="2400" dirty="0"/>
          </a:p>
          <a:p>
            <a:pPr marL="1371600" lvl="3" indent="0">
              <a:buNone/>
            </a:pPr>
            <a:r>
              <a:rPr lang="es-ES" sz="2400" dirty="0" err="1" smtClean="0"/>
              <a:t>char</a:t>
            </a:r>
            <a:r>
              <a:rPr lang="es-ES" sz="2400" dirty="0" smtClean="0"/>
              <a:t> </a:t>
            </a:r>
            <a:r>
              <a:rPr lang="es-ES" sz="2400" dirty="0" err="1" smtClean="0"/>
              <a:t>otraLetra</a:t>
            </a:r>
            <a:r>
              <a:rPr lang="es-ES" sz="2400" dirty="0" smtClean="0"/>
              <a:t>=‘c’;</a:t>
            </a:r>
            <a:endParaRPr lang="es-ES" sz="2400" dirty="0"/>
          </a:p>
        </p:txBody>
      </p:sp>
    </p:spTree>
    <p:extLst>
      <p:ext uri="{BB962C8B-B14F-4D97-AF65-F5344CB8AC3E}">
        <p14:creationId xmlns:p14="http://schemas.microsoft.com/office/powerpoint/2010/main" val="301421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Referencias a objetos</a:t>
            </a:r>
            <a:endParaRPr lang="es-CL" dirty="0"/>
          </a:p>
          <a:p>
            <a:r>
              <a:rPr lang="es-ES" dirty="0"/>
              <a:t>Otro tipo de variables son las de referencias a objetos, que profundizaremos más adelante cuando veamos los conceptos de clases y objetos.</a:t>
            </a:r>
            <a:endParaRPr lang="es-CL" dirty="0"/>
          </a:p>
          <a:p>
            <a:pPr marL="0" indent="0">
              <a:buNone/>
            </a:pPr>
            <a:endParaRPr lang="es-ES" dirty="0"/>
          </a:p>
          <a:p>
            <a:pPr marL="0" indent="0">
              <a:buNone/>
            </a:pPr>
            <a:r>
              <a:rPr lang="es-ES" b="1" dirty="0" err="1"/>
              <a:t>String</a:t>
            </a:r>
            <a:endParaRPr lang="es-CL" dirty="0"/>
          </a:p>
          <a:p>
            <a:r>
              <a:rPr lang="es-ES" dirty="0"/>
              <a:t>El </a:t>
            </a:r>
            <a:r>
              <a:rPr lang="es-ES" dirty="0" err="1"/>
              <a:t>String</a:t>
            </a:r>
            <a:r>
              <a:rPr lang="es-ES" dirty="0"/>
              <a:t> básicamente es una cadena de caracteres, en la que podemos almacenar ya sea una palabra</a:t>
            </a:r>
            <a:r>
              <a:rPr lang="es-ES" dirty="0" smtClean="0"/>
              <a:t>, frase </a:t>
            </a:r>
            <a:r>
              <a:rPr lang="es-ES" dirty="0"/>
              <a:t>o texto. Todo </a:t>
            </a:r>
            <a:r>
              <a:rPr lang="es-ES" dirty="0" err="1"/>
              <a:t>String</a:t>
            </a:r>
            <a:r>
              <a:rPr lang="es-ES" dirty="0"/>
              <a:t> debe ser </a:t>
            </a:r>
            <a:r>
              <a:rPr lang="es-ES" dirty="0" smtClean="0"/>
              <a:t>escrito entre “ “</a:t>
            </a:r>
            <a:endParaRPr lang="es-CL" dirty="0"/>
          </a:p>
          <a:p>
            <a:pPr marL="0" indent="0">
              <a:buNone/>
            </a:pPr>
            <a:r>
              <a:rPr lang="es-MX" dirty="0" smtClean="0"/>
              <a:t>	Ejemplo: 	“Esto es un </a:t>
            </a:r>
            <a:r>
              <a:rPr lang="es-MX" dirty="0" err="1" smtClean="0"/>
              <a:t>String</a:t>
            </a:r>
            <a:r>
              <a:rPr lang="es-MX" dirty="0" smtClean="0"/>
              <a:t>”</a:t>
            </a:r>
          </a:p>
          <a:p>
            <a:pPr marL="0" indent="0">
              <a:buNone/>
            </a:pPr>
            <a:r>
              <a:rPr lang="es-MX" dirty="0"/>
              <a:t>	</a:t>
            </a:r>
            <a:r>
              <a:rPr lang="es-MX" dirty="0" smtClean="0"/>
              <a:t>		nombre = “María”</a:t>
            </a:r>
            <a:endParaRPr lang="es-CL" dirty="0"/>
          </a:p>
          <a:p>
            <a:pPr marL="0" indent="0">
              <a:buNone/>
            </a:pPr>
            <a:r>
              <a:rPr lang="es-ES" sz="2400" dirty="0" smtClean="0"/>
              <a:t>			</a:t>
            </a:r>
            <a:r>
              <a:rPr lang="es-ES" sz="2400" dirty="0" err="1" smtClean="0"/>
              <a:t>String</a:t>
            </a:r>
            <a:r>
              <a:rPr lang="es-ES" sz="2400" dirty="0" smtClean="0"/>
              <a:t> saludo=new </a:t>
            </a:r>
            <a:r>
              <a:rPr lang="es-ES" sz="2400" dirty="0" err="1" smtClean="0"/>
              <a:t>String</a:t>
            </a:r>
            <a:r>
              <a:rPr lang="es-ES" sz="2400" smtClean="0"/>
              <a:t>(“Hola”)</a:t>
            </a:r>
            <a:endParaRPr lang="es-ES" sz="2400" dirty="0"/>
          </a:p>
        </p:txBody>
      </p:sp>
    </p:spTree>
    <p:extLst>
      <p:ext uri="{BB962C8B-B14F-4D97-AF65-F5344CB8AC3E}">
        <p14:creationId xmlns:p14="http://schemas.microsoft.com/office/powerpoint/2010/main" val="1379305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Operando con variables</a:t>
            </a:r>
            <a:endParaRPr lang="es-CL" dirty="0"/>
          </a:p>
          <a:p>
            <a:r>
              <a:rPr lang="es-ES" dirty="0"/>
              <a:t>Con los diferentes tipos de variables, podemos realizar distintos tipos de operaciones</a:t>
            </a:r>
            <a:r>
              <a:rPr lang="es-ES" dirty="0" smtClean="0"/>
              <a:t>.</a:t>
            </a:r>
          </a:p>
          <a:p>
            <a:r>
              <a:rPr lang="es-ES" dirty="0" smtClean="0"/>
              <a:t> </a:t>
            </a:r>
            <a:r>
              <a:rPr lang="es-ES" dirty="0"/>
              <a:t>Ahora trabajaremos con los números enteros </a:t>
            </a:r>
            <a:r>
              <a:rPr lang="es-ES" b="1" dirty="0" err="1"/>
              <a:t>int</a:t>
            </a:r>
            <a:r>
              <a:rPr lang="es-ES" b="1" dirty="0"/>
              <a:t> </a:t>
            </a:r>
            <a:r>
              <a:rPr lang="es-ES" dirty="0"/>
              <a:t>y las cadenas de caracteres </a:t>
            </a:r>
            <a:r>
              <a:rPr lang="es-ES" b="1" dirty="0" err="1"/>
              <a:t>String</a:t>
            </a:r>
            <a:r>
              <a:rPr lang="es-ES" dirty="0" smtClean="0"/>
              <a:t>.</a:t>
            </a:r>
          </a:p>
          <a:p>
            <a:pPr marL="0" indent="0">
              <a:buNone/>
            </a:pPr>
            <a:r>
              <a:rPr lang="es-ES" b="1" dirty="0" smtClean="0"/>
              <a:t>Sumas </a:t>
            </a:r>
            <a:r>
              <a:rPr lang="es-ES" b="1" dirty="0"/>
              <a:t>y restas</a:t>
            </a:r>
            <a:endParaRPr lang="es-CL" dirty="0"/>
          </a:p>
          <a:p>
            <a:r>
              <a:rPr lang="es-ES" dirty="0"/>
              <a:t>Podemos operar con variables de tipo entero, como si estuviéramos operando con el número mismo, por </a:t>
            </a:r>
            <a:r>
              <a:rPr lang="es-ES" dirty="0" smtClean="0"/>
              <a:t>ejemplo</a:t>
            </a:r>
          </a:p>
          <a:p>
            <a:pPr marL="914400" lvl="2" indent="0">
              <a:buNone/>
            </a:pPr>
            <a:r>
              <a:rPr lang="es-CL" dirty="0" err="1"/>
              <a:t>int</a:t>
            </a:r>
            <a:r>
              <a:rPr lang="es-CL" dirty="0"/>
              <a:t> a = 4; </a:t>
            </a:r>
            <a:endParaRPr lang="es-CL" dirty="0" smtClean="0"/>
          </a:p>
          <a:p>
            <a:pPr marL="914400" lvl="2" indent="0">
              <a:buNone/>
            </a:pPr>
            <a:r>
              <a:rPr lang="es-CL" dirty="0" err="1" smtClean="0"/>
              <a:t>int</a:t>
            </a:r>
            <a:r>
              <a:rPr lang="es-CL" dirty="0" smtClean="0"/>
              <a:t> </a:t>
            </a:r>
            <a:r>
              <a:rPr lang="es-CL" dirty="0"/>
              <a:t>b = 1;</a:t>
            </a:r>
            <a:endParaRPr lang="es-CL" sz="3000" dirty="0"/>
          </a:p>
          <a:p>
            <a:pPr marL="914400" lvl="2" indent="0">
              <a:buNone/>
            </a:pPr>
            <a:r>
              <a:rPr lang="es-CL" dirty="0" err="1"/>
              <a:t>System.out.println</a:t>
            </a:r>
            <a:r>
              <a:rPr lang="es-CL" dirty="0"/>
              <a:t>(a+3); //7 </a:t>
            </a:r>
            <a:endParaRPr lang="es-CL" dirty="0" smtClean="0"/>
          </a:p>
          <a:p>
            <a:pPr marL="914400" lvl="2" indent="0">
              <a:buNone/>
            </a:pPr>
            <a:r>
              <a:rPr lang="es-CL" dirty="0" err="1" smtClean="0"/>
              <a:t>System.out.println</a:t>
            </a:r>
            <a:r>
              <a:rPr lang="es-CL" dirty="0" smtClean="0"/>
              <a:t>(b-a</a:t>
            </a:r>
            <a:r>
              <a:rPr lang="es-CL" dirty="0"/>
              <a:t>); //-1</a:t>
            </a:r>
            <a:endParaRPr lang="es-CL" sz="3000" dirty="0"/>
          </a:p>
          <a:p>
            <a:pPr lvl="1"/>
            <a:endParaRPr lang="es-ES" dirty="0" smtClean="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381401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457200" lvl="1" indent="0">
              <a:buNone/>
            </a:pPr>
            <a:r>
              <a:rPr lang="es-ES" sz="2400" b="1" dirty="0"/>
              <a:t>Multiplicaciones y divisiones</a:t>
            </a:r>
            <a:endParaRPr lang="es-CL" sz="2400" dirty="0"/>
          </a:p>
          <a:p>
            <a:pPr marL="914400" lvl="2" indent="0">
              <a:buNone/>
            </a:pPr>
            <a:r>
              <a:rPr lang="es-CL" sz="2400" dirty="0" err="1"/>
              <a:t>int</a:t>
            </a:r>
            <a:r>
              <a:rPr lang="es-CL" sz="2400" dirty="0"/>
              <a:t> a = 10;</a:t>
            </a:r>
          </a:p>
          <a:p>
            <a:pPr marL="914400" lvl="2" indent="0">
              <a:buNone/>
            </a:pPr>
            <a:r>
              <a:rPr lang="es-CL" sz="2400" dirty="0" err="1"/>
              <a:t>int</a:t>
            </a:r>
            <a:r>
              <a:rPr lang="es-CL" sz="2400" dirty="0"/>
              <a:t> b = 3;</a:t>
            </a:r>
          </a:p>
          <a:p>
            <a:pPr marL="914400" lvl="2" indent="0">
              <a:buNone/>
            </a:pPr>
            <a:r>
              <a:rPr lang="es-CL" sz="2400" dirty="0" err="1"/>
              <a:t>System.out.println</a:t>
            </a:r>
            <a:r>
              <a:rPr lang="es-CL" sz="2400" dirty="0"/>
              <a:t>(a*3); //30</a:t>
            </a:r>
          </a:p>
          <a:p>
            <a:pPr marL="914400" lvl="2" indent="0">
              <a:buNone/>
            </a:pPr>
            <a:r>
              <a:rPr lang="es-CL" sz="2400" dirty="0" err="1"/>
              <a:t>System.out.println</a:t>
            </a:r>
            <a:r>
              <a:rPr lang="es-CL" sz="2400" dirty="0"/>
              <a:t>(a/b); //3</a:t>
            </a:r>
          </a:p>
          <a:p>
            <a:pPr marL="457200" lvl="1" indent="0">
              <a:buNone/>
            </a:pPr>
            <a:endParaRPr lang="es-ES" sz="2400" dirty="0" smtClean="0"/>
          </a:p>
          <a:p>
            <a:pPr marL="457200" lvl="1" indent="0">
              <a:buNone/>
            </a:pPr>
            <a:r>
              <a:rPr lang="es-ES" sz="2400" dirty="0"/>
              <a:t>Observamos que al dividir 10/3, el resultado que nos entrega es 3, ya que estamos trabajando con número enteros y no flotantes.</a:t>
            </a:r>
            <a:endParaRPr lang="es-CL" sz="2400" dirty="0"/>
          </a:p>
          <a:p>
            <a:pPr marL="457200" lvl="1" indent="0">
              <a:buNone/>
            </a:pPr>
            <a:endParaRPr lang="es-ES" dirty="0" smtClean="0"/>
          </a:p>
          <a:p>
            <a:pPr marL="457200" lvl="1" indent="0">
              <a:buNone/>
            </a:pPr>
            <a:endParaRPr lang="es-ES" dirty="0" smtClean="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71839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p:txBody>
          <a:bodyPr>
            <a:normAutofit fontScale="92500"/>
          </a:bodyPr>
          <a:lstStyle/>
          <a:p>
            <a:r>
              <a:rPr lang="es-MX" dirty="0"/>
              <a:t>En el quehacer del ser humano distinguimos una serie de rutinas que forman parte del diario vivir, el baño al amanecer, la ruta desde el hogar al trabajo y viceversa, preparar el desayuno, almuerzo, once o cena y otras similares. Cada una ella está debidamente ordenada en nuestras mentes y que ejecutamos sin mayor esfuerzo.  La programación (acción de programar) es un proceso que implica ordenar, estructurar o componer una serie de acciones cronológicas para cumplir un </a:t>
            </a:r>
            <a:r>
              <a:rPr lang="es-MX" dirty="0" smtClean="0"/>
              <a:t>objetivo</a:t>
            </a:r>
          </a:p>
          <a:p>
            <a:r>
              <a:rPr lang="es-MX" dirty="0"/>
              <a:t>El presente curso, permitirá internalizar la programación usando el lenguaje Java, con el cual aprenderemos a construir pequeñas piezas de software que puedan captar información, procesarla para obtener resultados en base a ellos y finalmente almacenar dichos resultados. Para ello, internalizaremos en nuestras mentes la programación, su importancia, construir diagramas de flujos y ordenar el pensamiento que se debe tener para resolver distintos tipos de problemáticas, usando las herramientas que el lenguaje provee para ello</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Tree>
    <p:extLst>
      <p:ext uri="{BB962C8B-B14F-4D97-AF65-F5344CB8AC3E}">
        <p14:creationId xmlns:p14="http://schemas.microsoft.com/office/powerpoint/2010/main" val="3665966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Creando </a:t>
            </a:r>
            <a:r>
              <a:rPr lang="es-ES" b="1" dirty="0"/>
              <a:t>un </a:t>
            </a:r>
            <a:r>
              <a:rPr lang="es-ES" b="1" dirty="0" err="1"/>
              <a:t>String</a:t>
            </a:r>
            <a:r>
              <a:rPr lang="es-ES" b="1" dirty="0"/>
              <a:t> a partir de variables</a:t>
            </a:r>
            <a:endParaRPr lang="es-CL" dirty="0"/>
          </a:p>
          <a:p>
            <a:r>
              <a:rPr lang="es-ES" dirty="0"/>
              <a:t>Podemos generar </a:t>
            </a:r>
            <a:r>
              <a:rPr lang="es-ES" dirty="0" err="1"/>
              <a:t>Strings</a:t>
            </a:r>
            <a:r>
              <a:rPr lang="es-ES" dirty="0"/>
              <a:t> a partir de otros </a:t>
            </a:r>
            <a:r>
              <a:rPr lang="es-ES" dirty="0" err="1"/>
              <a:t>Strings</a:t>
            </a:r>
            <a:r>
              <a:rPr lang="es-ES" dirty="0"/>
              <a:t> y variables, usando especificadores y el método </a:t>
            </a:r>
            <a:r>
              <a:rPr lang="es-ES" dirty="0" err="1"/>
              <a:t>format</a:t>
            </a:r>
            <a:r>
              <a:rPr lang="es-ES" dirty="0"/>
              <a:t> de </a:t>
            </a:r>
            <a:r>
              <a:rPr lang="es-ES" dirty="0" err="1"/>
              <a:t>String</a:t>
            </a:r>
            <a:r>
              <a:rPr lang="es-ES" dirty="0"/>
              <a:t>.</a:t>
            </a:r>
            <a:endParaRPr lang="es-CL" dirty="0"/>
          </a:p>
          <a:p>
            <a:pPr marL="457200" lvl="1" indent="0">
              <a:buNone/>
            </a:pPr>
            <a:endParaRPr lang="es-ES" dirty="0" smtClean="0"/>
          </a:p>
          <a:p>
            <a:pPr marL="914400" lvl="2" indent="0">
              <a:buNone/>
            </a:pPr>
            <a:r>
              <a:rPr lang="es-CL" sz="2400" dirty="0" err="1"/>
              <a:t>int</a:t>
            </a:r>
            <a:r>
              <a:rPr lang="es-CL" sz="2400" dirty="0"/>
              <a:t> edad = 34;</a:t>
            </a:r>
          </a:p>
          <a:p>
            <a:pPr marL="914400" lvl="2" indent="0">
              <a:buNone/>
            </a:pPr>
            <a:r>
              <a:rPr lang="es-CL" sz="2400" dirty="0" err="1"/>
              <a:t>String</a:t>
            </a:r>
            <a:r>
              <a:rPr lang="es-CL" sz="2400" dirty="0"/>
              <a:t> nombre = "William";</a:t>
            </a:r>
          </a:p>
          <a:p>
            <a:pPr marL="914400" lvl="2" indent="0">
              <a:buNone/>
            </a:pPr>
            <a:r>
              <a:rPr lang="es-CL" sz="2400" dirty="0" err="1"/>
              <a:t>String</a:t>
            </a:r>
            <a:r>
              <a:rPr lang="es-CL" sz="2400" dirty="0"/>
              <a:t> salida = </a:t>
            </a:r>
            <a:r>
              <a:rPr lang="es-CL" sz="2400" dirty="0" err="1"/>
              <a:t>String.format</a:t>
            </a:r>
            <a:r>
              <a:rPr lang="es-CL" sz="2400" dirty="0"/>
              <a:t>("%s tiene %d años.", nombre, edad); </a:t>
            </a:r>
            <a:r>
              <a:rPr lang="es-CL" sz="2400" dirty="0" err="1"/>
              <a:t>System.out.println</a:t>
            </a:r>
            <a:r>
              <a:rPr lang="es-CL" sz="2400" dirty="0"/>
              <a:t>(salida);</a:t>
            </a:r>
          </a:p>
          <a:p>
            <a:pPr marL="914400" lvl="2" indent="0">
              <a:buNone/>
            </a:pPr>
            <a:r>
              <a:rPr lang="es-CL" sz="2400" dirty="0"/>
              <a:t>//William tiene 34 años.</a:t>
            </a:r>
          </a:p>
          <a:p>
            <a:pPr marL="457200" lvl="1" indent="0">
              <a:buNone/>
            </a:pPr>
            <a:endParaRPr lang="es-ES" dirty="0" smtClean="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912017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Buscando un </a:t>
            </a:r>
            <a:r>
              <a:rPr lang="es-ES" b="1" dirty="0" err="1"/>
              <a:t>Substring</a:t>
            </a:r>
            <a:endParaRPr lang="es-CL" dirty="0"/>
          </a:p>
          <a:p>
            <a:r>
              <a:rPr lang="es-ES" dirty="0"/>
              <a:t>Aquí tenemos dos casos para encontrar una </a:t>
            </a:r>
            <a:r>
              <a:rPr lang="es-ES" dirty="0" err="1"/>
              <a:t>subcadena</a:t>
            </a:r>
            <a:r>
              <a:rPr lang="es-ES" dirty="0"/>
              <a:t> dentro de un </a:t>
            </a:r>
            <a:r>
              <a:rPr lang="es-ES" dirty="0" err="1"/>
              <a:t>String</a:t>
            </a:r>
            <a:r>
              <a:rPr lang="es-ES" dirty="0"/>
              <a:t>:</a:t>
            </a:r>
            <a:endParaRPr lang="es-CL" dirty="0"/>
          </a:p>
          <a:p>
            <a:pPr marL="457200" lvl="1" indent="0">
              <a:buNone/>
            </a:pPr>
            <a:endParaRPr lang="es-ES" dirty="0" smtClean="0"/>
          </a:p>
          <a:p>
            <a:pPr marL="457200" lvl="1" indent="0">
              <a:buNone/>
            </a:pPr>
            <a:r>
              <a:rPr lang="es-CL" sz="2400" dirty="0" err="1"/>
              <a:t>String</a:t>
            </a:r>
            <a:r>
              <a:rPr lang="es-CL" sz="2400" dirty="0"/>
              <a:t> s="</a:t>
            </a:r>
            <a:r>
              <a:rPr lang="es-CL" sz="2400" dirty="0" err="1"/>
              <a:t>Paralelepipedo</a:t>
            </a:r>
            <a:r>
              <a:rPr lang="es-CL" sz="2400" dirty="0"/>
              <a:t>"; </a:t>
            </a:r>
            <a:endParaRPr lang="es-CL" sz="2400" dirty="0" smtClean="0"/>
          </a:p>
          <a:p>
            <a:pPr marL="457200" lvl="1" indent="0">
              <a:buNone/>
            </a:pPr>
            <a:r>
              <a:rPr lang="es-CL" sz="2400" dirty="0" err="1" smtClean="0"/>
              <a:t>System.out.printf</a:t>
            </a:r>
            <a:r>
              <a:rPr lang="es-CL" sz="2400" dirty="0"/>
              <a:t>("%s\n",</a:t>
            </a:r>
            <a:r>
              <a:rPr lang="es-CL" sz="2400" dirty="0" err="1"/>
              <a:t>s.substring</a:t>
            </a:r>
            <a:r>
              <a:rPr lang="es-CL" sz="2400" dirty="0"/>
              <a:t>(4)); // </a:t>
            </a:r>
            <a:r>
              <a:rPr lang="es-CL" sz="2400" dirty="0" err="1"/>
              <a:t>lelepipedo</a:t>
            </a:r>
            <a:r>
              <a:rPr lang="es-CL" sz="2400" dirty="0"/>
              <a:t> </a:t>
            </a:r>
            <a:r>
              <a:rPr lang="es-CL" sz="2400" dirty="0" err="1"/>
              <a:t>System.out.printf</a:t>
            </a:r>
            <a:r>
              <a:rPr lang="es-CL" sz="2400" dirty="0"/>
              <a:t>("%s\n",</a:t>
            </a:r>
            <a:r>
              <a:rPr lang="es-CL" sz="2400" dirty="0" err="1"/>
              <a:t>s.substring</a:t>
            </a:r>
            <a:r>
              <a:rPr lang="es-CL" sz="2400" dirty="0"/>
              <a:t>(0,4));// Para</a:t>
            </a:r>
          </a:p>
          <a:p>
            <a:pPr marL="457200" lvl="1" indent="0">
              <a:buNone/>
            </a:pPr>
            <a:endParaRPr lang="es-ES" dirty="0" smtClean="0"/>
          </a:p>
          <a:p>
            <a:r>
              <a:rPr lang="es-ES" dirty="0"/>
              <a:t>En este ejemplo la variable resultado tomará el valor true.</a:t>
            </a:r>
            <a:endParaRPr lang="es-CL" dirty="0"/>
          </a:p>
          <a:p>
            <a:r>
              <a:rPr lang="es-ES" dirty="0" smtClean="0"/>
              <a:t>Si </a:t>
            </a:r>
            <a:r>
              <a:rPr lang="es-ES" dirty="0"/>
              <a:t>se quiere obtener la posición de la primera ocurrencia de la letra ‘p</a:t>
            </a:r>
            <a:r>
              <a:rPr lang="es-ES" dirty="0" smtClean="0"/>
              <a:t>’</a:t>
            </a:r>
          </a:p>
          <a:p>
            <a:pPr marL="457200" lvl="1" indent="0">
              <a:buNone/>
            </a:pPr>
            <a:r>
              <a:rPr lang="es-CL" dirty="0" smtClean="0"/>
              <a:t>	</a:t>
            </a:r>
            <a:r>
              <a:rPr lang="es-CL" sz="2400" dirty="0" err="1" smtClean="0"/>
              <a:t>int</a:t>
            </a:r>
            <a:r>
              <a:rPr lang="es-CL" sz="2400" dirty="0" smtClean="0"/>
              <a:t> </a:t>
            </a:r>
            <a:r>
              <a:rPr lang="es-CL" sz="2400" dirty="0"/>
              <a:t>pos = </a:t>
            </a:r>
            <a:r>
              <a:rPr lang="es-CL" sz="2400" dirty="0" err="1"/>
              <a:t>cadena.indexOf</a:t>
            </a:r>
            <a:r>
              <a:rPr lang="es-CL" sz="2400" dirty="0"/>
              <a:t>('p');</a:t>
            </a:r>
          </a:p>
          <a:p>
            <a:r>
              <a:rPr lang="es-ES" dirty="0"/>
              <a:t>En caso de no existir, retornará el valor -1.</a:t>
            </a:r>
            <a:endParaRPr lang="es-CL" dirty="0"/>
          </a:p>
          <a:p>
            <a:pPr marL="0" indent="0">
              <a:buNone/>
            </a:pP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640285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Constantes</a:t>
            </a:r>
            <a:endParaRPr lang="es-CL" dirty="0"/>
          </a:p>
          <a:p>
            <a:r>
              <a:rPr lang="es-ES" dirty="0"/>
              <a:t>Existen un tipo especial de variables llamado constantes. Una variable constante sirve para almacenar un valor que no va a cambiar.</a:t>
            </a:r>
            <a:endParaRPr lang="es-CL" dirty="0"/>
          </a:p>
          <a:p>
            <a:pPr marL="0" indent="0">
              <a:buNone/>
            </a:pPr>
            <a:endParaRPr lang="es-ES" dirty="0" smtClean="0"/>
          </a:p>
          <a:p>
            <a:r>
              <a:rPr lang="es-ES" dirty="0" smtClean="0"/>
              <a:t>Para </a:t>
            </a:r>
            <a:r>
              <a:rPr lang="es-ES" dirty="0"/>
              <a:t>definir una de estas variables se escribe de la siguiente manera</a:t>
            </a:r>
            <a:endParaRPr lang="es-CL" dirty="0"/>
          </a:p>
          <a:p>
            <a:pPr marL="0" indent="0">
              <a:buNone/>
            </a:pPr>
            <a:r>
              <a:rPr lang="es-CL" dirty="0"/>
              <a:t> </a:t>
            </a:r>
          </a:p>
          <a:p>
            <a:pPr marL="914400" lvl="2" indent="0">
              <a:buNone/>
            </a:pPr>
            <a:r>
              <a:rPr lang="es-CL" sz="2400" dirty="0"/>
              <a:t>final </a:t>
            </a:r>
            <a:r>
              <a:rPr lang="es-CL" sz="2400" dirty="0" err="1"/>
              <a:t>int</a:t>
            </a:r>
            <a:r>
              <a:rPr lang="es-CL" sz="2400" dirty="0"/>
              <a:t> DIAS_SEMANA = 7; </a:t>
            </a:r>
            <a:endParaRPr lang="es-CL" sz="2400" dirty="0" smtClean="0"/>
          </a:p>
          <a:p>
            <a:pPr marL="914400" lvl="2" indent="0">
              <a:buNone/>
            </a:pPr>
            <a:r>
              <a:rPr lang="es-CL" sz="2400" dirty="0" smtClean="0"/>
              <a:t>final </a:t>
            </a:r>
            <a:r>
              <a:rPr lang="es-CL" sz="2400" dirty="0" err="1"/>
              <a:t>int</a:t>
            </a:r>
            <a:r>
              <a:rPr lang="es-CL" sz="2400" dirty="0"/>
              <a:t> MAX_ITERACIONES = 10</a:t>
            </a:r>
            <a:r>
              <a:rPr lang="es-CL" sz="2400" dirty="0" smtClean="0"/>
              <a:t>;</a:t>
            </a:r>
          </a:p>
          <a:p>
            <a:pPr marL="914400" lvl="2" indent="0">
              <a:buNone/>
            </a:pPr>
            <a:endParaRPr lang="es-CL" sz="2400" dirty="0"/>
          </a:p>
          <a:p>
            <a:r>
              <a:rPr lang="es-ES" dirty="0"/>
              <a:t>Añadiendo antes del tipo de dato la palabra “final”, lo que hará que estos valores sean fijos y no sean modificables durante la ejecución del programa.</a:t>
            </a:r>
            <a:endParaRPr lang="es-CL" dirty="0"/>
          </a:p>
          <a:p>
            <a:pPr marL="0" indent="0">
              <a:buNone/>
            </a:pP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147154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Entrada de </a:t>
            </a:r>
            <a:r>
              <a:rPr lang="es-ES" b="1" dirty="0" smtClean="0"/>
              <a:t>datos</a:t>
            </a:r>
          </a:p>
          <a:p>
            <a:pPr marL="0" indent="0">
              <a:buNone/>
            </a:pPr>
            <a:endParaRPr lang="es-CL" dirty="0"/>
          </a:p>
          <a:p>
            <a:r>
              <a:rPr lang="es-ES" dirty="0"/>
              <a:t>Nuestro programa podría necesitar interactuar con el usuario, ya sea para seleccionar una opción de un menú o algún valor sobre el cual el programa va a operar</a:t>
            </a:r>
            <a:r>
              <a:rPr lang="es-ES" dirty="0" smtClean="0"/>
              <a:t>.</a:t>
            </a:r>
          </a:p>
          <a:p>
            <a:pPr marL="0" indent="0">
              <a:buNone/>
            </a:pPr>
            <a:endParaRPr lang="es-CL" dirty="0"/>
          </a:p>
          <a:p>
            <a:r>
              <a:rPr lang="es-ES" dirty="0"/>
              <a:t>Para realizar dicha acción utilizaremos la clase Scanner, que permitirá acceder a lo que vayamos ingresando por teclado.</a:t>
            </a:r>
            <a:endParaRPr lang="es-CL" dirty="0"/>
          </a:p>
          <a:p>
            <a:pPr marL="0" indent="0">
              <a:buNone/>
            </a:pPr>
            <a:r>
              <a:rPr lang="es-ES" dirty="0" smtClean="0"/>
              <a:t>.</a:t>
            </a:r>
          </a:p>
          <a:p>
            <a:pPr marL="0" indent="0">
              <a:buNone/>
            </a:pPr>
            <a:r>
              <a:rPr lang="es-CL" dirty="0" smtClean="0"/>
              <a:t>	Scanner </a:t>
            </a:r>
            <a:r>
              <a:rPr lang="es-CL" dirty="0" err="1"/>
              <a:t>sc</a:t>
            </a:r>
            <a:r>
              <a:rPr lang="es-CL" dirty="0"/>
              <a:t> = new Scanner(System.in); </a:t>
            </a:r>
            <a:endParaRPr lang="es-CL" dirty="0" smtClean="0"/>
          </a:p>
          <a:p>
            <a:pPr marL="0" indent="0">
              <a:buNone/>
            </a:pPr>
            <a:r>
              <a:rPr lang="es-CL" dirty="0"/>
              <a:t>	</a:t>
            </a:r>
            <a:r>
              <a:rPr lang="es-CL" dirty="0" err="1" smtClean="0"/>
              <a:t>String</a:t>
            </a:r>
            <a:r>
              <a:rPr lang="es-CL" dirty="0" smtClean="0"/>
              <a:t> </a:t>
            </a:r>
            <a:r>
              <a:rPr lang="es-CL" dirty="0"/>
              <a:t>cadena = </a:t>
            </a:r>
            <a:r>
              <a:rPr lang="es-CL" dirty="0" err="1"/>
              <a:t>sc.nextLine</a:t>
            </a:r>
            <a:r>
              <a:rPr lang="es-CL" dirty="0" smtClean="0"/>
              <a:t>();</a:t>
            </a: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068421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Transformación de </a:t>
            </a:r>
            <a:r>
              <a:rPr lang="es-ES" b="1" dirty="0" smtClean="0"/>
              <a:t>datos (casting)</a:t>
            </a:r>
            <a:endParaRPr lang="es-CL" dirty="0"/>
          </a:p>
          <a:p>
            <a:r>
              <a:rPr lang="es-ES" dirty="0"/>
              <a:t>Si queremos pasar un numero flotante a entero por ejemplo, debemos hacer</a:t>
            </a:r>
            <a:r>
              <a:rPr lang="es-ES" dirty="0" smtClean="0"/>
              <a:t>:</a:t>
            </a:r>
            <a:endParaRPr lang="es-CL" dirty="0" smtClean="0"/>
          </a:p>
          <a:p>
            <a:pPr marL="914400" lvl="2" indent="0">
              <a:buNone/>
            </a:pPr>
            <a:r>
              <a:rPr lang="es-MX" sz="2000" dirty="0" smtClean="0"/>
              <a:t>Ejemplo:</a:t>
            </a:r>
          </a:p>
          <a:p>
            <a:pPr marL="914400" lvl="2" indent="0">
              <a:buNone/>
            </a:pPr>
            <a:endParaRPr lang="es-CL" sz="2400" dirty="0" smtClean="0"/>
          </a:p>
          <a:p>
            <a:pPr marL="914400" lvl="2" indent="0">
              <a:buNone/>
            </a:pPr>
            <a:r>
              <a:rPr lang="es-CL" sz="2000" dirty="0" err="1" smtClean="0"/>
              <a:t>float</a:t>
            </a:r>
            <a:r>
              <a:rPr lang="es-CL" sz="2000" dirty="0" smtClean="0"/>
              <a:t> </a:t>
            </a:r>
            <a:r>
              <a:rPr lang="es-CL" sz="2000" dirty="0"/>
              <a:t>a = 8.61f; </a:t>
            </a:r>
            <a:endParaRPr lang="es-CL" sz="2000" dirty="0" smtClean="0"/>
          </a:p>
          <a:p>
            <a:pPr marL="914400" lvl="2" indent="0">
              <a:buNone/>
            </a:pPr>
            <a:r>
              <a:rPr lang="es-CL" sz="2000" dirty="0" err="1" smtClean="0"/>
              <a:t>int</a:t>
            </a:r>
            <a:r>
              <a:rPr lang="es-CL" sz="2000" dirty="0" smtClean="0"/>
              <a:t> </a:t>
            </a:r>
            <a:r>
              <a:rPr lang="es-CL" sz="2000" dirty="0"/>
              <a:t>b;</a:t>
            </a:r>
          </a:p>
          <a:p>
            <a:pPr marL="914400" lvl="2" indent="0">
              <a:buNone/>
            </a:pPr>
            <a:r>
              <a:rPr lang="es-CL" sz="2000" dirty="0"/>
              <a:t>b = (</a:t>
            </a:r>
            <a:r>
              <a:rPr lang="es-CL" sz="2000" dirty="0" err="1"/>
              <a:t>int</a:t>
            </a:r>
            <a:r>
              <a:rPr lang="es-CL" sz="2000" dirty="0"/>
              <a:t>)a;</a:t>
            </a:r>
          </a:p>
          <a:p>
            <a:pPr marL="0" indent="0">
              <a:buNone/>
            </a:pPr>
            <a:endParaRPr lang="es-MX" dirty="0" smtClean="0"/>
          </a:p>
          <a:p>
            <a:pPr marL="0" indent="0">
              <a:buNone/>
            </a:pPr>
            <a:r>
              <a:rPr lang="es-MX" dirty="0"/>
              <a:t>	</a:t>
            </a:r>
            <a:r>
              <a:rPr lang="es-MX" sz="1800" dirty="0" smtClean="0"/>
              <a:t>Otro ejemplo:</a:t>
            </a:r>
          </a:p>
          <a:p>
            <a:pPr marL="914400" lvl="2" indent="0">
              <a:buNone/>
            </a:pPr>
            <a:r>
              <a:rPr lang="es-CL" dirty="0" err="1"/>
              <a:t>int</a:t>
            </a:r>
            <a:r>
              <a:rPr lang="es-CL" dirty="0"/>
              <a:t> </a:t>
            </a:r>
            <a:r>
              <a:rPr lang="es-CL" dirty="0" err="1"/>
              <a:t>number</a:t>
            </a:r>
            <a:r>
              <a:rPr lang="es-CL" dirty="0"/>
              <a:t> = -782;</a:t>
            </a:r>
          </a:p>
          <a:p>
            <a:pPr marL="914400" lvl="2" indent="0">
              <a:buNone/>
            </a:pPr>
            <a:r>
              <a:rPr lang="es-CL" dirty="0" err="1"/>
              <a:t>String</a:t>
            </a:r>
            <a:r>
              <a:rPr lang="es-CL" dirty="0"/>
              <a:t> </a:t>
            </a:r>
            <a:r>
              <a:rPr lang="es-CL" dirty="0" err="1"/>
              <a:t>numeroAString</a:t>
            </a:r>
            <a:r>
              <a:rPr lang="es-CL" dirty="0"/>
              <a:t> = </a:t>
            </a:r>
            <a:r>
              <a:rPr lang="es-CL" dirty="0" err="1"/>
              <a:t>String.valueOf</a:t>
            </a:r>
            <a:r>
              <a:rPr lang="es-CL" dirty="0"/>
              <a:t>(</a:t>
            </a:r>
            <a:r>
              <a:rPr lang="es-CL" dirty="0" err="1"/>
              <a:t>number</a:t>
            </a:r>
            <a:r>
              <a:rPr lang="es-CL" dirty="0"/>
              <a:t>); </a:t>
            </a:r>
            <a:endParaRPr lang="es-CL" dirty="0" smtClean="0"/>
          </a:p>
          <a:p>
            <a:pPr marL="914400" lvl="2" indent="0">
              <a:buNone/>
            </a:pPr>
            <a:r>
              <a:rPr lang="es-CL" dirty="0" err="1" smtClean="0"/>
              <a:t>String</a:t>
            </a:r>
            <a:r>
              <a:rPr lang="es-CL" dirty="0" smtClean="0"/>
              <a:t> </a:t>
            </a:r>
            <a:r>
              <a:rPr lang="es-CL" dirty="0"/>
              <a:t>numeroAString2 = </a:t>
            </a:r>
            <a:r>
              <a:rPr lang="es-CL" dirty="0" err="1"/>
              <a:t>String.valueOf</a:t>
            </a:r>
            <a:r>
              <a:rPr lang="es-CL" dirty="0"/>
              <a:t>(-782);</a:t>
            </a:r>
          </a:p>
          <a:p>
            <a:pPr marL="0" indent="0">
              <a:buNone/>
            </a:pPr>
            <a:endParaRPr lang="es-CL" dirty="0"/>
          </a:p>
          <a:p>
            <a:pPr marL="0" indent="0">
              <a:buNone/>
            </a:pP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446497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Introducción a </a:t>
            </a:r>
            <a:r>
              <a:rPr lang="es-ES" b="1" dirty="0" smtClean="0"/>
              <a:t>objetos</a:t>
            </a:r>
            <a:endParaRPr lang="es-CL" dirty="0"/>
          </a:p>
          <a:p>
            <a:r>
              <a:rPr lang="es-ES" dirty="0"/>
              <a:t>En la vida real todos los objetos tienen una serie de características y uno o varios comportamientos, así como una puerta tiene dimensiones, color, material y a su vez comportamientos como abrir y cerrarse. </a:t>
            </a:r>
            <a:endParaRPr lang="es-ES" dirty="0" smtClean="0"/>
          </a:p>
          <a:p>
            <a:r>
              <a:rPr lang="es-ES" dirty="0" smtClean="0"/>
              <a:t>En </a:t>
            </a:r>
            <a:r>
              <a:rPr lang="es-ES" b="1" dirty="0"/>
              <a:t>programación orientada a objetos</a:t>
            </a:r>
            <a:r>
              <a:rPr lang="es-ES" dirty="0"/>
              <a:t>, un objeto es una combinación de unos datos específicos y de rutinas, llamadas métodos que pueden operar con dichos datos.</a:t>
            </a:r>
            <a:endParaRPr lang="es-CL" dirty="0"/>
          </a:p>
          <a:p>
            <a:pPr marL="0" indent="0">
              <a:buNone/>
            </a:pPr>
            <a:endParaRPr lang="es-ES" b="1" dirty="0" smtClean="0"/>
          </a:p>
          <a:p>
            <a:pPr marL="0" indent="0">
              <a:buNone/>
            </a:pPr>
            <a:r>
              <a:rPr lang="es-ES" b="1" dirty="0" smtClean="0"/>
              <a:t>¿</a:t>
            </a:r>
            <a:r>
              <a:rPr lang="es-ES" b="1" dirty="0"/>
              <a:t>Qué es una clase?</a:t>
            </a:r>
            <a:endParaRPr lang="es-CL" dirty="0"/>
          </a:p>
          <a:p>
            <a:r>
              <a:rPr lang="es-ES" dirty="0"/>
              <a:t>Una clase en orientación a objetos no es más que un modelo o plantilla sobre la cual creamos un objeto. Cuando esta clase </a:t>
            </a:r>
            <a:r>
              <a:rPr lang="es-ES" b="1" dirty="0"/>
              <a:t>pasa a tener un valor</a:t>
            </a:r>
            <a:r>
              <a:rPr lang="es-ES" dirty="0"/>
              <a:t>, la llamaremos objeto, a este proceso llamaremos </a:t>
            </a:r>
            <a:r>
              <a:rPr lang="es-ES" b="1" dirty="0"/>
              <a:t>instanciación de un objeto</a:t>
            </a:r>
            <a:r>
              <a:rPr lang="es-ES" dirty="0"/>
              <a:t>.</a:t>
            </a:r>
            <a:endParaRPr lang="es-CL" dirty="0"/>
          </a:p>
          <a:p>
            <a:r>
              <a:rPr lang="es-ES" dirty="0"/>
              <a:t>La clase tiene: </a:t>
            </a:r>
            <a:r>
              <a:rPr lang="es-ES" b="1" u="sng" dirty="0"/>
              <a:t>nombre, atributos, constructor y métodos</a:t>
            </a:r>
            <a:r>
              <a:rPr lang="es-ES" dirty="0"/>
              <a:t>.</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720906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CL" dirty="0"/>
          </a:p>
          <a:p>
            <a:pPr marL="0" indent="0">
              <a:buNone/>
            </a:pPr>
            <a:endParaRPr lang="es-ES" sz="2400" dirty="0"/>
          </a:p>
        </p:txBody>
      </p:sp>
      <p:pic>
        <p:nvPicPr>
          <p:cNvPr id="5" name="image26.jpeg"/>
          <p:cNvPicPr/>
          <p:nvPr/>
        </p:nvPicPr>
        <p:blipFill>
          <a:blip r:embed="rId2" cstate="print"/>
          <a:stretch>
            <a:fillRect/>
          </a:stretch>
        </p:blipFill>
        <p:spPr>
          <a:xfrm>
            <a:off x="1808480" y="1755752"/>
            <a:ext cx="9103360" cy="1434487"/>
          </a:xfrm>
          <a:prstGeom prst="rect">
            <a:avLst/>
          </a:prstGeom>
        </p:spPr>
      </p:pic>
    </p:spTree>
    <p:extLst>
      <p:ext uri="{BB962C8B-B14F-4D97-AF65-F5344CB8AC3E}">
        <p14:creationId xmlns:p14="http://schemas.microsoft.com/office/powerpoint/2010/main" val="3665492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¿Cómo ocupamos los métodos?</a:t>
            </a:r>
            <a:endParaRPr lang="es-CL" dirty="0"/>
          </a:p>
          <a:p>
            <a:r>
              <a:rPr lang="es-ES" dirty="0" smtClean="0"/>
              <a:t>Para </a:t>
            </a:r>
            <a:r>
              <a:rPr lang="es-ES" dirty="0"/>
              <a:t>ocupar cualquiera de los métodos utilizaremos la sintaxis </a:t>
            </a:r>
            <a:r>
              <a:rPr lang="es-ES" dirty="0" err="1"/>
              <a:t>objeto.método</a:t>
            </a:r>
            <a:r>
              <a:rPr lang="es-ES" dirty="0"/>
              <a:t> en el caso de un </a:t>
            </a:r>
            <a:r>
              <a:rPr lang="es-ES" dirty="0" err="1"/>
              <a:t>String</a:t>
            </a:r>
            <a:r>
              <a:rPr lang="es-ES" dirty="0"/>
              <a:t>, podríamos utilizar </a:t>
            </a:r>
            <a:r>
              <a:rPr lang="es-ES" dirty="0" err="1"/>
              <a:t>String.length</a:t>
            </a:r>
            <a:r>
              <a:rPr lang="es-ES" dirty="0" smtClean="0"/>
              <a:t>()</a:t>
            </a:r>
          </a:p>
          <a:p>
            <a:endParaRPr lang="es-ES" dirty="0"/>
          </a:p>
          <a:p>
            <a:pPr marL="0" indent="0">
              <a:buNone/>
            </a:pPr>
            <a:r>
              <a:rPr lang="es-ES" b="1" dirty="0"/>
              <a:t>Definición de llamar</a:t>
            </a:r>
            <a:endParaRPr lang="es-CL" dirty="0"/>
          </a:p>
          <a:p>
            <a:r>
              <a:rPr lang="es-ES" dirty="0"/>
              <a:t>Utilizar un método es sinónimo de llamarlo o invocarlo, el término más frecuente utilizado es el de </a:t>
            </a:r>
            <a:r>
              <a:rPr lang="es-ES" b="1" dirty="0"/>
              <a:t>llamar</a:t>
            </a:r>
            <a:r>
              <a:rPr lang="es-ES" dirty="0"/>
              <a:t>.</a:t>
            </a:r>
            <a:endParaRPr lang="es-CL" dirty="0"/>
          </a:p>
          <a:p>
            <a:pPr marL="0" indent="0">
              <a:buNone/>
            </a:pPr>
            <a:endParaRPr lang="es-ES" b="1" dirty="0" smtClean="0"/>
          </a:p>
          <a:p>
            <a:pPr marL="0" indent="0">
              <a:buNone/>
            </a:pPr>
            <a:r>
              <a:rPr lang="es-ES" b="1" dirty="0" smtClean="0"/>
              <a:t>Métodos </a:t>
            </a:r>
            <a:r>
              <a:rPr lang="es-ES" b="1" dirty="0"/>
              <a:t>con opciones</a:t>
            </a:r>
            <a:endParaRPr lang="es-CL" dirty="0"/>
          </a:p>
          <a:p>
            <a:r>
              <a:rPr lang="es-ES" dirty="0"/>
              <a:t>También existen métodos que requieren recibir parámetros para poder operar. Por ejemplo, cuando usamos el método de buscar un </a:t>
            </a:r>
            <a:r>
              <a:rPr lang="es-ES" dirty="0" err="1"/>
              <a:t>subString</a:t>
            </a:r>
            <a:r>
              <a:rPr lang="es-ES" dirty="0"/>
              <a:t>,</a:t>
            </a: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517205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Parámetros y retorno de un método</a:t>
            </a:r>
            <a:endParaRPr lang="es-CL" dirty="0"/>
          </a:p>
          <a:p>
            <a:r>
              <a:rPr lang="es-ES" dirty="0"/>
              <a:t>Lo que devuelve un método se conoce como el </a:t>
            </a:r>
            <a:r>
              <a:rPr lang="es-ES" b="1" dirty="0"/>
              <a:t>retorno </a:t>
            </a:r>
            <a:r>
              <a:rPr lang="es-ES" dirty="0"/>
              <a:t>del método y la información que recibe se conoce como parámetro.</a:t>
            </a: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376227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Operaciones aritméticas</a:t>
            </a:r>
            <a:endParaRPr lang="es-CL" dirty="0"/>
          </a:p>
          <a:p>
            <a:r>
              <a:rPr lang="es-ES" dirty="0"/>
              <a:t>Lo que devuelve un método se conoce como el </a:t>
            </a:r>
            <a:r>
              <a:rPr lang="es-ES" b="1" dirty="0"/>
              <a:t>retorno </a:t>
            </a:r>
            <a:r>
              <a:rPr lang="es-ES" dirty="0"/>
              <a:t>del método y la información que recibe se conoce como parámetro</a:t>
            </a:r>
            <a:r>
              <a:rPr lang="es-ES" dirty="0" smtClean="0"/>
              <a:t>.</a:t>
            </a:r>
          </a:p>
          <a:p>
            <a:endParaRPr lang="es-ES" dirty="0"/>
          </a:p>
          <a:p>
            <a:endParaRPr lang="es-CL" dirty="0"/>
          </a:p>
          <a:p>
            <a:endParaRPr lang="es-CL" dirty="0"/>
          </a:p>
          <a:p>
            <a:pPr marL="0" indent="0">
              <a:buNone/>
            </a:pPr>
            <a:endParaRPr lang="es-CL" dirty="0"/>
          </a:p>
          <a:p>
            <a:pPr marL="0" indent="0">
              <a:buNone/>
            </a:pPr>
            <a:endParaRPr lang="es-ES" sz="2400" dirty="0"/>
          </a:p>
        </p:txBody>
      </p:sp>
      <p:graphicFrame>
        <p:nvGraphicFramePr>
          <p:cNvPr id="2" name="Tabla 1"/>
          <p:cNvGraphicFramePr>
            <a:graphicFrameLocks noGrp="1"/>
          </p:cNvGraphicFramePr>
          <p:nvPr>
            <p:extLst>
              <p:ext uri="{D42A27DB-BD31-4B8C-83A1-F6EECF244321}">
                <p14:modId xmlns:p14="http://schemas.microsoft.com/office/powerpoint/2010/main" val="3065844822"/>
              </p:ext>
            </p:extLst>
          </p:nvPr>
        </p:nvGraphicFramePr>
        <p:xfrm>
          <a:off x="1950720" y="2783842"/>
          <a:ext cx="8046721" cy="2966718"/>
        </p:xfrm>
        <a:graphic>
          <a:graphicData uri="http://schemas.openxmlformats.org/drawingml/2006/table">
            <a:tbl>
              <a:tblPr firstRow="1" firstCol="1" lastRow="1" lastCol="1" bandRow="1" bandCol="1"/>
              <a:tblGrid>
                <a:gridCol w="1883275">
                  <a:extLst>
                    <a:ext uri="{9D8B030D-6E8A-4147-A177-3AD203B41FA5}">
                      <a16:colId xmlns:a16="http://schemas.microsoft.com/office/drawing/2014/main" val="3209530892"/>
                    </a:ext>
                  </a:extLst>
                </a:gridCol>
                <a:gridCol w="2482499">
                  <a:extLst>
                    <a:ext uri="{9D8B030D-6E8A-4147-A177-3AD203B41FA5}">
                      <a16:colId xmlns:a16="http://schemas.microsoft.com/office/drawing/2014/main" val="3299989146"/>
                    </a:ext>
                  </a:extLst>
                </a:gridCol>
                <a:gridCol w="1705483">
                  <a:extLst>
                    <a:ext uri="{9D8B030D-6E8A-4147-A177-3AD203B41FA5}">
                      <a16:colId xmlns:a16="http://schemas.microsoft.com/office/drawing/2014/main" val="3173305292"/>
                    </a:ext>
                  </a:extLst>
                </a:gridCol>
                <a:gridCol w="1975464">
                  <a:extLst>
                    <a:ext uri="{9D8B030D-6E8A-4147-A177-3AD203B41FA5}">
                      <a16:colId xmlns:a16="http://schemas.microsoft.com/office/drawing/2014/main" val="1188201903"/>
                    </a:ext>
                  </a:extLst>
                </a:gridCol>
              </a:tblGrid>
              <a:tr h="495103">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Operador</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Nombre</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Ejemplo</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Resultado</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524062592"/>
                  </a:ext>
                </a:extLst>
              </a:tr>
              <a:tr h="494128">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suma</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2+3</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5</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4253608136"/>
                  </a:ext>
                </a:extLst>
              </a:tr>
              <a:tr h="494128">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resta</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2-3</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-1</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188890932"/>
                  </a:ext>
                </a:extLst>
              </a:tr>
              <a:tr h="494128">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multiplicación</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2*4</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8</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976112232"/>
                  </a:ext>
                </a:extLst>
              </a:tr>
              <a:tr h="494128">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división</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12/3</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4</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585966356"/>
                  </a:ext>
                </a:extLst>
              </a:tr>
              <a:tr h="495103">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módulo o resto</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5/2</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1</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749491353"/>
                  </a:ext>
                </a:extLst>
              </a:tr>
            </a:tbl>
          </a:graphicData>
        </a:graphic>
      </p:graphicFrame>
    </p:spTree>
    <p:extLst>
      <p:ext uri="{BB962C8B-B14F-4D97-AF65-F5344CB8AC3E}">
        <p14:creationId xmlns:p14="http://schemas.microsoft.com/office/powerpoint/2010/main" val="170511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a:xfrm>
            <a:off x="2815772" y="1799771"/>
            <a:ext cx="8766628" cy="4726112"/>
          </a:xfrm>
        </p:spPr>
        <p:txBody>
          <a:bodyPr>
            <a:normAutofit lnSpcReduction="10000"/>
          </a:bodyPr>
          <a:lstStyle/>
          <a:p>
            <a:pPr marL="0" indent="0">
              <a:buNone/>
            </a:pPr>
            <a:r>
              <a:rPr lang="es-ES" b="1" dirty="0" smtClean="0"/>
              <a:t>Competencias</a:t>
            </a:r>
          </a:p>
          <a:p>
            <a:pPr marL="0" indent="0">
              <a:buNone/>
            </a:pPr>
            <a:endParaRPr lang="es-CL" dirty="0"/>
          </a:p>
          <a:p>
            <a:pPr lvl="0"/>
            <a:r>
              <a:rPr lang="es-ES" dirty="0"/>
              <a:t>Entender en qué consiste la programación</a:t>
            </a:r>
            <a:r>
              <a:rPr lang="es-ES" dirty="0" smtClean="0"/>
              <a:t>.</a:t>
            </a:r>
          </a:p>
          <a:p>
            <a:pPr lvl="0"/>
            <a:endParaRPr lang="es-CL" dirty="0"/>
          </a:p>
          <a:p>
            <a:pPr lvl="0"/>
            <a:r>
              <a:rPr lang="es-ES" dirty="0"/>
              <a:t>Conocer la definición de algoritmo y su importancia dentro de la programación. Conocer las entidades que forman parte de un diagrama de flujo</a:t>
            </a:r>
            <a:r>
              <a:rPr lang="es-ES" dirty="0" smtClean="0"/>
              <a:t>.</a:t>
            </a:r>
          </a:p>
          <a:p>
            <a:pPr lvl="0"/>
            <a:endParaRPr lang="es-CL" dirty="0"/>
          </a:p>
          <a:p>
            <a:pPr lvl="0"/>
            <a:r>
              <a:rPr lang="es-ES" dirty="0"/>
              <a:t>Conocer la relación entre pseudocódigo y diagramas de flujo. Conocer la importancia de la lógica independiente del lenguaje. Conocer la importancia del desarrollo del pensamiento lógico.</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4" name="Picture 2" descr="Logo Java"/>
          <p:cNvPicPr>
            <a:picLocks noChangeAspect="1" noChangeArrowheads="1"/>
          </p:cNvPicPr>
          <p:nvPr/>
        </p:nvPicPr>
        <p:blipFill>
          <a:blip r:embed="rId2">
            <a:extLst>
              <a:ext uri="{28A0092B-C50C-407E-A947-70E740481C1C}">
                <a14:useLocalDpi xmlns:a14="http://schemas.microsoft.com/office/drawing/2010/main" val="0"/>
              </a:ext>
            </a:extLst>
          </a:blip>
          <a:srcRect l="33905" r="33905"/>
          <a:stretch>
            <a:fillRect/>
          </a:stretch>
        </p:blipFill>
        <p:spPr bwMode="auto">
          <a:xfrm>
            <a:off x="214314" y="1669143"/>
            <a:ext cx="2354716" cy="475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653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Orden de las operaciones</a:t>
            </a:r>
            <a:endParaRPr lang="es-CL" dirty="0"/>
          </a:p>
          <a:p>
            <a:r>
              <a:rPr lang="es-ES" dirty="0" smtClean="0"/>
              <a:t>Veamos </a:t>
            </a:r>
            <a:r>
              <a:rPr lang="es-ES" dirty="0"/>
              <a:t>una tabla simplificada de precedencia. Esta tabla está ordenada de mayor a menor prioridad, esto quiere decir que la operación de exponenciación tiene mayor precedencia que la suma.</a:t>
            </a:r>
            <a:endParaRPr lang="es-CL" dirty="0"/>
          </a:p>
          <a:p>
            <a:endParaRPr lang="es-ES" dirty="0"/>
          </a:p>
          <a:p>
            <a:endParaRPr lang="es-CL" dirty="0"/>
          </a:p>
          <a:p>
            <a:endParaRPr lang="es-CL" dirty="0"/>
          </a:p>
          <a:p>
            <a:pPr marL="0" indent="0">
              <a:buNone/>
            </a:pPr>
            <a:endParaRPr lang="es-CL" dirty="0"/>
          </a:p>
          <a:p>
            <a:pPr marL="0" indent="0">
              <a:buNone/>
            </a:pPr>
            <a:endParaRPr lang="es-ES" sz="2400" dirty="0"/>
          </a:p>
        </p:txBody>
      </p:sp>
      <p:graphicFrame>
        <p:nvGraphicFramePr>
          <p:cNvPr id="5" name="Tabla 4"/>
          <p:cNvGraphicFramePr>
            <a:graphicFrameLocks noGrp="1"/>
          </p:cNvGraphicFramePr>
          <p:nvPr>
            <p:extLst>
              <p:ext uri="{D42A27DB-BD31-4B8C-83A1-F6EECF244321}">
                <p14:modId xmlns:p14="http://schemas.microsoft.com/office/powerpoint/2010/main" val="3258861408"/>
              </p:ext>
            </p:extLst>
          </p:nvPr>
        </p:nvGraphicFramePr>
        <p:xfrm>
          <a:off x="1747520" y="3048001"/>
          <a:ext cx="8514080" cy="2357118"/>
        </p:xfrm>
        <a:graphic>
          <a:graphicData uri="http://schemas.openxmlformats.org/drawingml/2006/table">
            <a:tbl>
              <a:tblPr firstRow="1" firstCol="1" lastRow="1" lastCol="1" bandRow="1" bandCol="1"/>
              <a:tblGrid>
                <a:gridCol w="2968084">
                  <a:extLst>
                    <a:ext uri="{9D8B030D-6E8A-4147-A177-3AD203B41FA5}">
                      <a16:colId xmlns:a16="http://schemas.microsoft.com/office/drawing/2014/main" val="2026663248"/>
                    </a:ext>
                  </a:extLst>
                </a:gridCol>
                <a:gridCol w="5545996">
                  <a:extLst>
                    <a:ext uri="{9D8B030D-6E8A-4147-A177-3AD203B41FA5}">
                      <a16:colId xmlns:a16="http://schemas.microsoft.com/office/drawing/2014/main" val="4205979995"/>
                    </a:ext>
                  </a:extLst>
                </a:gridCol>
              </a:tblGrid>
              <a:tr h="590151">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Operador</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Nombre</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244245551"/>
                  </a:ext>
                </a:extLst>
              </a:tr>
              <a:tr h="588989">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Math.pow(a,b)</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potencia</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124267458"/>
                  </a:ext>
                </a:extLst>
              </a:tr>
              <a:tr h="588989">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Multiplicación, división, módulo</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609074825"/>
                  </a:ext>
                </a:extLst>
              </a:tr>
              <a:tr h="588989">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suma, resta</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107148039"/>
                  </a:ext>
                </a:extLst>
              </a:tr>
            </a:tbl>
          </a:graphicData>
        </a:graphic>
      </p:graphicFrame>
    </p:spTree>
    <p:extLst>
      <p:ext uri="{BB962C8B-B14F-4D97-AF65-F5344CB8AC3E}">
        <p14:creationId xmlns:p14="http://schemas.microsoft.com/office/powerpoint/2010/main" val="1043360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Orden de las operaciones</a:t>
            </a:r>
            <a:endParaRPr lang="es-CL" dirty="0"/>
          </a:p>
          <a:p>
            <a:r>
              <a:rPr lang="es-ES" dirty="0" smtClean="0"/>
              <a:t>Veamos </a:t>
            </a:r>
            <a:r>
              <a:rPr lang="es-ES" dirty="0"/>
              <a:t>una tabla simplificada de precedencia. Esta tabla está ordenada de mayor a menor prioridad, esto quiere decir que la operación de exponenciación tiene mayor precedencia que la suma.</a:t>
            </a:r>
            <a:endParaRPr lang="es-CL" dirty="0"/>
          </a:p>
          <a:p>
            <a:endParaRPr lang="es-ES" dirty="0"/>
          </a:p>
          <a:p>
            <a:endParaRPr lang="es-CL" dirty="0"/>
          </a:p>
          <a:p>
            <a:endParaRPr lang="es-CL" dirty="0"/>
          </a:p>
          <a:p>
            <a:pPr marL="0" indent="0">
              <a:buNone/>
            </a:pPr>
            <a:endParaRPr lang="es-CL" dirty="0"/>
          </a:p>
          <a:p>
            <a:pPr marL="0" indent="0">
              <a:buNone/>
            </a:pPr>
            <a:endParaRPr lang="es-ES" sz="2400" dirty="0"/>
          </a:p>
        </p:txBody>
      </p:sp>
      <p:graphicFrame>
        <p:nvGraphicFramePr>
          <p:cNvPr id="5" name="Tabla 4"/>
          <p:cNvGraphicFramePr>
            <a:graphicFrameLocks noGrp="1"/>
          </p:cNvGraphicFramePr>
          <p:nvPr/>
        </p:nvGraphicFramePr>
        <p:xfrm>
          <a:off x="1747520" y="3048001"/>
          <a:ext cx="8514080" cy="2357118"/>
        </p:xfrm>
        <a:graphic>
          <a:graphicData uri="http://schemas.openxmlformats.org/drawingml/2006/table">
            <a:tbl>
              <a:tblPr firstRow="1" firstCol="1" lastRow="1" lastCol="1" bandRow="1" bandCol="1"/>
              <a:tblGrid>
                <a:gridCol w="2968084">
                  <a:extLst>
                    <a:ext uri="{9D8B030D-6E8A-4147-A177-3AD203B41FA5}">
                      <a16:colId xmlns:a16="http://schemas.microsoft.com/office/drawing/2014/main" val="2026663248"/>
                    </a:ext>
                  </a:extLst>
                </a:gridCol>
                <a:gridCol w="5545996">
                  <a:extLst>
                    <a:ext uri="{9D8B030D-6E8A-4147-A177-3AD203B41FA5}">
                      <a16:colId xmlns:a16="http://schemas.microsoft.com/office/drawing/2014/main" val="4205979995"/>
                    </a:ext>
                  </a:extLst>
                </a:gridCol>
              </a:tblGrid>
              <a:tr h="590151">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Operador</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b="1">
                          <a:effectLst/>
                          <a:latin typeface="Calibri" panose="020F0502020204030204" pitchFamily="34" charset="0"/>
                          <a:ea typeface="+mn-ea"/>
                          <a:cs typeface="Arial" panose="020B0604020202020204" pitchFamily="34" charset="0"/>
                        </a:rPr>
                        <a:t>Nombre</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244245551"/>
                  </a:ext>
                </a:extLst>
              </a:tr>
              <a:tr h="588989">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Math.pow(a,b)</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potencia</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124267458"/>
                  </a:ext>
                </a:extLst>
              </a:tr>
              <a:tr h="588989">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07000"/>
                        </a:lnSpc>
                        <a:spcAft>
                          <a:spcPts val="800"/>
                        </a:spcAft>
                      </a:pPr>
                      <a:r>
                        <a:rPr lang="es-ES" sz="2000">
                          <a:effectLst/>
                          <a:latin typeface="Calibri" panose="020F0502020204030204" pitchFamily="34" charset="0"/>
                          <a:ea typeface="+mn-ea"/>
                          <a:cs typeface="Arial" panose="020B0604020202020204" pitchFamily="34" charset="0"/>
                        </a:rPr>
                        <a:t>Multiplicación, división, módulo</a:t>
                      </a:r>
                      <a:endParaRPr lang="es-CL"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609074825"/>
                  </a:ext>
                </a:extLst>
              </a:tr>
              <a:tr h="588989">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07000"/>
                        </a:lnSpc>
                        <a:spcAft>
                          <a:spcPts val="800"/>
                        </a:spcAft>
                      </a:pPr>
                      <a:r>
                        <a:rPr lang="es-ES" sz="2000" dirty="0">
                          <a:effectLst/>
                          <a:latin typeface="Calibri" panose="020F0502020204030204" pitchFamily="34" charset="0"/>
                          <a:ea typeface="+mn-ea"/>
                          <a:cs typeface="Arial" panose="020B0604020202020204" pitchFamily="34" charset="0"/>
                        </a:rPr>
                        <a:t>suma, resta</a:t>
                      </a:r>
                      <a:endParaRPr lang="es-CL"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107148039"/>
                  </a:ext>
                </a:extLst>
              </a:tr>
            </a:tbl>
          </a:graphicData>
        </a:graphic>
      </p:graphicFrame>
    </p:spTree>
    <p:extLst>
      <p:ext uri="{BB962C8B-B14F-4D97-AF65-F5344CB8AC3E}">
        <p14:creationId xmlns:p14="http://schemas.microsoft.com/office/powerpoint/2010/main" val="3970991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ítulo 27">
            <a:extLst>
              <a:ext uri="{FF2B5EF4-FFF2-40B4-BE49-F238E27FC236}">
                <a16:creationId xmlns:a16="http://schemas.microsoft.com/office/drawing/2014/main" id="{8D9E26A3-9FC5-4974-92EC-586B2E5D3301}"/>
              </a:ext>
            </a:extLst>
          </p:cNvPr>
          <p:cNvSpPr>
            <a:spLocks noGrp="1"/>
          </p:cNvSpPr>
          <p:nvPr>
            <p:ph type="ctrTitle"/>
          </p:nvPr>
        </p:nvSpPr>
        <p:spPr/>
        <p:txBody>
          <a:bodyPr/>
          <a:lstStyle/>
          <a:p>
            <a:r>
              <a:rPr lang="es-CL" dirty="0" smtClean="0"/>
              <a:t>CICLOS Y MÉTODOS</a:t>
            </a:r>
            <a:endParaRPr lang="es-CL" dirty="0"/>
          </a:p>
        </p:txBody>
      </p:sp>
      <p:sp>
        <p:nvSpPr>
          <p:cNvPr id="2" name="Subtítulo 1">
            <a:extLst>
              <a:ext uri="{FF2B5EF4-FFF2-40B4-BE49-F238E27FC236}">
                <a16:creationId xmlns:a16="http://schemas.microsoft.com/office/drawing/2014/main" id="{780D37AA-34BA-4549-BCF4-C1D196008147}"/>
              </a:ext>
            </a:extLst>
          </p:cNvPr>
          <p:cNvSpPr>
            <a:spLocks noGrp="1"/>
          </p:cNvSpPr>
          <p:nvPr>
            <p:ph type="subTitle" idx="1"/>
          </p:nvPr>
        </p:nvSpPr>
        <p:spPr/>
        <p:txBody>
          <a:bodyPr/>
          <a:lstStyle/>
          <a:p>
            <a:endParaRPr lang="es-CL"/>
          </a:p>
        </p:txBody>
      </p:sp>
      <p:sp>
        <p:nvSpPr>
          <p:cNvPr id="3" name="Marcador de posición de imagen 2">
            <a:extLst>
              <a:ext uri="{FF2B5EF4-FFF2-40B4-BE49-F238E27FC236}">
                <a16:creationId xmlns:a16="http://schemas.microsoft.com/office/drawing/2014/main" id="{9E7B4E90-90A0-4FA6-8D76-CC3AF6261CD7}"/>
              </a:ext>
            </a:extLst>
          </p:cNvPr>
          <p:cNvSpPr>
            <a:spLocks noGrp="1"/>
          </p:cNvSpPr>
          <p:nvPr>
            <p:ph type="pic" sz="quarter" idx="13"/>
          </p:nvPr>
        </p:nvSpPr>
        <p:spPr/>
      </p:sp>
    </p:spTree>
    <p:extLst>
      <p:ext uri="{BB962C8B-B14F-4D97-AF65-F5344CB8AC3E}">
        <p14:creationId xmlns:p14="http://schemas.microsoft.com/office/powerpoint/2010/main" val="1082938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Introducción</a:t>
            </a:r>
          </a:p>
          <a:p>
            <a:pPr marL="0" indent="0">
              <a:buNone/>
            </a:pPr>
            <a:endParaRPr lang="es-CL" dirty="0"/>
          </a:p>
          <a:p>
            <a:r>
              <a:rPr lang="es-ES" dirty="0"/>
              <a:t>Los ciclos son estructuras de control que nos permiten repetir la ejecución de una o más instrucciones</a:t>
            </a:r>
            <a:endParaRPr lang="es-CL" dirty="0"/>
          </a:p>
          <a:p>
            <a:endParaRPr lang="es-ES" dirty="0"/>
          </a:p>
          <a:p>
            <a:pPr marL="914400" lvl="2" indent="0">
              <a:buNone/>
            </a:pPr>
            <a:r>
              <a:rPr lang="es-CL" sz="2400" dirty="0"/>
              <a:t>Mientras se cumpla una condición: </a:t>
            </a:r>
            <a:endParaRPr lang="es-CL" sz="2400" dirty="0" smtClean="0"/>
          </a:p>
          <a:p>
            <a:pPr marL="1371600" lvl="3" indent="0">
              <a:buNone/>
            </a:pPr>
            <a:r>
              <a:rPr lang="es-CL" sz="2400" dirty="0" smtClean="0"/>
              <a:t>Instrucción </a:t>
            </a:r>
            <a:r>
              <a:rPr lang="es-CL" sz="2400" dirty="0"/>
              <a:t>1</a:t>
            </a:r>
          </a:p>
          <a:p>
            <a:pPr marL="1371600" lvl="3" indent="0">
              <a:buNone/>
            </a:pPr>
            <a:r>
              <a:rPr lang="es-CL" sz="2400" dirty="0"/>
              <a:t>Instrucción 2</a:t>
            </a:r>
          </a:p>
          <a:p>
            <a:pPr marL="1371600" lvl="3" indent="0">
              <a:buNone/>
            </a:pPr>
            <a:r>
              <a:rPr lang="es-CL" sz="2400" dirty="0"/>
              <a:t>Instrucción </a:t>
            </a:r>
            <a:r>
              <a:rPr lang="es-CL" sz="2400" dirty="0" smtClean="0"/>
              <a:t>3</a:t>
            </a:r>
          </a:p>
          <a:p>
            <a:pPr marL="1371600" lvl="3" indent="0">
              <a:buNone/>
            </a:pPr>
            <a:endParaRPr lang="es-CL" sz="2400" dirty="0" smtClean="0"/>
          </a:p>
          <a:p>
            <a:pPr marL="228600" lvl="3">
              <a:spcBef>
                <a:spcPts val="1000"/>
              </a:spcBef>
            </a:pPr>
            <a:r>
              <a:rPr lang="es-ES" sz="2400" dirty="0"/>
              <a:t>El uso de estructuras de control, como los ciclos, es la clave para crear programas avanzados.</a:t>
            </a:r>
            <a:endParaRPr lang="es-CL" sz="2400"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127810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Uso de ciclos</a:t>
            </a:r>
            <a:endParaRPr lang="es-CL" dirty="0"/>
          </a:p>
          <a:p>
            <a:r>
              <a:rPr lang="es-ES" dirty="0"/>
              <a:t>Los posibles usos de ciclos en algoritmos son infinitos, nos permiten recorrer colecciones de datos o espacios de búsqueda</a:t>
            </a:r>
            <a:r>
              <a:rPr lang="es-ES" dirty="0" smtClean="0"/>
              <a:t>.</a:t>
            </a:r>
          </a:p>
          <a:p>
            <a:endParaRPr lang="es-CL" dirty="0"/>
          </a:p>
          <a:p>
            <a:pPr lvl="0"/>
            <a:r>
              <a:rPr lang="es-ES" dirty="0"/>
              <a:t>Si necesitamos buscar una palabra en un diccionario, debemos recorrer palabra por palabra hasta encontrar la que buscamos</a:t>
            </a:r>
            <a:r>
              <a:rPr lang="es-ES" dirty="0" smtClean="0"/>
              <a:t>.</a:t>
            </a:r>
          </a:p>
          <a:p>
            <a:pPr lvl="0"/>
            <a:endParaRPr lang="es-CL" sz="2000" dirty="0"/>
          </a:p>
          <a:p>
            <a:pPr lvl="0"/>
            <a:r>
              <a:rPr lang="es-ES" dirty="0"/>
              <a:t>Si necesitamos resolver un acertijo, debemos repasar cada una de las pistas hasta lograr obtener el resultado</a:t>
            </a:r>
            <a:r>
              <a:rPr lang="es-ES" dirty="0" smtClean="0"/>
              <a:t>.</a:t>
            </a:r>
          </a:p>
          <a:p>
            <a:pPr lvl="0"/>
            <a:endParaRPr lang="es-CL" sz="2000" dirty="0"/>
          </a:p>
          <a:p>
            <a:pPr lvl="0"/>
            <a:r>
              <a:rPr lang="es-ES" dirty="0"/>
              <a:t>Si necesitamos sumar el monto total de una factura, debemos sumar el costo de ítem a ítem para obtener el monto total.</a:t>
            </a:r>
            <a:endParaRPr lang="es-CL" sz="2000"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094891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Estructuras iterativas</a:t>
            </a:r>
          </a:p>
          <a:p>
            <a:pPr marL="0" indent="0">
              <a:buNone/>
            </a:pPr>
            <a:endParaRPr lang="es-CL" dirty="0" smtClean="0"/>
          </a:p>
          <a:p>
            <a:pPr lvl="2"/>
            <a:r>
              <a:rPr lang="es-MX" sz="2400" dirty="0" err="1" smtClean="0"/>
              <a:t>while</a:t>
            </a:r>
            <a:endParaRPr lang="es-MX" sz="2400" dirty="0" smtClean="0"/>
          </a:p>
          <a:p>
            <a:pPr lvl="2"/>
            <a:r>
              <a:rPr lang="es-MX" sz="2400" dirty="0"/>
              <a:t>d</a:t>
            </a:r>
            <a:r>
              <a:rPr lang="es-MX" sz="2400" dirty="0" smtClean="0"/>
              <a:t>o </a:t>
            </a:r>
            <a:r>
              <a:rPr lang="es-MX" sz="2400" dirty="0" err="1" smtClean="0"/>
              <a:t>while</a:t>
            </a:r>
            <a:endParaRPr lang="es-MX" sz="2400" dirty="0" smtClean="0"/>
          </a:p>
          <a:p>
            <a:pPr lvl="2"/>
            <a:r>
              <a:rPr lang="es-MX" sz="2400" dirty="0" err="1"/>
              <a:t>f</a:t>
            </a:r>
            <a:r>
              <a:rPr lang="es-MX" sz="2400" dirty="0" err="1" smtClean="0"/>
              <a:t>or</a:t>
            </a:r>
            <a:r>
              <a:rPr lang="es-MX" sz="2400" dirty="0" smtClean="0"/>
              <a:t> </a:t>
            </a:r>
            <a:endParaRPr lang="es-CL" sz="2400" dirty="0" smtClean="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6857408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err="1" smtClean="0"/>
              <a:t>while</a:t>
            </a:r>
            <a:endParaRPr lang="es-ES" b="1" dirty="0" smtClean="0"/>
          </a:p>
          <a:p>
            <a:r>
              <a:rPr lang="es-ES" dirty="0"/>
              <a:t>La instrucción </a:t>
            </a:r>
            <a:r>
              <a:rPr lang="es-ES" dirty="0" err="1"/>
              <a:t>while</a:t>
            </a:r>
            <a:r>
              <a:rPr lang="es-ES" dirty="0"/>
              <a:t> nos permite ejecutar una o más operaciones mientras se cumpla una condición. Su sintaxis es la siguiente:</a:t>
            </a:r>
            <a:endParaRPr lang="es-CL" dirty="0"/>
          </a:p>
          <a:p>
            <a:pPr marL="0" indent="0">
              <a:buNone/>
            </a:pPr>
            <a:endParaRPr lang="es-CL" dirty="0" smtClean="0"/>
          </a:p>
          <a:p>
            <a:pPr marL="914400" lvl="2" indent="0">
              <a:buNone/>
            </a:pPr>
            <a:r>
              <a:rPr lang="es-CL" sz="2400" dirty="0" err="1"/>
              <a:t>while</a:t>
            </a:r>
            <a:r>
              <a:rPr lang="es-CL" sz="2400" dirty="0"/>
              <a:t>(condición</a:t>
            </a:r>
            <a:r>
              <a:rPr lang="es-CL" sz="2400" dirty="0" smtClean="0"/>
              <a:t>) {</a:t>
            </a:r>
            <a:endParaRPr lang="es-CL" sz="2400" dirty="0"/>
          </a:p>
          <a:p>
            <a:pPr marL="914400" lvl="2" indent="0">
              <a:buNone/>
            </a:pPr>
            <a:r>
              <a:rPr lang="es-CL" sz="2400" dirty="0" smtClean="0"/>
              <a:t>	//</a:t>
            </a:r>
            <a:r>
              <a:rPr lang="es-CL" sz="2400" dirty="0"/>
              <a:t>Código que se ejecuta</a:t>
            </a:r>
          </a:p>
          <a:p>
            <a:pPr marL="914400" lvl="2" indent="0">
              <a:buNone/>
            </a:pPr>
            <a:r>
              <a:rPr lang="es-CL" sz="2400" dirty="0"/>
              <a:t>}</a:t>
            </a:r>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931145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err="1" smtClean="0"/>
              <a:t>while</a:t>
            </a:r>
            <a:r>
              <a:rPr lang="es-MX" b="1" dirty="0" smtClean="0"/>
              <a:t> </a:t>
            </a:r>
            <a:r>
              <a:rPr lang="es-MX" b="1" dirty="0"/>
              <a:t>paso a paso</a:t>
            </a:r>
          </a:p>
          <a:p>
            <a:endParaRPr lang="es-MX" dirty="0"/>
          </a:p>
          <a:p>
            <a:pPr marL="457200" indent="-457200">
              <a:buFont typeface="+mj-lt"/>
              <a:buAutoNum type="arabicPeriod"/>
            </a:pPr>
            <a:r>
              <a:rPr lang="es-MX" dirty="0" smtClean="0"/>
              <a:t>Se </a:t>
            </a:r>
            <a:r>
              <a:rPr lang="es-MX" dirty="0"/>
              <a:t>evalúa la condición; si es </a:t>
            </a:r>
            <a:r>
              <a:rPr lang="es-MX" b="1" dirty="0" smtClean="0"/>
              <a:t>true </a:t>
            </a:r>
            <a:r>
              <a:rPr lang="es-MX" dirty="0" smtClean="0"/>
              <a:t>ingresa </a:t>
            </a:r>
            <a:r>
              <a:rPr lang="es-MX" dirty="0"/>
              <a:t>al ciclo.</a:t>
            </a:r>
          </a:p>
          <a:p>
            <a:pPr marL="457200" indent="-457200">
              <a:buFont typeface="+mj-lt"/>
              <a:buAutoNum type="arabicPeriod"/>
            </a:pPr>
            <a:r>
              <a:rPr lang="es-MX" dirty="0" smtClean="0"/>
              <a:t>Se </a:t>
            </a:r>
            <a:r>
              <a:rPr lang="es-MX" dirty="0"/>
              <a:t>ejecutan, secuencialmente, las instrucciones definidas dentro del ciclo.</a:t>
            </a:r>
          </a:p>
          <a:p>
            <a:pPr marL="457200" indent="-457200">
              <a:buFont typeface="+mj-lt"/>
              <a:buAutoNum type="arabicPeriod"/>
            </a:pPr>
            <a:r>
              <a:rPr lang="es-MX" dirty="0" smtClean="0"/>
              <a:t>Una </a:t>
            </a:r>
            <a:r>
              <a:rPr lang="es-MX" dirty="0"/>
              <a:t>vez ejecutadas todas las instrucciones se vuelve a evaluar la condición: Si se evalúa como true: vuelve a repetir</a:t>
            </a:r>
          </a:p>
          <a:p>
            <a:pPr marL="457200" indent="-457200">
              <a:buFont typeface="+mj-lt"/>
              <a:buAutoNum type="arabicPeriod"/>
            </a:pPr>
            <a:r>
              <a:rPr lang="es-MX" dirty="0" smtClean="0"/>
              <a:t>Si </a:t>
            </a:r>
            <a:r>
              <a:rPr lang="es-MX" dirty="0"/>
              <a:t>se evalúa como </a:t>
            </a:r>
            <a:r>
              <a:rPr lang="es-MX" b="1" dirty="0" smtClean="0"/>
              <a:t>false</a:t>
            </a:r>
            <a:r>
              <a:rPr lang="es-MX" dirty="0" smtClean="0"/>
              <a:t>: </a:t>
            </a:r>
            <a:r>
              <a:rPr lang="es-MX" dirty="0"/>
              <a:t>sale del ciclo</a:t>
            </a:r>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296287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5" name="image2.png"/>
          <p:cNvPicPr/>
          <p:nvPr/>
        </p:nvPicPr>
        <p:blipFill>
          <a:blip r:embed="rId2" cstate="print"/>
          <a:stretch>
            <a:fillRect/>
          </a:stretch>
        </p:blipFill>
        <p:spPr>
          <a:xfrm>
            <a:off x="2011680" y="1742440"/>
            <a:ext cx="8310879" cy="4211320"/>
          </a:xfrm>
          <a:prstGeom prst="rect">
            <a:avLst/>
          </a:prstGeom>
        </p:spPr>
      </p:pic>
    </p:spTree>
    <p:extLst>
      <p:ext uri="{BB962C8B-B14F-4D97-AF65-F5344CB8AC3E}">
        <p14:creationId xmlns:p14="http://schemas.microsoft.com/office/powerpoint/2010/main" val="38218564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do </a:t>
            </a:r>
            <a:r>
              <a:rPr lang="es-ES" b="1" dirty="0" err="1" smtClean="0"/>
              <a:t>while</a:t>
            </a:r>
            <a:endParaRPr lang="es-ES" b="1" dirty="0" smtClean="0"/>
          </a:p>
          <a:p>
            <a:r>
              <a:rPr lang="es-ES" dirty="0"/>
              <a:t>También existe la sentencia do </a:t>
            </a:r>
            <a:r>
              <a:rPr lang="es-ES" dirty="0" err="1"/>
              <a:t>while</a:t>
            </a:r>
            <a:r>
              <a:rPr lang="es-ES" dirty="0"/>
              <a:t>, que funciona al inverso del </a:t>
            </a:r>
            <a:r>
              <a:rPr lang="es-ES" dirty="0" err="1"/>
              <a:t>while</a:t>
            </a:r>
            <a:r>
              <a:rPr lang="es-ES" dirty="0"/>
              <a:t>. </a:t>
            </a:r>
            <a:endParaRPr lang="es-ES" dirty="0" smtClean="0"/>
          </a:p>
          <a:p>
            <a:r>
              <a:rPr lang="es-ES" dirty="0" smtClean="0"/>
              <a:t>En </a:t>
            </a:r>
            <a:r>
              <a:rPr lang="es-ES" dirty="0"/>
              <a:t>este caso haremos una acción, hasta que se cumple la condición.</a:t>
            </a:r>
            <a:endParaRPr lang="es-CL" dirty="0"/>
          </a:p>
          <a:p>
            <a:pPr marL="914400" lvl="2" indent="0">
              <a:buNone/>
            </a:pPr>
            <a:endParaRPr lang="es-CL" dirty="0"/>
          </a:p>
          <a:p>
            <a:pPr marL="914400" lvl="2" indent="0">
              <a:buNone/>
            </a:pPr>
            <a:r>
              <a:rPr lang="es-CL" sz="2400" dirty="0" smtClean="0"/>
              <a:t>do {</a:t>
            </a:r>
            <a:endParaRPr lang="es-CL" sz="2400" dirty="0"/>
          </a:p>
          <a:p>
            <a:pPr marL="914400" lvl="2" indent="0">
              <a:buNone/>
            </a:pPr>
            <a:r>
              <a:rPr lang="es-CL" sz="2400" dirty="0" smtClean="0"/>
              <a:t>	//</a:t>
            </a:r>
            <a:r>
              <a:rPr lang="es-CL" sz="2400" dirty="0"/>
              <a:t>Código que se ejecuta</a:t>
            </a:r>
          </a:p>
          <a:p>
            <a:pPr marL="914400" lvl="2" indent="0">
              <a:buNone/>
            </a:pPr>
            <a:r>
              <a:rPr lang="es-CL" sz="2400" dirty="0" smtClean="0"/>
              <a:t>} </a:t>
            </a:r>
            <a:r>
              <a:rPr lang="es-CL" sz="2400" dirty="0" err="1" smtClean="0"/>
              <a:t>while</a:t>
            </a:r>
            <a:r>
              <a:rPr lang="es-CL" sz="2400" dirty="0" smtClean="0"/>
              <a:t> (condición);</a:t>
            </a:r>
            <a:endParaRPr lang="es-CL" sz="2400" dirty="0"/>
          </a:p>
          <a:p>
            <a:pPr marL="0" indent="0">
              <a:buNone/>
            </a:pPr>
            <a:r>
              <a:rPr lang="es-MX" dirty="0" smtClean="0"/>
              <a:t>Nota: </a:t>
            </a:r>
          </a:p>
          <a:p>
            <a:pPr marL="0" indent="0">
              <a:buNone/>
            </a:pPr>
            <a:r>
              <a:rPr lang="es-MX" dirty="0" smtClean="0"/>
              <a:t>Este ciclo “siempre” se ejecutará a lo menos una vez, dado que la condición la evalúa al final del ciclo</a:t>
            </a:r>
            <a:endParaRPr lang="es-CL" dirty="0"/>
          </a:p>
          <a:p>
            <a:pPr marL="0" indent="0">
              <a:buNone/>
            </a:pPr>
            <a:endParaRPr lang="es-MX" dirty="0" smtClean="0"/>
          </a:p>
          <a:p>
            <a:pPr marL="0" indent="0">
              <a:buNone/>
            </a:pPr>
            <a:r>
              <a:rPr lang="es-MX" dirty="0" smtClean="0"/>
              <a:t>Veamos un ejemplo (un menú de opciones):</a:t>
            </a:r>
            <a:endParaRPr lang="es-CL" dirty="0"/>
          </a:p>
          <a:p>
            <a:pPr marL="0" indent="0">
              <a:buNone/>
            </a:pPr>
            <a:endParaRPr lang="es-CL" dirty="0"/>
          </a:p>
          <a:p>
            <a:pPr marL="0" indent="0">
              <a:buNone/>
            </a:pPr>
            <a:endParaRPr lang="es-ES" sz="2400" dirty="0"/>
          </a:p>
        </p:txBody>
      </p:sp>
      <p:sp>
        <p:nvSpPr>
          <p:cNvPr id="2" name="Rectángulo 1"/>
          <p:cNvSpPr/>
          <p:nvPr/>
        </p:nvSpPr>
        <p:spPr>
          <a:xfrm>
            <a:off x="5478844" y="3244334"/>
            <a:ext cx="1234312" cy="369332"/>
          </a:xfrm>
          <a:prstGeom prst="rect">
            <a:avLst/>
          </a:prstGeom>
        </p:spPr>
        <p:txBody>
          <a:bodyPr wrap="none">
            <a:spAutoFit/>
          </a:bodyPr>
          <a:lstStyle/>
          <a:p>
            <a:r>
              <a:rPr lang="es-CL" dirty="0"/>
              <a:t>(condición)</a:t>
            </a:r>
          </a:p>
        </p:txBody>
      </p:sp>
    </p:spTree>
    <p:extLst>
      <p:ext uri="{BB962C8B-B14F-4D97-AF65-F5344CB8AC3E}">
        <p14:creationId xmlns:p14="http://schemas.microsoft.com/office/powerpoint/2010/main" val="3045191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a:xfrm>
            <a:off x="2815772" y="1799771"/>
            <a:ext cx="8766628" cy="4726112"/>
          </a:xfrm>
        </p:spPr>
        <p:txBody>
          <a:bodyPr>
            <a:normAutofit/>
          </a:bodyPr>
          <a:lstStyle/>
          <a:p>
            <a:pPr marL="0" indent="0">
              <a:buNone/>
            </a:pPr>
            <a:r>
              <a:rPr lang="es-ES" b="1" dirty="0"/>
              <a:t>Introducción</a:t>
            </a:r>
            <a:endParaRPr lang="es-CL" dirty="0"/>
          </a:p>
          <a:p>
            <a:r>
              <a:rPr lang="es-ES" dirty="0"/>
              <a:t>¿Qué es programar? Cuando hablamos de programar nos imaginamos un hacker sentado frente a un computador escribiendo código. </a:t>
            </a:r>
            <a:endParaRPr lang="es-CL" dirty="0"/>
          </a:p>
          <a:p>
            <a:pPr marL="0" indent="0">
              <a:buNone/>
            </a:pPr>
            <a:r>
              <a:rPr lang="es-ES" b="1" dirty="0"/>
              <a:t>Programar es más que escribir código</a:t>
            </a:r>
            <a:endParaRPr lang="es-CL" dirty="0"/>
          </a:p>
          <a:p>
            <a:r>
              <a:rPr lang="es-ES" dirty="0"/>
              <a:t>La mayor parte del trabajo de un programador consiste en analizar problemas, descomponerlos en partes, solucionarlos y luego implementar las soluciones. Solucionar un problema y escribir el código son cosas distintas.</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4" name="Picture 2" descr="Logo Java"/>
          <p:cNvPicPr>
            <a:picLocks noChangeAspect="1" noChangeArrowheads="1"/>
          </p:cNvPicPr>
          <p:nvPr/>
        </p:nvPicPr>
        <p:blipFill>
          <a:blip r:embed="rId2">
            <a:extLst>
              <a:ext uri="{28A0092B-C50C-407E-A947-70E740481C1C}">
                <a14:useLocalDpi xmlns:a14="http://schemas.microsoft.com/office/drawing/2010/main" val="0"/>
              </a:ext>
            </a:extLst>
          </a:blip>
          <a:srcRect l="33905" r="33905"/>
          <a:stretch>
            <a:fillRect/>
          </a:stretch>
        </p:blipFill>
        <p:spPr bwMode="auto">
          <a:xfrm>
            <a:off x="214314" y="1669143"/>
            <a:ext cx="2354716" cy="475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888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endParaRPr lang="es-CL" dirty="0"/>
          </a:p>
          <a:p>
            <a:pPr marL="0" indent="0">
              <a:buNone/>
            </a:pPr>
            <a:endParaRPr lang="es-CL" dirty="0"/>
          </a:p>
          <a:p>
            <a:pPr marL="0" indent="0">
              <a:buNone/>
            </a:pPr>
            <a:endParaRPr lang="es-ES" sz="2400" dirty="0"/>
          </a:p>
        </p:txBody>
      </p:sp>
      <p:sp>
        <p:nvSpPr>
          <p:cNvPr id="2" name="Rectángulo 1"/>
          <p:cNvSpPr/>
          <p:nvPr/>
        </p:nvSpPr>
        <p:spPr>
          <a:xfrm>
            <a:off x="5478844" y="3244334"/>
            <a:ext cx="1234312" cy="369332"/>
          </a:xfrm>
          <a:prstGeom prst="rect">
            <a:avLst/>
          </a:prstGeom>
        </p:spPr>
        <p:txBody>
          <a:bodyPr wrap="none">
            <a:spAutoFit/>
          </a:bodyPr>
          <a:lstStyle/>
          <a:p>
            <a:r>
              <a:rPr lang="es-CL" dirty="0"/>
              <a:t>(condición)</a:t>
            </a:r>
          </a:p>
        </p:txBody>
      </p:sp>
      <p:pic>
        <p:nvPicPr>
          <p:cNvPr id="5" name="image4.png"/>
          <p:cNvPicPr/>
          <p:nvPr/>
        </p:nvPicPr>
        <p:blipFill>
          <a:blip r:embed="rId2" cstate="print"/>
          <a:stretch>
            <a:fillRect/>
          </a:stretch>
        </p:blipFill>
        <p:spPr>
          <a:xfrm>
            <a:off x="1991360" y="1408430"/>
            <a:ext cx="8636000" cy="4707890"/>
          </a:xfrm>
          <a:prstGeom prst="rect">
            <a:avLst/>
          </a:prstGeom>
        </p:spPr>
      </p:pic>
    </p:spTree>
    <p:extLst>
      <p:ext uri="{BB962C8B-B14F-4D97-AF65-F5344CB8AC3E}">
        <p14:creationId xmlns:p14="http://schemas.microsoft.com/office/powerpoint/2010/main" val="14678643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Ciclos y contadores</a:t>
            </a:r>
          </a:p>
          <a:p>
            <a:pPr marL="0" indent="0">
              <a:buNone/>
            </a:pPr>
            <a:endParaRPr lang="es-ES" b="1" dirty="0" smtClean="0"/>
          </a:p>
          <a:p>
            <a:pPr marL="0" indent="0">
              <a:buNone/>
            </a:pPr>
            <a:r>
              <a:rPr lang="es-ES" b="1" dirty="0" smtClean="0"/>
              <a:t>Qué es iterar</a:t>
            </a:r>
            <a:endParaRPr lang="es-CL" dirty="0"/>
          </a:p>
          <a:p>
            <a:r>
              <a:rPr lang="es-ES" dirty="0"/>
              <a:t>Iterar es dar una vuelta al ciclo. Hay muchos problemas que se pueden resolver de forma mucho más eficiente iterando, por ejemplo, contar desde 0 hasta 10</a:t>
            </a:r>
            <a:r>
              <a:rPr lang="es-ES" dirty="0" smtClean="0"/>
              <a:t>.</a:t>
            </a:r>
          </a:p>
          <a:p>
            <a:endParaRPr lang="es-CL" dirty="0"/>
          </a:p>
          <a:p>
            <a:pPr marL="457200" lvl="1" indent="0">
              <a:buNone/>
            </a:pPr>
            <a:r>
              <a:rPr lang="es-CL" sz="2400" dirty="0" err="1"/>
              <a:t>int</a:t>
            </a:r>
            <a:r>
              <a:rPr lang="es-CL" sz="2400" dirty="0"/>
              <a:t> i = 0; </a:t>
            </a:r>
            <a:endParaRPr lang="es-CL" sz="2400" dirty="0" smtClean="0"/>
          </a:p>
          <a:p>
            <a:pPr marL="457200" lvl="1" indent="0">
              <a:buNone/>
            </a:pPr>
            <a:r>
              <a:rPr lang="es-CL" sz="2400" dirty="0" err="1" smtClean="0"/>
              <a:t>while</a:t>
            </a:r>
            <a:r>
              <a:rPr lang="es-CL" sz="2400" dirty="0" smtClean="0"/>
              <a:t> </a:t>
            </a:r>
            <a:r>
              <a:rPr lang="es-CL" sz="2400" dirty="0"/>
              <a:t>(i&lt;10) {</a:t>
            </a:r>
          </a:p>
          <a:p>
            <a:pPr marL="457200" lvl="1" indent="0">
              <a:buNone/>
            </a:pPr>
            <a:r>
              <a:rPr lang="es-CL" sz="2400" dirty="0" smtClean="0"/>
              <a:t>	</a:t>
            </a:r>
            <a:r>
              <a:rPr lang="es-CL" sz="2400" dirty="0" err="1" smtClean="0"/>
              <a:t>System.out.printf</a:t>
            </a:r>
            <a:r>
              <a:rPr lang="es-CL" sz="2400" dirty="0"/>
              <a:t>("Esto se mostrará 10 veces\n"); </a:t>
            </a:r>
            <a:endParaRPr lang="es-CL" sz="2400" dirty="0" smtClean="0"/>
          </a:p>
          <a:p>
            <a:pPr marL="457200" lvl="1" indent="0">
              <a:buNone/>
            </a:pPr>
            <a:r>
              <a:rPr lang="es-CL" sz="2400" dirty="0"/>
              <a:t>	</a:t>
            </a:r>
            <a:r>
              <a:rPr lang="es-CL" sz="2400" dirty="0" smtClean="0"/>
              <a:t>i </a:t>
            </a:r>
            <a:r>
              <a:rPr lang="es-CL" sz="2400" dirty="0"/>
              <a:t>+= 1 ; </a:t>
            </a:r>
            <a:r>
              <a:rPr lang="es-CL" sz="2400" dirty="0" smtClean="0"/>
              <a:t> // </a:t>
            </a:r>
            <a:r>
              <a:rPr lang="es-CL" sz="2400" dirty="0"/>
              <a:t>i </a:t>
            </a:r>
            <a:r>
              <a:rPr lang="es-CL" sz="2400" dirty="0" smtClean="0"/>
              <a:t>se incrementa </a:t>
            </a:r>
            <a:r>
              <a:rPr lang="es-CL" sz="2400" dirty="0"/>
              <a:t>en 1</a:t>
            </a:r>
          </a:p>
          <a:p>
            <a:pPr marL="457200" lvl="1" indent="0">
              <a:buNone/>
            </a:pPr>
            <a:r>
              <a:rPr lang="es-CL" sz="2400" dirty="0"/>
              <a:t>}</a:t>
            </a:r>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1483578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IMPORTANTE: </a:t>
            </a:r>
            <a:endParaRPr lang="es-CL" dirty="0"/>
          </a:p>
          <a:p>
            <a:r>
              <a:rPr lang="es-ES" dirty="0"/>
              <a:t>El ciclo “</a:t>
            </a:r>
            <a:r>
              <a:rPr lang="es-ES" dirty="0" err="1"/>
              <a:t>while</a:t>
            </a:r>
            <a:r>
              <a:rPr lang="es-ES" dirty="0"/>
              <a:t>” pregunta por la condición antes de iniciar el ciclo, por lo tanto, si la condición es falsa no se ejecuta</a:t>
            </a:r>
            <a:endParaRPr lang="es-CL" dirty="0"/>
          </a:p>
          <a:p>
            <a:r>
              <a:rPr lang="es-ES" dirty="0"/>
              <a:t>El ciclo “do/</a:t>
            </a:r>
            <a:r>
              <a:rPr lang="es-ES" dirty="0" err="1"/>
              <a:t>while</a:t>
            </a:r>
            <a:r>
              <a:rPr lang="es-ES" dirty="0"/>
              <a:t>” pregunta por la condición al final del ciclo, por lo tanto, el ciclo a lo menos se ejecutará una vez </a:t>
            </a:r>
            <a:endParaRPr lang="es-CL" dirty="0"/>
          </a:p>
          <a:p>
            <a:pPr marL="0" indent="0">
              <a:buNone/>
            </a:pPr>
            <a:endParaRPr lang="es-MX" dirty="0" smtClean="0"/>
          </a:p>
          <a:p>
            <a:pPr marL="0" indent="0">
              <a:buNone/>
            </a:pPr>
            <a:r>
              <a:rPr lang="es-ES" b="1" dirty="0"/>
              <a:t>Operadores de asignación</a:t>
            </a:r>
            <a:endParaRPr lang="es-CL" dirty="0"/>
          </a:p>
          <a:p>
            <a:r>
              <a:rPr lang="es-ES" dirty="0" smtClean="0"/>
              <a:t>La </a:t>
            </a:r>
            <a:r>
              <a:rPr lang="es-ES" dirty="0"/>
              <a:t>siguiente tabla muestra el comportamiento de los operadores de asignación.</a:t>
            </a: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030327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endParaRPr lang="es-CL" dirty="0"/>
          </a:p>
          <a:p>
            <a:pPr marL="0" indent="0">
              <a:buNone/>
            </a:pPr>
            <a:endParaRPr lang="es-ES" sz="2400" dirty="0"/>
          </a:p>
        </p:txBody>
      </p:sp>
      <p:graphicFrame>
        <p:nvGraphicFramePr>
          <p:cNvPr id="3" name="Tabla 2"/>
          <p:cNvGraphicFramePr>
            <a:graphicFrameLocks noGrp="1"/>
          </p:cNvGraphicFramePr>
          <p:nvPr>
            <p:extLst>
              <p:ext uri="{D42A27DB-BD31-4B8C-83A1-F6EECF244321}">
                <p14:modId xmlns:p14="http://schemas.microsoft.com/office/powerpoint/2010/main" val="2729994889"/>
              </p:ext>
            </p:extLst>
          </p:nvPr>
        </p:nvGraphicFramePr>
        <p:xfrm>
          <a:off x="2133599" y="1727201"/>
          <a:ext cx="7066281" cy="4042568"/>
        </p:xfrm>
        <a:graphic>
          <a:graphicData uri="http://schemas.openxmlformats.org/drawingml/2006/table">
            <a:tbl>
              <a:tblPr firstRow="1" firstCol="1" lastRow="1" lastCol="1" bandRow="1" bandCol="1"/>
              <a:tblGrid>
                <a:gridCol w="988817">
                  <a:extLst>
                    <a:ext uri="{9D8B030D-6E8A-4147-A177-3AD203B41FA5}">
                      <a16:colId xmlns:a16="http://schemas.microsoft.com/office/drawing/2014/main" val="718457251"/>
                    </a:ext>
                  </a:extLst>
                </a:gridCol>
                <a:gridCol w="1809939">
                  <a:extLst>
                    <a:ext uri="{9D8B030D-6E8A-4147-A177-3AD203B41FA5}">
                      <a16:colId xmlns:a16="http://schemas.microsoft.com/office/drawing/2014/main" val="3856694044"/>
                    </a:ext>
                  </a:extLst>
                </a:gridCol>
                <a:gridCol w="896296">
                  <a:extLst>
                    <a:ext uri="{9D8B030D-6E8A-4147-A177-3AD203B41FA5}">
                      <a16:colId xmlns:a16="http://schemas.microsoft.com/office/drawing/2014/main" val="2725132340"/>
                    </a:ext>
                  </a:extLst>
                </a:gridCol>
                <a:gridCol w="3371229">
                  <a:extLst>
                    <a:ext uri="{9D8B030D-6E8A-4147-A177-3AD203B41FA5}">
                      <a16:colId xmlns:a16="http://schemas.microsoft.com/office/drawing/2014/main" val="2754412292"/>
                    </a:ext>
                  </a:extLst>
                </a:gridCol>
              </a:tblGrid>
              <a:tr h="458520">
                <a:tc>
                  <a:txBody>
                    <a:bodyPr/>
                    <a:lstStyle/>
                    <a:p>
                      <a:pPr algn="ctr">
                        <a:lnSpc>
                          <a:spcPct val="150000"/>
                        </a:lnSpc>
                        <a:spcAft>
                          <a:spcPts val="0"/>
                        </a:spcAft>
                      </a:pPr>
                      <a:r>
                        <a:rPr lang="es-ES" sz="1200" b="1">
                          <a:effectLst/>
                          <a:latin typeface="Calibri" panose="020F0502020204030204" pitchFamily="34" charset="0"/>
                          <a:ea typeface="+mn-ea"/>
                          <a:cs typeface="Arial" panose="020B0604020202020204" pitchFamily="34" charset="0"/>
                        </a:rPr>
                        <a:t>Operador</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b="1">
                          <a:effectLst/>
                          <a:latin typeface="Calibri" panose="020F0502020204030204" pitchFamily="34" charset="0"/>
                          <a:ea typeface="+mn-ea"/>
                          <a:cs typeface="Arial" panose="020B0604020202020204" pitchFamily="34" charset="0"/>
                        </a:rPr>
                        <a:t>Nombre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b="1">
                          <a:effectLst/>
                          <a:latin typeface="Calibri" panose="020F0502020204030204" pitchFamily="34" charset="0"/>
                          <a:ea typeface="+mn-ea"/>
                          <a:cs typeface="Arial" panose="020B0604020202020204" pitchFamily="34" charset="0"/>
                        </a:rPr>
                        <a:t>Ejemplo</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b="1">
                          <a:effectLst/>
                          <a:latin typeface="Calibri" panose="020F0502020204030204" pitchFamily="34" charset="0"/>
                          <a:ea typeface="+mn-ea"/>
                          <a:cs typeface="Arial" panose="020B0604020202020204" pitchFamily="34" charset="0"/>
                        </a:rPr>
                        <a:t>Resultado</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956969529"/>
                  </a:ext>
                </a:extLst>
              </a:tr>
              <a:tr h="458520">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Asignación</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 2</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toma el valor de 2</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178238599"/>
                  </a:ext>
                </a:extLst>
              </a:tr>
              <a:tr h="781382">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Incremento y asignación</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 2</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es incrementado en dos y asignado el valor resultante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359603483"/>
                  </a:ext>
                </a:extLst>
              </a:tr>
              <a:tr h="781382">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Decremento y asignación</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 2</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es reducido en 2 y asignado el valor resultante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553964811"/>
                  </a:ext>
                </a:extLst>
              </a:tr>
              <a:tr h="781382">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Multiplicación y asignación</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 3</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es multiplicado por 3 y asignado el valor resultante</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438613485"/>
                  </a:ext>
                </a:extLst>
              </a:tr>
              <a:tr h="781382">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División y asignación</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 </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p>
                      <a:pPr algn="ctr">
                        <a:lnSpc>
                          <a:spcPct val="150000"/>
                        </a:lnSpc>
                        <a:spcAft>
                          <a:spcPts val="0"/>
                        </a:spcAft>
                      </a:pPr>
                      <a:r>
                        <a:rPr lang="es-ES" sz="1200">
                          <a:effectLst/>
                          <a:latin typeface="Calibri" panose="020F0502020204030204" pitchFamily="34" charset="0"/>
                          <a:ea typeface="+mn-ea"/>
                          <a:cs typeface="Arial" panose="020B0604020202020204" pitchFamily="34" charset="0"/>
                        </a:rPr>
                        <a:t>a /= 3</a:t>
                      </a:r>
                      <a:endParaRPr lang="es-CL"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tc>
                  <a:txBody>
                    <a:bodyPr/>
                    <a:lstStyle/>
                    <a:p>
                      <a:pPr algn="ctr">
                        <a:lnSpc>
                          <a:spcPct val="150000"/>
                        </a:lnSpc>
                        <a:spcAft>
                          <a:spcPts val="0"/>
                        </a:spcAft>
                      </a:pPr>
                      <a:r>
                        <a:rPr lang="es-ES" sz="1200" dirty="0">
                          <a:effectLst/>
                          <a:latin typeface="Calibri" panose="020F0502020204030204" pitchFamily="34" charset="0"/>
                          <a:ea typeface="+mn-ea"/>
                          <a:cs typeface="Arial" panose="020B0604020202020204" pitchFamily="34" charset="0"/>
                        </a:rPr>
                        <a:t>a es dividido por 3 y asignado el valor resultante</a:t>
                      </a:r>
                      <a:endParaRPr lang="es-CL"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796586860"/>
                  </a:ext>
                </a:extLst>
              </a:tr>
            </a:tbl>
          </a:graphicData>
        </a:graphic>
      </p:graphicFrame>
    </p:spTree>
    <p:extLst>
      <p:ext uri="{BB962C8B-B14F-4D97-AF65-F5344CB8AC3E}">
        <p14:creationId xmlns:p14="http://schemas.microsoft.com/office/powerpoint/2010/main" val="40123719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a:xfrm>
            <a:off x="2815772" y="1799771"/>
            <a:ext cx="8766628" cy="4726112"/>
          </a:xfrm>
        </p:spPr>
        <p:txBody>
          <a:bodyPr>
            <a:normAutofit/>
          </a:bodyPr>
          <a:lstStyle/>
          <a:p>
            <a:pPr marL="0" indent="0">
              <a:buNone/>
            </a:pPr>
            <a:r>
              <a:rPr lang="es-ES" b="1" dirty="0"/>
              <a:t>¿Código o algoritmos?</a:t>
            </a:r>
            <a:endParaRPr lang="es-CL" dirty="0"/>
          </a:p>
          <a:p>
            <a:r>
              <a:rPr lang="es-ES" dirty="0"/>
              <a:t>Escribir código es generar líneas de texto en un lenguaje que la máquina es capaz de interpretar, mientras que el algoritmo es detallar una secuencia de pasos en una secuencia lógica, que puede estar escrito en código o </a:t>
            </a:r>
            <a:r>
              <a:rPr lang="es-ES" dirty="0" smtClean="0"/>
              <a:t>no</a:t>
            </a:r>
          </a:p>
          <a:p>
            <a:pPr marL="0" indent="0">
              <a:buNone/>
            </a:pPr>
            <a:endParaRPr lang="es-CL" dirty="0"/>
          </a:p>
          <a:p>
            <a:pPr marL="0" indent="0">
              <a:buNone/>
            </a:pPr>
            <a:r>
              <a:rPr lang="es-ES" b="1" dirty="0"/>
              <a:t>¿Qué es un algoritmo?</a:t>
            </a:r>
            <a:endParaRPr lang="es-CL" dirty="0"/>
          </a:p>
          <a:p>
            <a:r>
              <a:rPr lang="es-ES" dirty="0"/>
              <a:t>Un algoritmo es un conjunto finito de instrucciones organizadas de manera lógica y ordenada que, por medio de una sucesión de pasos, permiten solucionar un determinado problema.</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4" name="Picture 2" descr="Logo Java"/>
          <p:cNvPicPr>
            <a:picLocks noChangeAspect="1" noChangeArrowheads="1"/>
          </p:cNvPicPr>
          <p:nvPr/>
        </p:nvPicPr>
        <p:blipFill>
          <a:blip r:embed="rId2">
            <a:extLst>
              <a:ext uri="{28A0092B-C50C-407E-A947-70E740481C1C}">
                <a14:useLocalDpi xmlns:a14="http://schemas.microsoft.com/office/drawing/2010/main" val="0"/>
              </a:ext>
            </a:extLst>
          </a:blip>
          <a:srcRect l="33905" r="33905"/>
          <a:stretch>
            <a:fillRect/>
          </a:stretch>
        </p:blipFill>
        <p:spPr bwMode="auto">
          <a:xfrm>
            <a:off x="156257" y="1669143"/>
            <a:ext cx="2224086" cy="475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69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a:xfrm>
            <a:off x="2815772" y="1799771"/>
            <a:ext cx="8766628" cy="4726112"/>
          </a:xfrm>
        </p:spPr>
        <p:txBody>
          <a:bodyPr>
            <a:normAutofit/>
          </a:bodyPr>
          <a:lstStyle/>
          <a:p>
            <a:pPr marL="0" indent="0">
              <a:buNone/>
            </a:pPr>
            <a:r>
              <a:rPr lang="es-ES" b="1" dirty="0"/>
              <a:t>Ejemplos de algoritmo</a:t>
            </a:r>
            <a:endParaRPr lang="es-CL" dirty="0"/>
          </a:p>
          <a:p>
            <a:pPr lvl="0"/>
            <a:r>
              <a:rPr lang="es-ES" dirty="0"/>
              <a:t>Para ensamblar un mueble debemos seguir todos los pasos del manual de forma secuencial</a:t>
            </a:r>
            <a:endParaRPr lang="es-CL" dirty="0"/>
          </a:p>
          <a:p>
            <a:pPr lvl="0"/>
            <a:r>
              <a:rPr lang="es-ES" dirty="0"/>
              <a:t>Si queremos hacer un pastel, no podemos meter al horno la harina, sin haberla mezclado antes con los otros ingredientes en un orden específico para que quede bien hecha la mezcla.</a:t>
            </a:r>
            <a:endParaRPr lang="es-CL" dirty="0"/>
          </a:p>
          <a:p>
            <a:pPr lvl="0"/>
            <a:r>
              <a:rPr lang="es-ES" dirty="0"/>
              <a:t>En el caso de un modelo de </a:t>
            </a:r>
            <a:r>
              <a:rPr lang="es-ES" dirty="0" err="1"/>
              <a:t>origami</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4" name="Picture 2" descr="Logo Java"/>
          <p:cNvPicPr>
            <a:picLocks noChangeAspect="1" noChangeArrowheads="1"/>
          </p:cNvPicPr>
          <p:nvPr/>
        </p:nvPicPr>
        <p:blipFill>
          <a:blip r:embed="rId2">
            <a:extLst>
              <a:ext uri="{28A0092B-C50C-407E-A947-70E740481C1C}">
                <a14:useLocalDpi xmlns:a14="http://schemas.microsoft.com/office/drawing/2010/main" val="0"/>
              </a:ext>
            </a:extLst>
          </a:blip>
          <a:srcRect l="33905" r="33905"/>
          <a:stretch>
            <a:fillRect/>
          </a:stretch>
        </p:blipFill>
        <p:spPr bwMode="auto">
          <a:xfrm>
            <a:off x="156257" y="1669143"/>
            <a:ext cx="2224086" cy="475435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3.jpeg"/>
          <p:cNvPicPr/>
          <p:nvPr/>
        </p:nvPicPr>
        <p:blipFill>
          <a:blip r:embed="rId3" cstate="print"/>
          <a:stretch>
            <a:fillRect/>
          </a:stretch>
        </p:blipFill>
        <p:spPr>
          <a:xfrm>
            <a:off x="8712018" y="4275955"/>
            <a:ext cx="2547620" cy="1905635"/>
          </a:xfrm>
          <a:prstGeom prst="rect">
            <a:avLst/>
          </a:prstGeom>
        </p:spPr>
      </p:pic>
    </p:spTree>
    <p:extLst>
      <p:ext uri="{BB962C8B-B14F-4D97-AF65-F5344CB8AC3E}">
        <p14:creationId xmlns:p14="http://schemas.microsoft.com/office/powerpoint/2010/main" val="729004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a:xfrm>
            <a:off x="2815772" y="1799771"/>
            <a:ext cx="8766628" cy="4726112"/>
          </a:xfrm>
        </p:spPr>
        <p:txBody>
          <a:bodyPr>
            <a:normAutofit/>
          </a:bodyPr>
          <a:lstStyle/>
          <a:p>
            <a:pPr marL="0" indent="0">
              <a:buNone/>
            </a:pPr>
            <a:r>
              <a:rPr lang="es-MX" b="1" dirty="0" smtClean="0"/>
              <a:t>Los algoritmos se pueden representar gráficamente: Diagramas de Flujo</a:t>
            </a:r>
          </a:p>
          <a:p>
            <a:pPr marL="0" indent="0">
              <a:buNone/>
            </a:pPr>
            <a:endParaRPr lang="es-MX" b="1" dirty="0"/>
          </a:p>
          <a:p>
            <a:pPr marL="0" indent="0">
              <a:buNone/>
            </a:pP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4" name="Picture 2" descr="Logo Java"/>
          <p:cNvPicPr>
            <a:picLocks noChangeAspect="1" noChangeArrowheads="1"/>
          </p:cNvPicPr>
          <p:nvPr/>
        </p:nvPicPr>
        <p:blipFill>
          <a:blip r:embed="rId2">
            <a:extLst>
              <a:ext uri="{28A0092B-C50C-407E-A947-70E740481C1C}">
                <a14:useLocalDpi xmlns:a14="http://schemas.microsoft.com/office/drawing/2010/main" val="0"/>
              </a:ext>
            </a:extLst>
          </a:blip>
          <a:srcRect l="33905" r="33905"/>
          <a:stretch>
            <a:fillRect/>
          </a:stretch>
        </p:blipFill>
        <p:spPr bwMode="auto">
          <a:xfrm>
            <a:off x="156257" y="1669143"/>
            <a:ext cx="2224086" cy="475435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6.png"/>
          <p:cNvPicPr/>
          <p:nvPr/>
        </p:nvPicPr>
        <p:blipFill>
          <a:blip r:embed="rId3" cstate="print"/>
          <a:stretch>
            <a:fillRect/>
          </a:stretch>
        </p:blipFill>
        <p:spPr>
          <a:xfrm>
            <a:off x="4773477" y="2493978"/>
            <a:ext cx="4851218" cy="3337697"/>
          </a:xfrm>
          <a:prstGeom prst="rect">
            <a:avLst/>
          </a:prstGeom>
        </p:spPr>
      </p:pic>
    </p:spTree>
    <p:extLst>
      <p:ext uri="{BB962C8B-B14F-4D97-AF65-F5344CB8AC3E}">
        <p14:creationId xmlns:p14="http://schemas.microsoft.com/office/powerpoint/2010/main" val="375949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a:extLst>
              <a:ext uri="{FF2B5EF4-FFF2-40B4-BE49-F238E27FC236}">
                <a16:creationId xmlns:a16="http://schemas.microsoft.com/office/drawing/2014/main" id="{C63504B2-84AD-4F15-AF75-37DB95653093}"/>
              </a:ext>
            </a:extLst>
          </p:cNvPr>
          <p:cNvSpPr>
            <a:spLocks noGrp="1"/>
          </p:cNvSpPr>
          <p:nvPr>
            <p:ph idx="1"/>
          </p:nvPr>
        </p:nvSpPr>
        <p:spPr>
          <a:xfrm>
            <a:off x="2815772" y="1799771"/>
            <a:ext cx="8766628" cy="4726112"/>
          </a:xfrm>
        </p:spPr>
        <p:txBody>
          <a:bodyPr>
            <a:normAutofit/>
          </a:bodyPr>
          <a:lstStyle/>
          <a:p>
            <a:pPr marL="0" indent="0">
              <a:buNone/>
            </a:pPr>
            <a:r>
              <a:rPr lang="es-ES" b="1" dirty="0"/>
              <a:t>Pseudocódigo</a:t>
            </a:r>
            <a:endParaRPr lang="es-CL" dirty="0"/>
          </a:p>
          <a:p>
            <a:r>
              <a:rPr lang="es-ES" dirty="0"/>
              <a:t>Es otra forma de representar la solución de un algoritmo, de la manera más detallada posible, diseñada para la lectura, el cual puede ser parecida al lenguaje que posteriormente se utilizará para la codificación del mismo.</a:t>
            </a:r>
            <a:endParaRPr lang="es-CL" dirty="0"/>
          </a:p>
        </p:txBody>
      </p:sp>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pic>
        <p:nvPicPr>
          <p:cNvPr id="4" name="Picture 2" descr="Logo Java"/>
          <p:cNvPicPr>
            <a:picLocks noChangeAspect="1" noChangeArrowheads="1"/>
          </p:cNvPicPr>
          <p:nvPr/>
        </p:nvPicPr>
        <p:blipFill>
          <a:blip r:embed="rId2">
            <a:extLst>
              <a:ext uri="{28A0092B-C50C-407E-A947-70E740481C1C}">
                <a14:useLocalDpi xmlns:a14="http://schemas.microsoft.com/office/drawing/2010/main" val="0"/>
              </a:ext>
            </a:extLst>
          </a:blip>
          <a:srcRect l="33905" r="33905"/>
          <a:stretch>
            <a:fillRect/>
          </a:stretch>
        </p:blipFill>
        <p:spPr bwMode="auto">
          <a:xfrm>
            <a:off x="156257" y="1669143"/>
            <a:ext cx="2224086" cy="475435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a:grpSpLocks/>
          </p:cNvGrpSpPr>
          <p:nvPr/>
        </p:nvGrpSpPr>
        <p:grpSpPr bwMode="auto">
          <a:xfrm>
            <a:off x="3265714" y="4046320"/>
            <a:ext cx="6781075" cy="1831965"/>
            <a:chOff x="1224" y="210"/>
            <a:chExt cx="9792" cy="1776"/>
          </a:xfrm>
        </p:grpSpPr>
        <p:sp>
          <p:nvSpPr>
            <p:cNvPr id="6" name="AutoShape 517"/>
            <p:cNvSpPr>
              <a:spLocks/>
            </p:cNvSpPr>
            <p:nvPr/>
          </p:nvSpPr>
          <p:spPr bwMode="auto">
            <a:xfrm>
              <a:off x="1224" y="210"/>
              <a:ext cx="9792" cy="1776"/>
            </a:xfrm>
            <a:custGeom>
              <a:avLst/>
              <a:gdLst>
                <a:gd name="T0" fmla="+- 0 10968 1224"/>
                <a:gd name="T1" fmla="*/ T0 w 9792"/>
                <a:gd name="T2" fmla="+- 0 210 210"/>
                <a:gd name="T3" fmla="*/ 210 h 1776"/>
                <a:gd name="T4" fmla="+- 0 1272 1224"/>
                <a:gd name="T5" fmla="*/ T4 w 9792"/>
                <a:gd name="T6" fmla="+- 0 210 210"/>
                <a:gd name="T7" fmla="*/ 210 h 1776"/>
                <a:gd name="T8" fmla="+- 0 1253 1224"/>
                <a:gd name="T9" fmla="*/ T8 w 9792"/>
                <a:gd name="T10" fmla="+- 0 214 210"/>
                <a:gd name="T11" fmla="*/ 214 h 1776"/>
                <a:gd name="T12" fmla="+- 0 1238 1224"/>
                <a:gd name="T13" fmla="*/ T12 w 9792"/>
                <a:gd name="T14" fmla="+- 0 224 210"/>
                <a:gd name="T15" fmla="*/ 224 h 1776"/>
                <a:gd name="T16" fmla="+- 0 1228 1224"/>
                <a:gd name="T17" fmla="*/ T16 w 9792"/>
                <a:gd name="T18" fmla="+- 0 239 210"/>
                <a:gd name="T19" fmla="*/ 239 h 1776"/>
                <a:gd name="T20" fmla="+- 0 1224 1224"/>
                <a:gd name="T21" fmla="*/ T20 w 9792"/>
                <a:gd name="T22" fmla="+- 0 258 210"/>
                <a:gd name="T23" fmla="*/ 258 h 1776"/>
                <a:gd name="T24" fmla="+- 0 1224 1224"/>
                <a:gd name="T25" fmla="*/ T24 w 9792"/>
                <a:gd name="T26" fmla="+- 0 1938 210"/>
                <a:gd name="T27" fmla="*/ 1938 h 1776"/>
                <a:gd name="T28" fmla="+- 0 1228 1224"/>
                <a:gd name="T29" fmla="*/ T28 w 9792"/>
                <a:gd name="T30" fmla="+- 0 1957 210"/>
                <a:gd name="T31" fmla="*/ 1957 h 1776"/>
                <a:gd name="T32" fmla="+- 0 1238 1224"/>
                <a:gd name="T33" fmla="*/ T32 w 9792"/>
                <a:gd name="T34" fmla="+- 0 1972 210"/>
                <a:gd name="T35" fmla="*/ 1972 h 1776"/>
                <a:gd name="T36" fmla="+- 0 1253 1224"/>
                <a:gd name="T37" fmla="*/ T36 w 9792"/>
                <a:gd name="T38" fmla="+- 0 1982 210"/>
                <a:gd name="T39" fmla="*/ 1982 h 1776"/>
                <a:gd name="T40" fmla="+- 0 1272 1224"/>
                <a:gd name="T41" fmla="*/ T40 w 9792"/>
                <a:gd name="T42" fmla="+- 0 1986 210"/>
                <a:gd name="T43" fmla="*/ 1986 h 1776"/>
                <a:gd name="T44" fmla="+- 0 10968 1224"/>
                <a:gd name="T45" fmla="*/ T44 w 9792"/>
                <a:gd name="T46" fmla="+- 0 1986 210"/>
                <a:gd name="T47" fmla="*/ 1986 h 1776"/>
                <a:gd name="T48" fmla="+- 0 10987 1224"/>
                <a:gd name="T49" fmla="*/ T48 w 9792"/>
                <a:gd name="T50" fmla="+- 0 1982 210"/>
                <a:gd name="T51" fmla="*/ 1982 h 1776"/>
                <a:gd name="T52" fmla="+- 0 11002 1224"/>
                <a:gd name="T53" fmla="*/ T52 w 9792"/>
                <a:gd name="T54" fmla="+- 0 1972 210"/>
                <a:gd name="T55" fmla="*/ 1972 h 1776"/>
                <a:gd name="T56" fmla="+- 0 11012 1224"/>
                <a:gd name="T57" fmla="*/ T56 w 9792"/>
                <a:gd name="T58" fmla="+- 0 1957 210"/>
                <a:gd name="T59" fmla="*/ 1957 h 1776"/>
                <a:gd name="T60" fmla="+- 0 11014 1224"/>
                <a:gd name="T61" fmla="*/ T60 w 9792"/>
                <a:gd name="T62" fmla="+- 0 1946 210"/>
                <a:gd name="T63" fmla="*/ 1946 h 1776"/>
                <a:gd name="T64" fmla="+- 0 1296 1224"/>
                <a:gd name="T65" fmla="*/ T64 w 9792"/>
                <a:gd name="T66" fmla="+- 0 1946 210"/>
                <a:gd name="T67" fmla="*/ 1946 h 1776"/>
                <a:gd name="T68" fmla="+- 0 1284 1224"/>
                <a:gd name="T69" fmla="*/ T68 w 9792"/>
                <a:gd name="T70" fmla="+- 0 1944 210"/>
                <a:gd name="T71" fmla="*/ 1944 h 1776"/>
                <a:gd name="T72" fmla="+- 0 1273 1224"/>
                <a:gd name="T73" fmla="*/ T72 w 9792"/>
                <a:gd name="T74" fmla="+- 0 1937 210"/>
                <a:gd name="T75" fmla="*/ 1937 h 1776"/>
                <a:gd name="T76" fmla="+- 0 1267 1224"/>
                <a:gd name="T77" fmla="*/ T76 w 9792"/>
                <a:gd name="T78" fmla="+- 0 1927 210"/>
                <a:gd name="T79" fmla="*/ 1927 h 1776"/>
                <a:gd name="T80" fmla="+- 0 1264 1224"/>
                <a:gd name="T81" fmla="*/ T80 w 9792"/>
                <a:gd name="T82" fmla="+- 0 1914 210"/>
                <a:gd name="T83" fmla="*/ 1914 h 1776"/>
                <a:gd name="T84" fmla="+- 0 1264 1224"/>
                <a:gd name="T85" fmla="*/ T84 w 9792"/>
                <a:gd name="T86" fmla="+- 0 282 210"/>
                <a:gd name="T87" fmla="*/ 282 h 1776"/>
                <a:gd name="T88" fmla="+- 0 1267 1224"/>
                <a:gd name="T89" fmla="*/ T88 w 9792"/>
                <a:gd name="T90" fmla="+- 0 270 210"/>
                <a:gd name="T91" fmla="*/ 270 h 1776"/>
                <a:gd name="T92" fmla="+- 0 1273 1224"/>
                <a:gd name="T93" fmla="*/ T92 w 9792"/>
                <a:gd name="T94" fmla="+- 0 259 210"/>
                <a:gd name="T95" fmla="*/ 259 h 1776"/>
                <a:gd name="T96" fmla="+- 0 1284 1224"/>
                <a:gd name="T97" fmla="*/ T96 w 9792"/>
                <a:gd name="T98" fmla="+- 0 253 210"/>
                <a:gd name="T99" fmla="*/ 253 h 1776"/>
                <a:gd name="T100" fmla="+- 0 1296 1224"/>
                <a:gd name="T101" fmla="*/ T100 w 9792"/>
                <a:gd name="T102" fmla="+- 0 250 210"/>
                <a:gd name="T103" fmla="*/ 250 h 1776"/>
                <a:gd name="T104" fmla="+- 0 11014 1224"/>
                <a:gd name="T105" fmla="*/ T104 w 9792"/>
                <a:gd name="T106" fmla="+- 0 250 210"/>
                <a:gd name="T107" fmla="*/ 250 h 1776"/>
                <a:gd name="T108" fmla="+- 0 11012 1224"/>
                <a:gd name="T109" fmla="*/ T108 w 9792"/>
                <a:gd name="T110" fmla="+- 0 239 210"/>
                <a:gd name="T111" fmla="*/ 239 h 1776"/>
                <a:gd name="T112" fmla="+- 0 11002 1224"/>
                <a:gd name="T113" fmla="*/ T112 w 9792"/>
                <a:gd name="T114" fmla="+- 0 224 210"/>
                <a:gd name="T115" fmla="*/ 224 h 1776"/>
                <a:gd name="T116" fmla="+- 0 10987 1224"/>
                <a:gd name="T117" fmla="*/ T116 w 9792"/>
                <a:gd name="T118" fmla="+- 0 214 210"/>
                <a:gd name="T119" fmla="*/ 214 h 1776"/>
                <a:gd name="T120" fmla="+- 0 10968 1224"/>
                <a:gd name="T121" fmla="*/ T120 w 9792"/>
                <a:gd name="T122" fmla="+- 0 210 210"/>
                <a:gd name="T123" fmla="*/ 210 h 1776"/>
                <a:gd name="T124" fmla="+- 0 11014 1224"/>
                <a:gd name="T125" fmla="*/ T124 w 9792"/>
                <a:gd name="T126" fmla="+- 0 250 210"/>
                <a:gd name="T127" fmla="*/ 250 h 1776"/>
                <a:gd name="T128" fmla="+- 0 10944 1224"/>
                <a:gd name="T129" fmla="*/ T128 w 9792"/>
                <a:gd name="T130" fmla="+- 0 250 210"/>
                <a:gd name="T131" fmla="*/ 250 h 1776"/>
                <a:gd name="T132" fmla="+- 0 10956 1224"/>
                <a:gd name="T133" fmla="*/ T132 w 9792"/>
                <a:gd name="T134" fmla="+- 0 253 210"/>
                <a:gd name="T135" fmla="*/ 253 h 1776"/>
                <a:gd name="T136" fmla="+- 0 10967 1224"/>
                <a:gd name="T137" fmla="*/ T136 w 9792"/>
                <a:gd name="T138" fmla="+- 0 259 210"/>
                <a:gd name="T139" fmla="*/ 259 h 1776"/>
                <a:gd name="T140" fmla="+- 0 10973 1224"/>
                <a:gd name="T141" fmla="*/ T140 w 9792"/>
                <a:gd name="T142" fmla="+- 0 270 210"/>
                <a:gd name="T143" fmla="*/ 270 h 1776"/>
                <a:gd name="T144" fmla="+- 0 10976 1224"/>
                <a:gd name="T145" fmla="*/ T144 w 9792"/>
                <a:gd name="T146" fmla="+- 0 282 210"/>
                <a:gd name="T147" fmla="*/ 282 h 1776"/>
                <a:gd name="T148" fmla="+- 0 10976 1224"/>
                <a:gd name="T149" fmla="*/ T148 w 9792"/>
                <a:gd name="T150" fmla="+- 0 1914 210"/>
                <a:gd name="T151" fmla="*/ 1914 h 1776"/>
                <a:gd name="T152" fmla="+- 0 10973 1224"/>
                <a:gd name="T153" fmla="*/ T152 w 9792"/>
                <a:gd name="T154" fmla="+- 0 1927 210"/>
                <a:gd name="T155" fmla="*/ 1927 h 1776"/>
                <a:gd name="T156" fmla="+- 0 10967 1224"/>
                <a:gd name="T157" fmla="*/ T156 w 9792"/>
                <a:gd name="T158" fmla="+- 0 1937 210"/>
                <a:gd name="T159" fmla="*/ 1937 h 1776"/>
                <a:gd name="T160" fmla="+- 0 10956 1224"/>
                <a:gd name="T161" fmla="*/ T160 w 9792"/>
                <a:gd name="T162" fmla="+- 0 1944 210"/>
                <a:gd name="T163" fmla="*/ 1944 h 1776"/>
                <a:gd name="T164" fmla="+- 0 10944 1224"/>
                <a:gd name="T165" fmla="*/ T164 w 9792"/>
                <a:gd name="T166" fmla="+- 0 1946 210"/>
                <a:gd name="T167" fmla="*/ 1946 h 1776"/>
                <a:gd name="T168" fmla="+- 0 11014 1224"/>
                <a:gd name="T169" fmla="*/ T168 w 9792"/>
                <a:gd name="T170" fmla="+- 0 1946 210"/>
                <a:gd name="T171" fmla="*/ 1946 h 1776"/>
                <a:gd name="T172" fmla="+- 0 11016 1224"/>
                <a:gd name="T173" fmla="*/ T172 w 9792"/>
                <a:gd name="T174" fmla="+- 0 1938 210"/>
                <a:gd name="T175" fmla="*/ 1938 h 1776"/>
                <a:gd name="T176" fmla="+- 0 11016 1224"/>
                <a:gd name="T177" fmla="*/ T176 w 9792"/>
                <a:gd name="T178" fmla="+- 0 258 210"/>
                <a:gd name="T179" fmla="*/ 258 h 1776"/>
                <a:gd name="T180" fmla="+- 0 11014 1224"/>
                <a:gd name="T181" fmla="*/ T180 w 9792"/>
                <a:gd name="T182" fmla="+- 0 250 210"/>
                <a:gd name="T183" fmla="*/ 250 h 17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9792" h="1776">
                  <a:moveTo>
                    <a:pt x="9744" y="0"/>
                  </a:moveTo>
                  <a:lnTo>
                    <a:pt x="48" y="0"/>
                  </a:lnTo>
                  <a:lnTo>
                    <a:pt x="29" y="4"/>
                  </a:lnTo>
                  <a:lnTo>
                    <a:pt x="14" y="14"/>
                  </a:lnTo>
                  <a:lnTo>
                    <a:pt x="4" y="29"/>
                  </a:lnTo>
                  <a:lnTo>
                    <a:pt x="0" y="48"/>
                  </a:lnTo>
                  <a:lnTo>
                    <a:pt x="0" y="1728"/>
                  </a:lnTo>
                  <a:lnTo>
                    <a:pt x="4" y="1747"/>
                  </a:lnTo>
                  <a:lnTo>
                    <a:pt x="14" y="1762"/>
                  </a:lnTo>
                  <a:lnTo>
                    <a:pt x="29" y="1772"/>
                  </a:lnTo>
                  <a:lnTo>
                    <a:pt x="48" y="1776"/>
                  </a:lnTo>
                  <a:lnTo>
                    <a:pt x="9744" y="1776"/>
                  </a:lnTo>
                  <a:lnTo>
                    <a:pt x="9763" y="1772"/>
                  </a:lnTo>
                  <a:lnTo>
                    <a:pt x="9778" y="1762"/>
                  </a:lnTo>
                  <a:lnTo>
                    <a:pt x="9788" y="1747"/>
                  </a:lnTo>
                  <a:lnTo>
                    <a:pt x="9790" y="1736"/>
                  </a:lnTo>
                  <a:lnTo>
                    <a:pt x="72" y="1736"/>
                  </a:lnTo>
                  <a:lnTo>
                    <a:pt x="60" y="1734"/>
                  </a:lnTo>
                  <a:lnTo>
                    <a:pt x="49" y="1727"/>
                  </a:lnTo>
                  <a:lnTo>
                    <a:pt x="43" y="1717"/>
                  </a:lnTo>
                  <a:lnTo>
                    <a:pt x="40" y="1704"/>
                  </a:lnTo>
                  <a:lnTo>
                    <a:pt x="40" y="72"/>
                  </a:lnTo>
                  <a:lnTo>
                    <a:pt x="43" y="60"/>
                  </a:lnTo>
                  <a:lnTo>
                    <a:pt x="49" y="49"/>
                  </a:lnTo>
                  <a:lnTo>
                    <a:pt x="60" y="43"/>
                  </a:lnTo>
                  <a:lnTo>
                    <a:pt x="72" y="40"/>
                  </a:lnTo>
                  <a:lnTo>
                    <a:pt x="9790" y="40"/>
                  </a:lnTo>
                  <a:lnTo>
                    <a:pt x="9788" y="29"/>
                  </a:lnTo>
                  <a:lnTo>
                    <a:pt x="9778" y="14"/>
                  </a:lnTo>
                  <a:lnTo>
                    <a:pt x="9763" y="4"/>
                  </a:lnTo>
                  <a:lnTo>
                    <a:pt x="9744" y="0"/>
                  </a:lnTo>
                  <a:close/>
                  <a:moveTo>
                    <a:pt x="9790" y="40"/>
                  </a:moveTo>
                  <a:lnTo>
                    <a:pt x="9720" y="40"/>
                  </a:lnTo>
                  <a:lnTo>
                    <a:pt x="9732" y="43"/>
                  </a:lnTo>
                  <a:lnTo>
                    <a:pt x="9743" y="49"/>
                  </a:lnTo>
                  <a:lnTo>
                    <a:pt x="9749" y="60"/>
                  </a:lnTo>
                  <a:lnTo>
                    <a:pt x="9752" y="72"/>
                  </a:lnTo>
                  <a:lnTo>
                    <a:pt x="9752" y="1704"/>
                  </a:lnTo>
                  <a:lnTo>
                    <a:pt x="9749" y="1717"/>
                  </a:lnTo>
                  <a:lnTo>
                    <a:pt x="9743" y="1727"/>
                  </a:lnTo>
                  <a:lnTo>
                    <a:pt x="9732" y="1734"/>
                  </a:lnTo>
                  <a:lnTo>
                    <a:pt x="9720" y="1736"/>
                  </a:lnTo>
                  <a:lnTo>
                    <a:pt x="9790" y="1736"/>
                  </a:lnTo>
                  <a:lnTo>
                    <a:pt x="9792" y="1728"/>
                  </a:lnTo>
                  <a:lnTo>
                    <a:pt x="9792" y="48"/>
                  </a:lnTo>
                  <a:lnTo>
                    <a:pt x="9790" y="40"/>
                  </a:lnTo>
                  <a:close/>
                </a:path>
              </a:pathLst>
            </a:custGeom>
            <a:solidFill>
              <a:srgbClr val="E7EAE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7" name="Freeform 518"/>
            <p:cNvSpPr>
              <a:spLocks/>
            </p:cNvSpPr>
            <p:nvPr/>
          </p:nvSpPr>
          <p:spPr bwMode="auto">
            <a:xfrm>
              <a:off x="1240" y="226"/>
              <a:ext cx="9760" cy="1744"/>
            </a:xfrm>
            <a:custGeom>
              <a:avLst/>
              <a:gdLst>
                <a:gd name="T0" fmla="+- 0 11000 1240"/>
                <a:gd name="T1" fmla="*/ T0 w 9760"/>
                <a:gd name="T2" fmla="+- 0 258 226"/>
                <a:gd name="T3" fmla="*/ 258 h 1744"/>
                <a:gd name="T4" fmla="+- 0 10997 1240"/>
                <a:gd name="T5" fmla="*/ T4 w 9760"/>
                <a:gd name="T6" fmla="+- 0 246 226"/>
                <a:gd name="T7" fmla="*/ 246 h 1744"/>
                <a:gd name="T8" fmla="+- 0 10991 1240"/>
                <a:gd name="T9" fmla="*/ T8 w 9760"/>
                <a:gd name="T10" fmla="+- 0 235 226"/>
                <a:gd name="T11" fmla="*/ 235 h 1744"/>
                <a:gd name="T12" fmla="+- 0 10980 1240"/>
                <a:gd name="T13" fmla="*/ T12 w 9760"/>
                <a:gd name="T14" fmla="+- 0 229 226"/>
                <a:gd name="T15" fmla="*/ 229 h 1744"/>
                <a:gd name="T16" fmla="+- 0 10968 1240"/>
                <a:gd name="T17" fmla="*/ T16 w 9760"/>
                <a:gd name="T18" fmla="+- 0 226 226"/>
                <a:gd name="T19" fmla="*/ 226 h 1744"/>
                <a:gd name="T20" fmla="+- 0 1272 1240"/>
                <a:gd name="T21" fmla="*/ T20 w 9760"/>
                <a:gd name="T22" fmla="+- 0 226 226"/>
                <a:gd name="T23" fmla="*/ 226 h 1744"/>
                <a:gd name="T24" fmla="+- 0 1260 1240"/>
                <a:gd name="T25" fmla="*/ T24 w 9760"/>
                <a:gd name="T26" fmla="+- 0 229 226"/>
                <a:gd name="T27" fmla="*/ 229 h 1744"/>
                <a:gd name="T28" fmla="+- 0 1249 1240"/>
                <a:gd name="T29" fmla="*/ T28 w 9760"/>
                <a:gd name="T30" fmla="+- 0 235 226"/>
                <a:gd name="T31" fmla="*/ 235 h 1744"/>
                <a:gd name="T32" fmla="+- 0 1243 1240"/>
                <a:gd name="T33" fmla="*/ T32 w 9760"/>
                <a:gd name="T34" fmla="+- 0 246 226"/>
                <a:gd name="T35" fmla="*/ 246 h 1744"/>
                <a:gd name="T36" fmla="+- 0 1240 1240"/>
                <a:gd name="T37" fmla="*/ T36 w 9760"/>
                <a:gd name="T38" fmla="+- 0 258 226"/>
                <a:gd name="T39" fmla="*/ 258 h 1744"/>
                <a:gd name="T40" fmla="+- 0 1240 1240"/>
                <a:gd name="T41" fmla="*/ T40 w 9760"/>
                <a:gd name="T42" fmla="+- 0 1938 226"/>
                <a:gd name="T43" fmla="*/ 1938 h 1744"/>
                <a:gd name="T44" fmla="+- 0 1243 1240"/>
                <a:gd name="T45" fmla="*/ T44 w 9760"/>
                <a:gd name="T46" fmla="+- 0 1951 226"/>
                <a:gd name="T47" fmla="*/ 1951 h 1744"/>
                <a:gd name="T48" fmla="+- 0 1249 1240"/>
                <a:gd name="T49" fmla="*/ T48 w 9760"/>
                <a:gd name="T50" fmla="+- 0 1961 226"/>
                <a:gd name="T51" fmla="*/ 1961 h 1744"/>
                <a:gd name="T52" fmla="+- 0 1260 1240"/>
                <a:gd name="T53" fmla="*/ T52 w 9760"/>
                <a:gd name="T54" fmla="+- 0 1968 226"/>
                <a:gd name="T55" fmla="*/ 1968 h 1744"/>
                <a:gd name="T56" fmla="+- 0 1272 1240"/>
                <a:gd name="T57" fmla="*/ T56 w 9760"/>
                <a:gd name="T58" fmla="+- 0 1970 226"/>
                <a:gd name="T59" fmla="*/ 1970 h 1744"/>
                <a:gd name="T60" fmla="+- 0 10968 1240"/>
                <a:gd name="T61" fmla="*/ T60 w 9760"/>
                <a:gd name="T62" fmla="+- 0 1970 226"/>
                <a:gd name="T63" fmla="*/ 1970 h 1744"/>
                <a:gd name="T64" fmla="+- 0 10980 1240"/>
                <a:gd name="T65" fmla="*/ T64 w 9760"/>
                <a:gd name="T66" fmla="+- 0 1968 226"/>
                <a:gd name="T67" fmla="*/ 1968 h 1744"/>
                <a:gd name="T68" fmla="+- 0 10991 1240"/>
                <a:gd name="T69" fmla="*/ T68 w 9760"/>
                <a:gd name="T70" fmla="+- 0 1961 226"/>
                <a:gd name="T71" fmla="*/ 1961 h 1744"/>
                <a:gd name="T72" fmla="+- 0 10997 1240"/>
                <a:gd name="T73" fmla="*/ T72 w 9760"/>
                <a:gd name="T74" fmla="+- 0 1951 226"/>
                <a:gd name="T75" fmla="*/ 1951 h 1744"/>
                <a:gd name="T76" fmla="+- 0 11000 1240"/>
                <a:gd name="T77" fmla="*/ T76 w 9760"/>
                <a:gd name="T78" fmla="+- 0 1938 226"/>
                <a:gd name="T79" fmla="*/ 1938 h 1744"/>
                <a:gd name="T80" fmla="+- 0 11000 1240"/>
                <a:gd name="T81" fmla="*/ T80 w 9760"/>
                <a:gd name="T82" fmla="+- 0 1098 226"/>
                <a:gd name="T83" fmla="*/ 1098 h 1744"/>
                <a:gd name="T84" fmla="+- 0 11000 1240"/>
                <a:gd name="T85" fmla="*/ T84 w 9760"/>
                <a:gd name="T86" fmla="+- 0 258 226"/>
                <a:gd name="T87" fmla="*/ 258 h 17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9760" h="1744">
                  <a:moveTo>
                    <a:pt x="9760" y="32"/>
                  </a:moveTo>
                  <a:lnTo>
                    <a:pt x="9757" y="20"/>
                  </a:lnTo>
                  <a:lnTo>
                    <a:pt x="9751" y="9"/>
                  </a:lnTo>
                  <a:lnTo>
                    <a:pt x="9740" y="3"/>
                  </a:lnTo>
                  <a:lnTo>
                    <a:pt x="9728" y="0"/>
                  </a:lnTo>
                  <a:lnTo>
                    <a:pt x="32" y="0"/>
                  </a:lnTo>
                  <a:lnTo>
                    <a:pt x="20" y="3"/>
                  </a:lnTo>
                  <a:lnTo>
                    <a:pt x="9" y="9"/>
                  </a:lnTo>
                  <a:lnTo>
                    <a:pt x="3" y="20"/>
                  </a:lnTo>
                  <a:lnTo>
                    <a:pt x="0" y="32"/>
                  </a:lnTo>
                  <a:lnTo>
                    <a:pt x="0" y="1712"/>
                  </a:lnTo>
                  <a:lnTo>
                    <a:pt x="3" y="1725"/>
                  </a:lnTo>
                  <a:lnTo>
                    <a:pt x="9" y="1735"/>
                  </a:lnTo>
                  <a:lnTo>
                    <a:pt x="20" y="1742"/>
                  </a:lnTo>
                  <a:lnTo>
                    <a:pt x="32" y="1744"/>
                  </a:lnTo>
                  <a:lnTo>
                    <a:pt x="9728" y="1744"/>
                  </a:lnTo>
                  <a:lnTo>
                    <a:pt x="9740" y="1742"/>
                  </a:lnTo>
                  <a:lnTo>
                    <a:pt x="9751" y="1735"/>
                  </a:lnTo>
                  <a:lnTo>
                    <a:pt x="9757" y="1725"/>
                  </a:lnTo>
                  <a:lnTo>
                    <a:pt x="9760" y="1712"/>
                  </a:lnTo>
                  <a:lnTo>
                    <a:pt x="9760" y="872"/>
                  </a:lnTo>
                  <a:lnTo>
                    <a:pt x="9760" y="32"/>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a:p>
          </p:txBody>
        </p:sp>
        <p:sp>
          <p:nvSpPr>
            <p:cNvPr id="8" name="Text Box 519"/>
            <p:cNvSpPr txBox="1">
              <a:spLocks noChangeArrowheads="1"/>
            </p:cNvSpPr>
            <p:nvPr/>
          </p:nvSpPr>
          <p:spPr bwMode="auto">
            <a:xfrm>
              <a:off x="1224" y="210"/>
              <a:ext cx="9792"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5"/>
                </a:spcBef>
                <a:spcAft>
                  <a:spcPts val="0"/>
                </a:spcAft>
              </a:pPr>
              <a:r>
                <a:rPr lang="es-CL" sz="800" dirty="0">
                  <a:effectLst/>
                  <a:latin typeface="Times New Roman" panose="02020603050405020304" pitchFamily="18" charset="0"/>
                  <a:ea typeface="Times New Roman" panose="02020603050405020304" pitchFamily="18" charset="0"/>
                </a:rPr>
                <a:t> </a:t>
              </a:r>
              <a:endParaRPr lang="es-CL" sz="1200" dirty="0">
                <a:effectLst/>
                <a:latin typeface="Times New Roman" panose="02020603050405020304" pitchFamily="18" charset="0"/>
                <a:ea typeface="Times New Roman" panose="02020603050405020304" pitchFamily="18" charset="0"/>
              </a:endParaRPr>
            </a:p>
            <a:p>
              <a:pPr marL="356235" marR="4784090" indent="-146685">
                <a:lnSpc>
                  <a:spcPct val="140000"/>
                </a:lnSpc>
                <a:spcBef>
                  <a:spcPts val="5"/>
                </a:spcBef>
                <a:spcAft>
                  <a:spcPts val="0"/>
                </a:spcAft>
              </a:pP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Algoritmo Suma</a:t>
              </a:r>
              <a:r>
                <a:rPr lang="es-CL" sz="1400" spc="-55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Leer</a:t>
              </a:r>
              <a:r>
                <a:rPr lang="es-CL" sz="1400" spc="3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valor1</a:t>
              </a:r>
              <a:r>
                <a:rPr lang="es-CL" sz="1400" spc="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Leer</a:t>
              </a:r>
              <a:r>
                <a:rPr lang="es-CL" sz="1400" spc="3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Valor2</a:t>
              </a:r>
              <a:endParaRPr lang="es-CL" sz="1400" dirty="0">
                <a:effectLst/>
                <a:latin typeface="Times New Roman" panose="02020603050405020304" pitchFamily="18" charset="0"/>
                <a:ea typeface="Times New Roman" panose="02020603050405020304" pitchFamily="18" charset="0"/>
              </a:endParaRPr>
            </a:p>
            <a:p>
              <a:pPr marL="209550" marR="3915410" indent="146050">
                <a:lnSpc>
                  <a:spcPct val="140000"/>
                </a:lnSpc>
                <a:spcBef>
                  <a:spcPts val="5"/>
                </a:spcBef>
                <a:spcAft>
                  <a:spcPts val="0"/>
                </a:spcAft>
              </a:pP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Mostrar</a:t>
              </a:r>
              <a:r>
                <a:rPr lang="es-CL" sz="1400" spc="1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valor1</a:t>
              </a:r>
              <a:r>
                <a:rPr lang="es-CL" sz="1400" spc="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CL" sz="1400" spc="20" dirty="0">
                  <a:solidFill>
                    <a:srgbClr val="981A1A"/>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a:effectLst/>
                  <a:latin typeface="Courier New" panose="02070309020205020404" pitchFamily="49" charset="0"/>
                  <a:ea typeface="Times New Roman" panose="02020603050405020304" pitchFamily="18" charset="0"/>
                  <a:cs typeface="Times New Roman" panose="02020603050405020304" pitchFamily="18" charset="0"/>
                </a:rPr>
                <a:t>valor2</a:t>
              </a:r>
              <a:r>
                <a:rPr lang="es-CL" sz="1400" spc="-55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CL" sz="1400" dirty="0" err="1">
                  <a:effectLst/>
                  <a:latin typeface="Courier New" panose="02070309020205020404" pitchFamily="49" charset="0"/>
                  <a:ea typeface="Times New Roman" panose="02020603050405020304" pitchFamily="18" charset="0"/>
                  <a:cs typeface="Times New Roman" panose="02020603050405020304" pitchFamily="18" charset="0"/>
                </a:rPr>
                <a:t>FinAlgoritmo</a:t>
              </a:r>
              <a:endParaRPr lang="es-CL" sz="14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86896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3062</Words>
  <Application>Microsoft Office PowerPoint</Application>
  <PresentationFormat>Panorámica</PresentationFormat>
  <Paragraphs>463</Paragraphs>
  <Slides>54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54</vt:i4>
      </vt:variant>
    </vt:vector>
  </HeadingPairs>
  <TitlesOfParts>
    <vt:vector size="59" baseType="lpstr">
      <vt:lpstr>Arial</vt:lpstr>
      <vt:lpstr>Calibri</vt:lpstr>
      <vt:lpstr>Courier New</vt:lpstr>
      <vt:lpstr>Times New Roman</vt:lpstr>
      <vt:lpstr>Tema de Office</vt:lpstr>
      <vt:lpstr>Introducción a la programación con java se</vt:lpstr>
      <vt:lpstr>INTRODUCCIÓN</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CICLOS Y MÉTODOS</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JAVIER EDUARDO GUTIERREZ OSORIO</cp:lastModifiedBy>
  <cp:revision>31</cp:revision>
  <dcterms:created xsi:type="dcterms:W3CDTF">2020-02-10T20:31:49Z</dcterms:created>
  <dcterms:modified xsi:type="dcterms:W3CDTF">2021-11-17T03:34:29Z</dcterms:modified>
</cp:coreProperties>
</file>