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2" r:id="rId18"/>
    <p:sldId id="319" r:id="rId19"/>
    <p:sldId id="320" r:id="rId20"/>
    <p:sldId id="321" r:id="rId21"/>
    <p:sldId id="260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B59F-56F5-4702-BBB5-D2F3ABBAE7DF}" v="394" dt="2020-02-12T14:43:13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3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90F2D1-CA48-4F24-8AB0-6D7C522209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57" y="1446212"/>
            <a:ext cx="1283882" cy="17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B2C16B-AC3C-4E1A-BAC9-06AEC2FAF27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57" y="1446212"/>
            <a:ext cx="1283882" cy="17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2" y="262857"/>
            <a:ext cx="347551" cy="538418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CAD27E5-5139-42E0-94FE-52113DB516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05" y="269089"/>
            <a:ext cx="380267" cy="5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230" y="1378857"/>
            <a:ext cx="7965526" cy="1444194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Introducción a la programación con java se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Noviembre de 2021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smtClean="0"/>
              <a:t>Informática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5478844" y="3244334"/>
            <a:ext cx="1234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(condición)</a:t>
            </a:r>
          </a:p>
        </p:txBody>
      </p:sp>
      <p:pic>
        <p:nvPicPr>
          <p:cNvPr id="5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360" y="1408430"/>
            <a:ext cx="8636000" cy="47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Ciclos y contadores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Qué es iterar</a:t>
            </a:r>
            <a:endParaRPr lang="es-CL" dirty="0"/>
          </a:p>
          <a:p>
            <a:r>
              <a:rPr lang="es-ES" dirty="0"/>
              <a:t>Iterar es dar una vuelta al ciclo. Hay muchos problemas que se pueden resolver de forma mucho más eficiente iterando, por ejemplo, contar desde 0 hasta 10</a:t>
            </a:r>
            <a:r>
              <a:rPr lang="es-ES" dirty="0" smtClean="0"/>
              <a:t>.</a:t>
            </a:r>
          </a:p>
          <a:p>
            <a:endParaRPr lang="es-CL" dirty="0"/>
          </a:p>
          <a:p>
            <a:pPr marL="457200" lvl="1" indent="0">
              <a:buNone/>
            </a:pPr>
            <a:r>
              <a:rPr lang="es-CL" sz="2400" dirty="0" err="1"/>
              <a:t>int</a:t>
            </a:r>
            <a:r>
              <a:rPr lang="es-CL" sz="2400" dirty="0"/>
              <a:t> i = 0; </a:t>
            </a:r>
            <a:endParaRPr lang="es-CL" sz="2400" dirty="0" smtClean="0"/>
          </a:p>
          <a:p>
            <a:pPr marL="457200" lvl="1" indent="0">
              <a:buNone/>
            </a:pPr>
            <a:r>
              <a:rPr lang="es-CL" sz="2400" dirty="0" err="1" smtClean="0"/>
              <a:t>while</a:t>
            </a:r>
            <a:r>
              <a:rPr lang="es-CL" sz="2400" dirty="0" smtClean="0"/>
              <a:t> </a:t>
            </a:r>
            <a:r>
              <a:rPr lang="es-CL" sz="2400" dirty="0"/>
              <a:t>(i&lt;10) {</a:t>
            </a:r>
          </a:p>
          <a:p>
            <a:pPr marL="457200" lvl="1" indent="0">
              <a:buNone/>
            </a:pPr>
            <a:r>
              <a:rPr lang="es-CL" sz="2400" dirty="0" smtClean="0"/>
              <a:t>	</a:t>
            </a:r>
            <a:r>
              <a:rPr lang="es-CL" sz="2400" dirty="0" err="1" smtClean="0"/>
              <a:t>System.out.printf</a:t>
            </a:r>
            <a:r>
              <a:rPr lang="es-CL" sz="2400" dirty="0"/>
              <a:t>("Esto se mostrará 10 veces\n"); </a:t>
            </a:r>
            <a:endParaRPr lang="es-CL" sz="2400" dirty="0" smtClean="0"/>
          </a:p>
          <a:p>
            <a:pPr marL="457200" lvl="1" indent="0">
              <a:buNone/>
            </a:pPr>
            <a:r>
              <a:rPr lang="es-CL" sz="2400" dirty="0"/>
              <a:t>	</a:t>
            </a:r>
            <a:r>
              <a:rPr lang="es-CL" sz="2400" dirty="0" smtClean="0"/>
              <a:t>i </a:t>
            </a:r>
            <a:r>
              <a:rPr lang="es-CL" sz="2400" dirty="0"/>
              <a:t>+= 1 ; </a:t>
            </a:r>
            <a:r>
              <a:rPr lang="es-CL" sz="2400" dirty="0" smtClean="0"/>
              <a:t> // </a:t>
            </a:r>
            <a:r>
              <a:rPr lang="es-CL" sz="2400" dirty="0"/>
              <a:t>i </a:t>
            </a:r>
            <a:r>
              <a:rPr lang="es-CL" sz="2400" dirty="0" smtClean="0"/>
              <a:t>se incrementa </a:t>
            </a:r>
            <a:r>
              <a:rPr lang="es-CL" sz="2400" dirty="0"/>
              <a:t>en 1</a:t>
            </a:r>
          </a:p>
          <a:p>
            <a:pPr marL="457200" lvl="1" indent="0">
              <a:buNone/>
            </a:pPr>
            <a:r>
              <a:rPr lang="es-CL" sz="2400" dirty="0"/>
              <a:t>}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483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IMPORTANTE: </a:t>
            </a:r>
            <a:endParaRPr lang="es-CL" dirty="0"/>
          </a:p>
          <a:p>
            <a:r>
              <a:rPr lang="es-ES" dirty="0"/>
              <a:t>El ciclo “</a:t>
            </a:r>
            <a:r>
              <a:rPr lang="es-ES" dirty="0" err="1"/>
              <a:t>while</a:t>
            </a:r>
            <a:r>
              <a:rPr lang="es-ES" dirty="0"/>
              <a:t>” pregunta por la condición antes de iniciar el ciclo, por lo tanto, si la condición es falsa no se ejecuta</a:t>
            </a:r>
            <a:endParaRPr lang="es-CL" dirty="0"/>
          </a:p>
          <a:p>
            <a:r>
              <a:rPr lang="es-ES" dirty="0"/>
              <a:t>El ciclo “do/</a:t>
            </a:r>
            <a:r>
              <a:rPr lang="es-ES" dirty="0" err="1"/>
              <a:t>while</a:t>
            </a:r>
            <a:r>
              <a:rPr lang="es-ES" dirty="0"/>
              <a:t>” pregunta por la condición al final del ciclo, por lo tanto, el ciclo a lo menos se ejecutará una vez </a:t>
            </a:r>
            <a:endParaRPr lang="es-CL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Gráficamente es….</a:t>
            </a: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303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486" y="1277257"/>
            <a:ext cx="5769428" cy="47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Contando con </a:t>
            </a:r>
            <a:r>
              <a:rPr lang="es-MX" b="1" dirty="0" err="1" smtClean="0"/>
              <a:t>while</a:t>
            </a: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dirty="0" smtClean="0"/>
              <a:t>Nota: El bloque entre las </a:t>
            </a:r>
            <a:r>
              <a:rPr lang="es-MX" dirty="0" err="1" smtClean="0"/>
              <a:t>las</a:t>
            </a:r>
            <a:r>
              <a:rPr lang="es-MX" dirty="0" smtClean="0"/>
              <a:t> llaves “{  }“ se repetirá 10 veces, hasta que i alcance el valor de 10</a:t>
            </a:r>
            <a:endParaRPr lang="es-CL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5" name="Text Box 525"/>
          <p:cNvSpPr txBox="1">
            <a:spLocks noChangeArrowheads="1"/>
          </p:cNvSpPr>
          <p:nvPr/>
        </p:nvSpPr>
        <p:spPr bwMode="auto">
          <a:xfrm>
            <a:off x="1502229" y="2261213"/>
            <a:ext cx="10080171" cy="241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 marR="4930775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2000" dirty="0" smtClean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err="1" smtClean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000" spc="10" dirty="0" smtClean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sz="2000" spc="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2000" spc="1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CL" sz="2000" spc="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L" sz="2000" spc="5" dirty="0" smtClean="0">
              <a:solidFill>
                <a:srgbClr val="3333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4930775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2000" spc="5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err="1" smtClean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CL" sz="2000" dirty="0" smtClean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 marR="2273935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20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CL" sz="20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CL" sz="2000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0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CL" sz="2000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0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CL" sz="20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000" dirty="0" smtClean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“Se</a:t>
            </a:r>
            <a:r>
              <a:rPr lang="es-CL" sz="2000" spc="55" dirty="0" smtClean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mostrará</a:t>
            </a:r>
            <a:r>
              <a:rPr lang="es-CL" sz="2000" spc="55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s-CL" sz="2000" spc="55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spc="55" dirty="0" smtClean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CL" sz="2000" dirty="0" smtClean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eces\n</a:t>
            </a:r>
            <a:r>
              <a:rPr lang="es-CL" sz="20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s-CL" sz="2000" spc="-55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L" sz="2000" spc="-555" dirty="0" smtClean="0">
              <a:solidFill>
                <a:srgbClr val="3333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235" marR="2273935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20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es-CL" sz="2000" spc="5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s-CL" sz="2000" spc="1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L" sz="2000" spc="1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CL" sz="2000" spc="2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 se incrementa en 1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Operadores de asignación</a:t>
            </a:r>
          </a:p>
          <a:p>
            <a:pPr marL="0" indent="0">
              <a:buNone/>
            </a:pPr>
            <a:r>
              <a:rPr lang="es-MX" dirty="0" smtClean="0"/>
              <a:t>	¿Qué significa i += 1 ?</a:t>
            </a:r>
          </a:p>
          <a:p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un operador de asignación, muy similar a decir a = 2 pero la diferencia es que con += estamos diciendo “el valor anterior más 1</a:t>
            </a:r>
            <a:r>
              <a:rPr lang="es-ES" dirty="0" smtClean="0"/>
              <a:t>”.</a:t>
            </a:r>
          </a:p>
          <a:p>
            <a:r>
              <a:rPr lang="es-ES" dirty="0" smtClean="0"/>
              <a:t>Con ello evitamos hacer el </a:t>
            </a:r>
            <a:r>
              <a:rPr lang="es-ES" b="1" dirty="0" smtClean="0"/>
              <a:t>i = i + 1</a:t>
            </a:r>
          </a:p>
          <a:p>
            <a:r>
              <a:rPr lang="es-ES" dirty="0" smtClean="0"/>
              <a:t>En programación el signo “=“ tiene un valor de asignación (a diferencia de matemática que es de igualdad) 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17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2400" b="1" dirty="0" smtClean="0"/>
              <a:t>Tabla de comportamiento de los operadores de asignación</a:t>
            </a:r>
            <a:endParaRPr lang="es-ES" sz="2400" b="1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1589"/>
              </p:ext>
            </p:extLst>
          </p:nvPr>
        </p:nvGraphicFramePr>
        <p:xfrm>
          <a:off x="1937657" y="1763485"/>
          <a:ext cx="7924799" cy="40062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8953">
                  <a:extLst>
                    <a:ext uri="{9D8B030D-6E8A-4147-A177-3AD203B41FA5}">
                      <a16:colId xmlns:a16="http://schemas.microsoft.com/office/drawing/2014/main" val="287757196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023535424"/>
                    </a:ext>
                  </a:extLst>
                </a:gridCol>
                <a:gridCol w="1005191">
                  <a:extLst>
                    <a:ext uri="{9D8B030D-6E8A-4147-A177-3AD203B41FA5}">
                      <a16:colId xmlns:a16="http://schemas.microsoft.com/office/drawing/2014/main" val="3498114201"/>
                    </a:ext>
                  </a:extLst>
                </a:gridCol>
                <a:gridCol w="3780817">
                  <a:extLst>
                    <a:ext uri="{9D8B030D-6E8A-4147-A177-3AD203B41FA5}">
                      <a16:colId xmlns:a16="http://schemas.microsoft.com/office/drawing/2014/main" val="282946712"/>
                    </a:ext>
                  </a:extLst>
                </a:gridCol>
              </a:tblGrid>
              <a:tr h="454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Operador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Nombre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Ejemplo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Resultado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37801"/>
                  </a:ext>
                </a:extLst>
              </a:tr>
              <a:tr h="454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=</a:t>
                      </a:r>
                      <a:endParaRPr lang="es-CL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Asignación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= 2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toma el valor de 2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610981"/>
                  </a:ext>
                </a:extLst>
              </a:tr>
              <a:tr h="774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+=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Incremento y asignación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+= 2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es incrementado en dos y asignado el valor resultante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03096"/>
                  </a:ext>
                </a:extLst>
              </a:tr>
              <a:tr h="774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-=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Decremento y asignación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-= 2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es reducido en 2 y asignado el valor resultante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268724"/>
                  </a:ext>
                </a:extLst>
              </a:tr>
              <a:tr h="774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*=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Multiplicación y asignación</a:t>
                      </a:r>
                      <a:endParaRPr lang="es-CL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*= 3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es multiplicado por 3 y asignado el valor resultante</a:t>
                      </a:r>
                      <a:endParaRPr lang="es-CL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76217"/>
                  </a:ext>
                </a:extLst>
              </a:tr>
              <a:tr h="774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/=</a:t>
                      </a:r>
                      <a:endParaRPr lang="es-CL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División y asignación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/= 3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es dividido por 3 y asignado el valor resultante</a:t>
                      </a:r>
                      <a:endParaRPr lang="es-CL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02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Otra instrucción para controlar ciclos: </a:t>
            </a:r>
            <a:r>
              <a:rPr lang="es-MX" b="1" dirty="0" err="1" smtClean="0"/>
              <a:t>for</a:t>
            </a: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Donde </a:t>
            </a:r>
          </a:p>
          <a:p>
            <a:pPr marL="0" indent="0">
              <a:buNone/>
            </a:pPr>
            <a:r>
              <a:rPr lang="es-MX" dirty="0" smtClean="0"/>
              <a:t>i= variable contador del ciclo</a:t>
            </a:r>
          </a:p>
          <a:p>
            <a:pPr marL="0" indent="0">
              <a:buNone/>
            </a:pPr>
            <a:r>
              <a:rPr lang="es-MX" dirty="0" smtClean="0"/>
              <a:t>i=1: le indicamos al ciclo que i parte con valor inicial 1</a:t>
            </a:r>
          </a:p>
          <a:p>
            <a:pPr marL="0" indent="0">
              <a:buNone/>
            </a:pPr>
            <a:r>
              <a:rPr lang="es-MX" dirty="0" smtClean="0"/>
              <a:t>i&lt;=10: condición de término, siendo “true” el ciclo se ejecuta</a:t>
            </a:r>
          </a:p>
          <a:p>
            <a:pPr marL="0" indent="0">
              <a:buNone/>
            </a:pPr>
            <a:r>
              <a:rPr lang="es-MX" dirty="0" smtClean="0"/>
              <a:t>i++: le indicamos que i se incrementará de 1 en 1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6" name="Text Box 593"/>
          <p:cNvSpPr txBox="1">
            <a:spLocks noChangeArrowheads="1"/>
          </p:cNvSpPr>
          <p:nvPr/>
        </p:nvSpPr>
        <p:spPr bwMode="auto">
          <a:xfrm>
            <a:off x="1458686" y="2261213"/>
            <a:ext cx="8665028" cy="2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000" spc="20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 marR="3002915" indent="-146685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</a:pPr>
            <a:r>
              <a:rPr lang="es-CL" sz="20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CL" sz="2000" spc="1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CL" sz="2000" spc="1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CL" sz="2000" spc="1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CL" sz="2000" spc="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spc="5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CL" sz="20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CL" sz="2000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0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CL" sz="2000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0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s-CL" sz="20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000" dirty="0" smtClean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"i=“+i</a:t>
            </a:r>
            <a:r>
              <a:rPr lang="es-CL" sz="20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Control de excepciones (errores en tiempo de ejecución)</a:t>
            </a:r>
          </a:p>
          <a:p>
            <a:pPr marL="0" indent="0">
              <a:buNone/>
            </a:pPr>
            <a:r>
              <a:rPr lang="es-MX" b="1" dirty="0" smtClean="0"/>
              <a:t>Bloque: try/catch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Java los errores en tiempo de ejecución se denominan </a:t>
            </a:r>
            <a:r>
              <a:rPr lang="es-ES" dirty="0" smtClean="0"/>
              <a:t>excepciones</a:t>
            </a:r>
          </a:p>
          <a:p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ocurre cuando se ejecuta un error en alguna de las instrucciones de nuestro programa.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Por </a:t>
            </a:r>
            <a:r>
              <a:rPr lang="es-ES" dirty="0"/>
              <a:t>ejemplo, cuando se hace una división por cero o se abre mal un fichero.</a:t>
            </a:r>
            <a:endParaRPr lang="es-CL" dirty="0"/>
          </a:p>
          <a:p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88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Estructura de un bloque try/catch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5" name="Text Box 541"/>
          <p:cNvSpPr txBox="1">
            <a:spLocks noChangeArrowheads="1"/>
          </p:cNvSpPr>
          <p:nvPr/>
        </p:nvSpPr>
        <p:spPr bwMode="auto">
          <a:xfrm>
            <a:off x="1828799" y="1937657"/>
            <a:ext cx="8948057" cy="32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s-CL" sz="2000" spc="2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440"/>
              </a:spcBef>
              <a:spcAft>
                <a:spcPts val="0"/>
              </a:spcAft>
            </a:pP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Instrucciones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cuando</a:t>
            </a:r>
            <a:r>
              <a:rPr lang="es-CL" sz="2000" spc="2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lang="es-CL" sz="2000" spc="2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excepción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5"/>
              </a:spcBef>
              <a:spcAft>
                <a:spcPts val="0"/>
              </a:spcAft>
            </a:pP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s-CL" sz="2000" spc="3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s-CL" sz="2000" spc="3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0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TipoDeExcepcion</a:t>
            </a:r>
            <a:r>
              <a:rPr lang="es-CL" sz="2000" spc="4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CL" sz="2000" spc="3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445"/>
              </a:spcBef>
              <a:spcAft>
                <a:spcPts val="0"/>
              </a:spcAft>
            </a:pP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Instrucciones</a:t>
            </a:r>
            <a:r>
              <a:rPr lang="es-CL" sz="2000" spc="2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cuando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CL" sz="2000" spc="2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s-CL" sz="2000" spc="2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excepción</a:t>
            </a:r>
          </a:p>
          <a:p>
            <a:pPr marL="356235">
              <a:spcBef>
                <a:spcPts val="445"/>
              </a:spcBef>
              <a:spcAft>
                <a:spcPts val="0"/>
              </a:spcAft>
            </a:pPr>
            <a:r>
              <a:rPr lang="es-MX" sz="2000" dirty="0" smtClean="0">
                <a:solidFill>
                  <a:srgbClr val="AA55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“ex” objeto que captura la excepción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5"/>
              </a:spcBef>
              <a:spcAft>
                <a:spcPts val="0"/>
              </a:spcAft>
            </a:pP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s-CL" sz="2000" spc="2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s-CL" sz="2000" spc="2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440"/>
              </a:spcBef>
              <a:spcAft>
                <a:spcPts val="0"/>
              </a:spcAft>
            </a:pP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Instrucciones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ejecutan,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excepciones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5"/>
              </a:spcBef>
              <a:spcAft>
                <a:spcPts val="0"/>
              </a:spcAft>
            </a:pP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8D9E26A3-9FC5-4974-92EC-586B2E5D3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CICLOS Y MÉTODOS</a:t>
            </a:r>
            <a:endParaRPr lang="es-CL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780D37AA-34BA-4549-BCF4-C1D196008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7B4E90-90A0-4FA6-8D76-CC3AF6261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8293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Un ejemplo try/catch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5" name="Text Box 541"/>
          <p:cNvSpPr txBox="1">
            <a:spLocks noChangeArrowheads="1"/>
          </p:cNvSpPr>
          <p:nvPr/>
        </p:nvSpPr>
        <p:spPr bwMode="auto">
          <a:xfrm>
            <a:off x="1621971" y="2072769"/>
            <a:ext cx="8948057" cy="365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s-CL" sz="2000" spc="2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440"/>
              </a:spcBef>
              <a:spcAft>
                <a:spcPts val="0"/>
              </a:spcAft>
            </a:pPr>
            <a:r>
              <a:rPr lang="es-CL" sz="2000" dirty="0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CL" sz="2000" dirty="0" err="1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000" dirty="0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a=100,b=0;</a:t>
            </a:r>
          </a:p>
          <a:p>
            <a:pPr marL="356235">
              <a:spcBef>
                <a:spcPts val="440"/>
              </a:spcBef>
              <a:spcAft>
                <a:spcPts val="0"/>
              </a:spcAft>
            </a:pPr>
            <a:r>
              <a:rPr lang="es-MX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2000" dirty="0" err="1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MX" sz="2000" dirty="0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c=a/b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5"/>
              </a:spcBef>
              <a:spcAft>
                <a:spcPts val="0"/>
              </a:spcAft>
            </a:pP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s-CL" sz="2000" spc="3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s-CL" sz="2000" spc="3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s-CL" sz="2000" spc="4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CL" sz="2000" spc="3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445"/>
              </a:spcBef>
              <a:spcAft>
                <a:spcPts val="0"/>
              </a:spcAft>
            </a:pPr>
            <a:r>
              <a:rPr lang="es-CL" sz="2000" dirty="0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2000" dirty="0" err="1">
                <a:solidFill>
                  <a:srgbClr val="AA55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s-MX" sz="2000" dirty="0">
                <a:solidFill>
                  <a:srgbClr val="AA55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("Error, división por cero</a:t>
            </a:r>
            <a:r>
              <a:rPr lang="es-MX" sz="2000" dirty="0" smtClean="0">
                <a:solidFill>
                  <a:srgbClr val="AA55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56235">
              <a:spcBef>
                <a:spcPts val="445"/>
              </a:spcBef>
              <a:spcAft>
                <a:spcPts val="0"/>
              </a:spcAft>
            </a:pPr>
            <a:r>
              <a:rPr lang="es-CL" sz="20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s-CL" sz="2000" spc="25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s-CL" sz="2000" spc="2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440"/>
              </a:spcBef>
              <a:spcAft>
                <a:spcPts val="0"/>
              </a:spcAft>
            </a:pPr>
            <a:r>
              <a:rPr lang="es-CL" sz="2000" dirty="0" smtClean="0">
                <a:solidFill>
                  <a:srgbClr val="AA55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CL" sz="2000" dirty="0" err="1" smtClean="0">
                <a:solidFill>
                  <a:srgbClr val="AA55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s-CL" sz="2000" dirty="0">
                <a:solidFill>
                  <a:srgbClr val="AA55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("Proceso finalizado</a:t>
            </a:r>
            <a:r>
              <a:rPr lang="es-CL" sz="2000" dirty="0" smtClean="0">
                <a:solidFill>
                  <a:srgbClr val="AA55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56235">
              <a:spcBef>
                <a:spcPts val="440"/>
              </a:spcBef>
              <a:spcAft>
                <a:spcPts val="0"/>
              </a:spcAft>
            </a:pPr>
            <a:r>
              <a:rPr lang="es-CL" sz="20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Introducción</a:t>
            </a:r>
          </a:p>
          <a:p>
            <a:pPr marL="0" indent="0">
              <a:buNone/>
            </a:pPr>
            <a:endParaRPr lang="es-CL" dirty="0"/>
          </a:p>
          <a:p>
            <a:r>
              <a:rPr lang="es-ES" dirty="0"/>
              <a:t>Los ciclos son estructuras de control que nos permiten repetir la ejecución de una o más instrucciones</a:t>
            </a:r>
            <a:endParaRPr lang="es-CL" dirty="0"/>
          </a:p>
          <a:p>
            <a:endParaRPr lang="es-ES" dirty="0"/>
          </a:p>
          <a:p>
            <a:pPr marL="914400" lvl="2" indent="0">
              <a:buNone/>
            </a:pPr>
            <a:r>
              <a:rPr lang="es-CL" sz="2400" dirty="0"/>
              <a:t>Mientras se cumpla una condición: </a:t>
            </a:r>
            <a:endParaRPr lang="es-CL" sz="2400" dirty="0" smtClean="0"/>
          </a:p>
          <a:p>
            <a:pPr marL="1371600" lvl="3" indent="0">
              <a:buNone/>
            </a:pPr>
            <a:r>
              <a:rPr lang="es-CL" sz="2400" dirty="0" smtClean="0"/>
              <a:t>Instrucción </a:t>
            </a:r>
            <a:r>
              <a:rPr lang="es-CL" sz="2400" dirty="0"/>
              <a:t>1</a:t>
            </a:r>
          </a:p>
          <a:p>
            <a:pPr marL="1371600" lvl="3" indent="0">
              <a:buNone/>
            </a:pPr>
            <a:r>
              <a:rPr lang="es-CL" sz="2400" dirty="0"/>
              <a:t>Instrucción 2</a:t>
            </a:r>
          </a:p>
          <a:p>
            <a:pPr marL="1371600" lvl="3" indent="0">
              <a:buNone/>
            </a:pPr>
            <a:r>
              <a:rPr lang="es-CL" sz="2400" dirty="0"/>
              <a:t>Instrucción </a:t>
            </a:r>
            <a:r>
              <a:rPr lang="es-CL" sz="2400" dirty="0" smtClean="0"/>
              <a:t>3</a:t>
            </a:r>
          </a:p>
          <a:p>
            <a:pPr marL="1371600" lvl="3" indent="0">
              <a:buNone/>
            </a:pPr>
            <a:endParaRPr lang="es-CL" sz="2400" dirty="0" smtClean="0"/>
          </a:p>
          <a:p>
            <a:pPr marL="228600" lvl="3">
              <a:spcBef>
                <a:spcPts val="1000"/>
              </a:spcBef>
            </a:pPr>
            <a:r>
              <a:rPr lang="es-ES" sz="2400" dirty="0"/>
              <a:t>El uso de estructuras de control, como los ciclos, es la clave para crear programas avanzados.</a:t>
            </a:r>
            <a:endParaRPr lang="es-CL" sz="2400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278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Uso de ciclos</a:t>
            </a:r>
            <a:endParaRPr lang="es-CL" dirty="0"/>
          </a:p>
          <a:p>
            <a:r>
              <a:rPr lang="es-ES" dirty="0"/>
              <a:t>Los posibles usos de ciclos en algoritmos son infinitos, nos permiten recorrer colecciones de datos o espacios de búsqueda</a:t>
            </a:r>
            <a:r>
              <a:rPr lang="es-ES" dirty="0" smtClean="0"/>
              <a:t>.</a:t>
            </a:r>
          </a:p>
          <a:p>
            <a:endParaRPr lang="es-CL" dirty="0"/>
          </a:p>
          <a:p>
            <a:pPr lvl="0"/>
            <a:r>
              <a:rPr lang="es-ES" dirty="0"/>
              <a:t>Si necesitamos buscar una palabra en un diccionario, debemos recorrer palabra por palabra hasta encontrar la que buscamos</a:t>
            </a:r>
            <a:r>
              <a:rPr lang="es-ES" dirty="0" smtClean="0"/>
              <a:t>.</a:t>
            </a:r>
          </a:p>
          <a:p>
            <a:pPr lvl="0"/>
            <a:endParaRPr lang="es-CL" sz="2000" dirty="0"/>
          </a:p>
          <a:p>
            <a:pPr lvl="0"/>
            <a:r>
              <a:rPr lang="es-ES" dirty="0"/>
              <a:t>Si necesitamos resolver un acertijo, debemos repasar cada una de las pistas hasta lograr obtener el resultado</a:t>
            </a:r>
            <a:r>
              <a:rPr lang="es-ES" dirty="0" smtClean="0"/>
              <a:t>.</a:t>
            </a:r>
          </a:p>
          <a:p>
            <a:pPr lvl="0"/>
            <a:endParaRPr lang="es-CL" sz="2000" dirty="0"/>
          </a:p>
          <a:p>
            <a:pPr lvl="0"/>
            <a:r>
              <a:rPr lang="es-ES" dirty="0"/>
              <a:t>Si necesitamos sumar el monto total de una factura, debemos sumar el costo de ítem a ítem para obtener el monto total.</a:t>
            </a:r>
            <a:endParaRPr lang="es-CL" sz="2000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948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Estructuras iterativas</a:t>
            </a:r>
          </a:p>
          <a:p>
            <a:pPr marL="0" indent="0">
              <a:buNone/>
            </a:pPr>
            <a:endParaRPr lang="es-CL" dirty="0" smtClean="0"/>
          </a:p>
          <a:p>
            <a:pPr lvl="2"/>
            <a:r>
              <a:rPr lang="es-MX" sz="2400" dirty="0" err="1" smtClean="0"/>
              <a:t>while</a:t>
            </a:r>
            <a:endParaRPr lang="es-MX" sz="2400" dirty="0" smtClean="0"/>
          </a:p>
          <a:p>
            <a:pPr lvl="2"/>
            <a:r>
              <a:rPr lang="es-MX" sz="2400" dirty="0"/>
              <a:t>d</a:t>
            </a:r>
            <a:r>
              <a:rPr lang="es-MX" sz="2400" dirty="0" smtClean="0"/>
              <a:t>o </a:t>
            </a:r>
            <a:r>
              <a:rPr lang="es-MX" sz="2400" dirty="0" err="1" smtClean="0"/>
              <a:t>while</a:t>
            </a:r>
            <a:endParaRPr lang="es-MX" sz="2400" dirty="0" smtClean="0"/>
          </a:p>
          <a:p>
            <a:pPr lvl="2"/>
            <a:r>
              <a:rPr lang="es-MX" sz="2400" dirty="0" err="1"/>
              <a:t>f</a:t>
            </a:r>
            <a:r>
              <a:rPr lang="es-MX" sz="2400" dirty="0" err="1" smtClean="0"/>
              <a:t>or</a:t>
            </a:r>
            <a:r>
              <a:rPr lang="es-MX" sz="2400" dirty="0" smtClean="0"/>
              <a:t> </a:t>
            </a:r>
            <a:endParaRPr lang="es-CL" sz="2400" dirty="0" smtClean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857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 smtClean="0"/>
              <a:t>while</a:t>
            </a:r>
            <a:endParaRPr lang="es-ES" b="1" dirty="0" smtClean="0"/>
          </a:p>
          <a:p>
            <a:r>
              <a:rPr lang="es-ES" dirty="0"/>
              <a:t>La instrucción </a:t>
            </a:r>
            <a:r>
              <a:rPr lang="es-ES" dirty="0" err="1"/>
              <a:t>while</a:t>
            </a:r>
            <a:r>
              <a:rPr lang="es-ES" dirty="0"/>
              <a:t> nos permite ejecutar una o más operaciones mientras se cumpla una condición. Su sintaxis es la siguiente:</a:t>
            </a: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914400" lvl="2" indent="0">
              <a:buNone/>
            </a:pPr>
            <a:r>
              <a:rPr lang="es-CL" sz="2400" dirty="0" err="1"/>
              <a:t>while</a:t>
            </a:r>
            <a:r>
              <a:rPr lang="es-CL" sz="2400" dirty="0"/>
              <a:t>(condición</a:t>
            </a:r>
            <a:r>
              <a:rPr lang="es-CL" sz="2400" dirty="0" smtClean="0"/>
              <a:t>) {</a:t>
            </a:r>
            <a:endParaRPr lang="es-CL" sz="2400" dirty="0"/>
          </a:p>
          <a:p>
            <a:pPr marL="914400" lvl="2" indent="0">
              <a:buNone/>
            </a:pPr>
            <a:r>
              <a:rPr lang="es-CL" sz="2400" dirty="0" smtClean="0"/>
              <a:t>	//</a:t>
            </a:r>
            <a:r>
              <a:rPr lang="es-CL" sz="2400" dirty="0"/>
              <a:t>Código que se ejecuta</a:t>
            </a:r>
          </a:p>
          <a:p>
            <a:pPr marL="914400" lvl="2" indent="0">
              <a:buNone/>
            </a:pPr>
            <a:r>
              <a:rPr lang="es-CL" sz="2400" dirty="0"/>
              <a:t>}</a:t>
            </a:r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311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err="1" smtClean="0"/>
              <a:t>while</a:t>
            </a:r>
            <a:r>
              <a:rPr lang="es-MX" b="1" dirty="0" smtClean="0"/>
              <a:t> </a:t>
            </a:r>
            <a:r>
              <a:rPr lang="es-MX" b="1" dirty="0"/>
              <a:t>paso a paso</a:t>
            </a:r>
          </a:p>
          <a:p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Se </a:t>
            </a:r>
            <a:r>
              <a:rPr lang="es-MX" dirty="0"/>
              <a:t>evalúa la condición; si es </a:t>
            </a:r>
            <a:r>
              <a:rPr lang="es-MX" b="1" dirty="0" smtClean="0"/>
              <a:t>true </a:t>
            </a:r>
            <a:r>
              <a:rPr lang="es-MX" dirty="0" smtClean="0"/>
              <a:t>ingresa </a:t>
            </a:r>
            <a:r>
              <a:rPr lang="es-MX" dirty="0"/>
              <a:t>al ciclo.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Se </a:t>
            </a:r>
            <a:r>
              <a:rPr lang="es-MX" dirty="0"/>
              <a:t>ejecutan, secuencialmente, las instrucciones definidas dentro del ciclo.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Una </a:t>
            </a:r>
            <a:r>
              <a:rPr lang="es-MX" dirty="0"/>
              <a:t>vez ejecutadas todas las instrucciones se vuelve a evaluar la condición: Si se evalúa como true: vuelve a repetir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Si </a:t>
            </a:r>
            <a:r>
              <a:rPr lang="es-MX" dirty="0"/>
              <a:t>se evalúa como </a:t>
            </a:r>
            <a:r>
              <a:rPr lang="es-MX" b="1" dirty="0" smtClean="0"/>
              <a:t>false</a:t>
            </a:r>
            <a:r>
              <a:rPr lang="es-MX" dirty="0" smtClean="0"/>
              <a:t>: </a:t>
            </a:r>
            <a:r>
              <a:rPr lang="es-MX" dirty="0"/>
              <a:t>sale del ciclo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962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0" y="1742440"/>
            <a:ext cx="8310879" cy="42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do </a:t>
            </a:r>
            <a:r>
              <a:rPr lang="es-ES" b="1" dirty="0" err="1" smtClean="0"/>
              <a:t>while</a:t>
            </a:r>
            <a:endParaRPr lang="es-ES" b="1" dirty="0" smtClean="0"/>
          </a:p>
          <a:p>
            <a:r>
              <a:rPr lang="es-ES" dirty="0"/>
              <a:t>También existe la sentencia do </a:t>
            </a:r>
            <a:r>
              <a:rPr lang="es-ES" dirty="0" err="1"/>
              <a:t>while</a:t>
            </a:r>
            <a:r>
              <a:rPr lang="es-ES" dirty="0"/>
              <a:t>, que funciona al inverso del </a:t>
            </a:r>
            <a:r>
              <a:rPr lang="es-ES" dirty="0" err="1"/>
              <a:t>while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este caso haremos una acción, hasta que se cumple la condición.</a:t>
            </a:r>
            <a:endParaRPr lang="es-CL" dirty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r>
              <a:rPr lang="es-CL" sz="2400" dirty="0" smtClean="0"/>
              <a:t>do {</a:t>
            </a:r>
            <a:endParaRPr lang="es-CL" sz="2400" dirty="0"/>
          </a:p>
          <a:p>
            <a:pPr marL="914400" lvl="2" indent="0">
              <a:buNone/>
            </a:pPr>
            <a:r>
              <a:rPr lang="es-CL" sz="2400" dirty="0" smtClean="0"/>
              <a:t>	//</a:t>
            </a:r>
            <a:r>
              <a:rPr lang="es-CL" sz="2400" dirty="0"/>
              <a:t>Código que se ejecuta</a:t>
            </a:r>
          </a:p>
          <a:p>
            <a:pPr marL="914400" lvl="2" indent="0">
              <a:buNone/>
            </a:pPr>
            <a:r>
              <a:rPr lang="es-CL" sz="2400" dirty="0" smtClean="0"/>
              <a:t>} </a:t>
            </a:r>
            <a:r>
              <a:rPr lang="es-CL" sz="2400" dirty="0" err="1" smtClean="0"/>
              <a:t>while</a:t>
            </a:r>
            <a:r>
              <a:rPr lang="es-CL" sz="2400" dirty="0" smtClean="0"/>
              <a:t> (condición);</a:t>
            </a:r>
            <a:endParaRPr lang="es-CL" sz="2400" dirty="0"/>
          </a:p>
          <a:p>
            <a:pPr marL="0" indent="0">
              <a:buNone/>
            </a:pPr>
            <a:r>
              <a:rPr lang="es-MX" dirty="0" smtClean="0"/>
              <a:t>Nota: </a:t>
            </a:r>
          </a:p>
          <a:p>
            <a:pPr marL="0" indent="0">
              <a:buNone/>
            </a:pPr>
            <a:r>
              <a:rPr lang="es-MX" dirty="0" smtClean="0"/>
              <a:t>Este ciclo “siempre” se ejecutará a lo menos una vez, dado que la condición la evalúa al final del ciclo</a:t>
            </a:r>
            <a:endParaRPr lang="es-CL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Veamos un ejemplo (un menú de opciones):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5478844" y="3244334"/>
            <a:ext cx="1234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(condición)</a:t>
            </a:r>
          </a:p>
        </p:txBody>
      </p:sp>
    </p:spTree>
    <p:extLst>
      <p:ext uri="{BB962C8B-B14F-4D97-AF65-F5344CB8AC3E}">
        <p14:creationId xmlns:p14="http://schemas.microsoft.com/office/powerpoint/2010/main" val="30451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732</Words>
  <Application>Microsoft Office PowerPoint</Application>
  <PresentationFormat>Panorámica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Tema de Office</vt:lpstr>
      <vt:lpstr>Introducción a la programación con java se</vt:lpstr>
      <vt:lpstr>CICLOS Y MÉTODOS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JAVIER EDUARDO GUTIERREZ OSORIO</cp:lastModifiedBy>
  <cp:revision>35</cp:revision>
  <dcterms:created xsi:type="dcterms:W3CDTF">2020-02-10T20:31:49Z</dcterms:created>
  <dcterms:modified xsi:type="dcterms:W3CDTF">2021-11-17T13:47:49Z</dcterms:modified>
</cp:coreProperties>
</file>