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303"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5" r:id="rId22"/>
    <p:sldId id="324" r:id="rId23"/>
    <p:sldId id="326" r:id="rId24"/>
    <p:sldId id="327" r:id="rId25"/>
    <p:sldId id="328" r:id="rId26"/>
    <p:sldId id="329" r:id="rId27"/>
    <p:sldId id="330" r:id="rId28"/>
    <p:sldId id="331" r:id="rId29"/>
    <p:sldId id="332" r:id="rId30"/>
    <p:sldId id="260" r:id="rId3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pic>
        <p:nvPicPr>
          <p:cNvPr id="6" name="Imagen 5">
            <a:extLst>
              <a:ext uri="{FF2B5EF4-FFF2-40B4-BE49-F238E27FC236}">
                <a16:creationId xmlns:a16="http://schemas.microsoft.com/office/drawing/2014/main" id="{DD90F2D1-CA48-4F24-8AB0-6D7C5222095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31B2C16B-AC3C-4E1A-BAC9-06AEC2FAF276}"/>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8" name="Gráfico 16">
            <a:extLst>
              <a:ext uri="{FF2B5EF4-FFF2-40B4-BE49-F238E27FC236}">
                <a16:creationId xmlns:a16="http://schemas.microsoft.com/office/drawing/2014/main" id="{A7315C0A-A1A8-4332-A786-592306DA8500}"/>
              </a:ext>
            </a:extLst>
          </p:cNvPr>
          <p:cNvGrpSpPr/>
          <p:nvPr/>
        </p:nvGrpSpPr>
        <p:grpSpPr>
          <a:xfrm>
            <a:off x="10833902" y="262857"/>
            <a:ext cx="347551" cy="538418"/>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pic>
        <p:nvPicPr>
          <p:cNvPr id="5" name="Imagen 4" descr="Imagen que contiene dibujo&#10;&#10;Descripción generada automáticamente">
            <a:extLst>
              <a:ext uri="{FF2B5EF4-FFF2-40B4-BE49-F238E27FC236}">
                <a16:creationId xmlns:a16="http://schemas.microsoft.com/office/drawing/2014/main" id="{CCAD27E5-5139-42E0-94FE-52113DB51657}"/>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1446705" y="269089"/>
            <a:ext cx="380267" cy="525954"/>
          </a:xfrm>
          <a:prstGeom prst="rect">
            <a:avLst/>
          </a:prstGeom>
        </p:spPr>
      </p:pic>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280230" y="1378857"/>
            <a:ext cx="7965526" cy="1444194"/>
          </a:xfrm>
        </p:spPr>
        <p:txBody>
          <a:bodyPr>
            <a:normAutofit fontScale="90000"/>
          </a:bodyPr>
          <a:lstStyle/>
          <a:p>
            <a:pPr algn="ctr"/>
            <a:r>
              <a:rPr lang="es-CL" dirty="0" smtClean="0"/>
              <a:t>Introducción a la programación con java se</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smtClean="0"/>
              <a:t>Noviembre de 2021</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smtClean="0"/>
              <a:t>Informática</a:t>
            </a:r>
            <a:endParaRPr lang="es-CL" dirty="0"/>
          </a:p>
        </p:txBody>
      </p:sp>
    </p:spTree>
    <p:extLst>
      <p:ext uri="{BB962C8B-B14F-4D97-AF65-F5344CB8AC3E}">
        <p14:creationId xmlns:p14="http://schemas.microsoft.com/office/powerpoint/2010/main" val="65598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058229"/>
          </a:xfrm>
        </p:spPr>
        <p:txBody>
          <a:bodyPr>
            <a:normAutofit lnSpcReduction="10000"/>
          </a:bodyPr>
          <a:lstStyle/>
          <a:p>
            <a:pPr marL="0" indent="0">
              <a:buNone/>
            </a:pPr>
            <a:r>
              <a:rPr lang="es-ES" b="1" dirty="0" smtClean="0"/>
              <a:t>¿Qué son la clases?</a:t>
            </a:r>
          </a:p>
          <a:p>
            <a:endParaRPr lang="es-CL" dirty="0"/>
          </a:p>
          <a:p>
            <a:r>
              <a:rPr lang="es-ES" dirty="0"/>
              <a:t>Veámoslo así: dentro del mundo tenemos muchos tipos de auto, muchos tipos de bicicletas, muchos tipos de teclado, de teléfonos, etc. </a:t>
            </a:r>
            <a:endParaRPr lang="es-ES" dirty="0" smtClean="0"/>
          </a:p>
          <a:p>
            <a:r>
              <a:rPr lang="es-ES" dirty="0" smtClean="0"/>
              <a:t>Todos </a:t>
            </a:r>
            <a:r>
              <a:rPr lang="es-ES" dirty="0"/>
              <a:t>estos tienen las mismas funcionalidades, pero tienen diferentes características, es decir, si lo llevamos a nuestro objeto Auto, podemos tener muchos autos de diferentes marcas, diferentes modelos, diferentes colores, etc. </a:t>
            </a:r>
            <a:endParaRPr lang="es-ES" dirty="0" smtClean="0"/>
          </a:p>
          <a:p>
            <a:r>
              <a:rPr lang="es-ES" dirty="0" smtClean="0"/>
              <a:t>Pero </a:t>
            </a:r>
            <a:r>
              <a:rPr lang="es-ES" dirty="0"/>
              <a:t>todos estos diferentes autos, hacen lo mismo, Avanzar, Retroceder y Frenar.</a:t>
            </a:r>
            <a:endParaRPr lang="es-CL" dirty="0"/>
          </a:p>
          <a:p>
            <a:r>
              <a:rPr lang="es-ES" dirty="0"/>
              <a:t>Entonces, se puede decir que </a:t>
            </a:r>
            <a:r>
              <a:rPr lang="es-ES" b="1" dirty="0"/>
              <a:t>las clases son plantillas en las que nos basamos para crear objetos</a:t>
            </a:r>
            <a:r>
              <a:rPr lang="es-ES" dirty="0"/>
              <a:t>.</a:t>
            </a:r>
            <a:endParaRPr lang="es-CL" dirty="0"/>
          </a:p>
          <a:p>
            <a:pPr marL="0" indent="0">
              <a:buNone/>
            </a:pPr>
            <a:r>
              <a:rPr lang="es-ES" dirty="0"/>
              <a:t/>
            </a:r>
            <a:br>
              <a:rPr lang="es-ES" dirty="0"/>
            </a:b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744188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058229"/>
          </a:xfrm>
        </p:spPr>
        <p:txBody>
          <a:bodyPr>
            <a:normAutofit/>
          </a:bodyPr>
          <a:lstStyle/>
          <a:p>
            <a:pPr marL="0" indent="0">
              <a:buNone/>
            </a:pPr>
            <a:r>
              <a:rPr lang="es-ES" b="1" dirty="0"/>
              <a:t>Las </a:t>
            </a:r>
            <a:r>
              <a:rPr lang="es-ES" b="1" dirty="0" smtClean="0"/>
              <a:t>instancias</a:t>
            </a:r>
          </a:p>
          <a:p>
            <a:pPr marL="0" indent="0">
              <a:buNone/>
            </a:pPr>
            <a:endParaRPr lang="es-CL" dirty="0"/>
          </a:p>
          <a:p>
            <a:r>
              <a:rPr lang="es-ES" dirty="0"/>
              <a:t>Cuando tenemos un auto en específico, es porque ya pasamos por una fase de construcción del objeto, ya podemos decir que el auto tiene un color, una marca y todos sus atributos definidos, en programación, a esto se le llama estado o instancia de una clase</a:t>
            </a:r>
            <a:r>
              <a:rPr lang="es-ES" dirty="0" smtClean="0"/>
              <a:t>.</a:t>
            </a:r>
            <a:endParaRPr lang="es-CL" dirty="0"/>
          </a:p>
          <a:p>
            <a:r>
              <a:rPr lang="es-ES" dirty="0"/>
              <a:t>Podemos decir entonces que una instancia, es una forma de representar una clase, "dándole vida" a esta en forma de objeto</a:t>
            </a:r>
            <a:br>
              <a:rPr lang="es-ES" dirty="0"/>
            </a:b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984846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smtClean="0"/>
              <a:t>Manipulando instancias</a:t>
            </a:r>
            <a:endParaRPr lang="es-ES" b="1" dirty="0" smtClean="0"/>
          </a:p>
          <a:p>
            <a:pPr marL="0" indent="0">
              <a:buNone/>
            </a:pPr>
            <a:endParaRPr lang="es-MX" dirty="0" smtClean="0"/>
          </a:p>
          <a:p>
            <a:pPr marL="0" indent="0">
              <a:buNone/>
            </a:pPr>
            <a:r>
              <a:rPr lang="es-MX" dirty="0" smtClean="0"/>
              <a:t>Competencias:</a:t>
            </a:r>
            <a:endParaRPr lang="es-CL" dirty="0"/>
          </a:p>
          <a:p>
            <a:pPr lvl="1"/>
            <a:r>
              <a:rPr lang="es-ES" sz="2400" dirty="0"/>
              <a:t>Crear e instanciar clases mediante su constructor</a:t>
            </a:r>
            <a:endParaRPr lang="es-CL" sz="2400" dirty="0"/>
          </a:p>
          <a:p>
            <a:pPr lvl="1"/>
            <a:r>
              <a:rPr lang="es-ES" sz="2400" dirty="0" smtClean="0"/>
              <a:t>Crear </a:t>
            </a:r>
            <a:r>
              <a:rPr lang="es-ES" sz="2400" dirty="0"/>
              <a:t>métodos</a:t>
            </a:r>
            <a:endParaRPr lang="es-CL" sz="2400" dirty="0"/>
          </a:p>
          <a:p>
            <a:pPr lvl="1"/>
            <a:r>
              <a:rPr lang="es-ES" sz="2400" dirty="0"/>
              <a:t>Crear clases</a:t>
            </a:r>
            <a:endParaRPr lang="es-CL" sz="2400" dirty="0"/>
          </a:p>
          <a:p>
            <a:pPr marL="1371600" lvl="3" indent="0">
              <a:buNone/>
            </a:pPr>
            <a:endParaRPr lang="es-CL" sz="2400" dirty="0"/>
          </a:p>
          <a:p>
            <a:r>
              <a:rPr lang="es-ES" b="1" dirty="0"/>
              <a:t>Introducción</a:t>
            </a:r>
            <a:endParaRPr lang="es-CL" dirty="0"/>
          </a:p>
          <a:p>
            <a:r>
              <a:rPr lang="es-ES" dirty="0"/>
              <a:t>A continuación, vamos a aprender lo que son los métodos de instancia, a instanciar clases mediante su constructor y a modificar sus atributos mediante métodos.</a:t>
            </a:r>
            <a:endParaRPr lang="es-CL" dirty="0"/>
          </a:p>
          <a:p>
            <a:r>
              <a:rPr lang="es-ES" dirty="0"/>
              <a:t>Aprenderemos también un poco de dos modificadores de acceso, </a:t>
            </a:r>
            <a:r>
              <a:rPr lang="es-ES" dirty="0" err="1"/>
              <a:t>public</a:t>
            </a:r>
            <a:r>
              <a:rPr lang="es-ES" dirty="0"/>
              <a:t> y </a:t>
            </a:r>
            <a:r>
              <a:rPr lang="es-ES" dirty="0" err="1"/>
              <a:t>private</a:t>
            </a:r>
            <a:r>
              <a:rPr lang="es-ES" dirty="0"/>
              <a:t> y experimentaremos un poco con ellos.</a:t>
            </a:r>
            <a:endParaRPr lang="es-CL"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577122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Los métodos</a:t>
            </a:r>
            <a:endParaRPr lang="es-ES" b="1" dirty="0" smtClean="0"/>
          </a:p>
          <a:p>
            <a:r>
              <a:rPr lang="es-ES" dirty="0" smtClean="0"/>
              <a:t>Son </a:t>
            </a:r>
            <a:r>
              <a:rPr lang="es-ES" dirty="0"/>
              <a:t>porciones de código que realizan una o más operaciones dentro del programa. En java, deben estar escritos dentro de una clase, tener un nombre único dentro de esa clase y deben tener la siguiente forma</a:t>
            </a:r>
            <a:r>
              <a:rPr lang="es-ES" dirty="0" smtClean="0"/>
              <a:t>.</a:t>
            </a:r>
          </a:p>
          <a:p>
            <a:endParaRPr lang="es-ES" dirty="0"/>
          </a:p>
          <a:p>
            <a:endParaRPr lang="es-ES" dirty="0" smtClean="0"/>
          </a:p>
          <a:p>
            <a:endParaRPr lang="es-ES" dirty="0"/>
          </a:p>
          <a:p>
            <a:endParaRPr lang="es-ES" dirty="0" smtClean="0"/>
          </a:p>
          <a:p>
            <a:r>
              <a:rPr lang="es-ES" dirty="0" smtClean="0"/>
              <a:t>Donde:</a:t>
            </a:r>
            <a:endParaRPr lang="es-ES" dirty="0"/>
          </a:p>
          <a:p>
            <a:endParaRPr lang="es-CL" dirty="0"/>
          </a:p>
          <a:p>
            <a:endParaRPr lang="es-CL" dirty="0"/>
          </a:p>
          <a:p>
            <a:endParaRPr lang="es-CL" dirty="0"/>
          </a:p>
          <a:p>
            <a:pPr marL="0" indent="0">
              <a:buNone/>
            </a:pPr>
            <a:endParaRPr lang="es-CL" dirty="0"/>
          </a:p>
          <a:p>
            <a:pPr marL="0" indent="0">
              <a:buNone/>
            </a:pPr>
            <a:endParaRPr lang="es-ES" sz="2400" dirty="0"/>
          </a:p>
        </p:txBody>
      </p:sp>
      <p:sp>
        <p:nvSpPr>
          <p:cNvPr id="5" name="Text Box 378"/>
          <p:cNvSpPr txBox="1">
            <a:spLocks noChangeArrowheads="1"/>
          </p:cNvSpPr>
          <p:nvPr/>
        </p:nvSpPr>
        <p:spPr bwMode="auto">
          <a:xfrm>
            <a:off x="2024743" y="3026228"/>
            <a:ext cx="7815943" cy="206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0800">
              <a:spcBef>
                <a:spcPts val="490"/>
              </a:spcBef>
              <a:spcAft>
                <a:spcPts val="0"/>
              </a:spcAft>
            </a:pPr>
            <a:r>
              <a:rPr lang="es-CL" sz="20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z="2000" spc="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20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s-CL" sz="2000" spc="5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20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nombreDelMetodo</a:t>
            </a:r>
            <a:r>
              <a:rPr lang="es-CL" sz="2000"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marL="50800">
              <a:spcBef>
                <a:spcPts val="490"/>
              </a:spcBef>
              <a:spcAft>
                <a:spcPts val="0"/>
              </a:spcAft>
            </a:pPr>
            <a:r>
              <a:rPr lang="es-MX" sz="20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MX" sz="20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líneas de código</a:t>
            </a:r>
          </a:p>
          <a:p>
            <a:pPr marL="50800">
              <a:spcBef>
                <a:spcPts val="490"/>
              </a:spcBef>
              <a:spcAft>
                <a:spcPts val="0"/>
              </a:spcAft>
            </a:pPr>
            <a:r>
              <a:rPr lang="es-MX" sz="20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MX" sz="2000"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implementación del método</a:t>
            </a:r>
          </a:p>
          <a:p>
            <a:pPr marL="50800">
              <a:spcBef>
                <a:spcPts val="490"/>
              </a:spcBef>
              <a:spcAft>
                <a:spcPts val="0"/>
              </a:spcAft>
            </a:pPr>
            <a:r>
              <a:rPr lang="es-MX" sz="20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s-CL"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3966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Donde:</a:t>
            </a:r>
          </a:p>
          <a:p>
            <a:pPr marL="0" indent="0">
              <a:buNone/>
            </a:pPr>
            <a:endParaRPr lang="es-ES" b="1" dirty="0" smtClean="0"/>
          </a:p>
          <a:p>
            <a:r>
              <a:rPr lang="es-ES" dirty="0" err="1" smtClean="0"/>
              <a:t>public</a:t>
            </a:r>
            <a:r>
              <a:rPr lang="es-ES" dirty="0" smtClean="0"/>
              <a:t>: indica visibilidad del método dentro del programa</a:t>
            </a:r>
          </a:p>
          <a:p>
            <a:endParaRPr lang="es-ES" dirty="0" smtClean="0"/>
          </a:p>
          <a:p>
            <a:r>
              <a:rPr lang="es-ES" dirty="0" err="1" smtClean="0"/>
              <a:t>void</a:t>
            </a:r>
            <a:r>
              <a:rPr lang="es-ES" dirty="0" smtClean="0"/>
              <a:t>: indica que es un método estático, hace algo sin retorno</a:t>
            </a:r>
          </a:p>
          <a:p>
            <a:endParaRPr lang="es-ES" dirty="0" smtClean="0"/>
          </a:p>
          <a:p>
            <a:r>
              <a:rPr lang="es-ES" dirty="0" err="1" smtClean="0"/>
              <a:t>nombreDelMetodo</a:t>
            </a:r>
            <a:r>
              <a:rPr lang="es-ES" dirty="0" smtClean="0"/>
              <a:t>: nombre asignado, lo ideal es que sea “referencial”</a:t>
            </a:r>
          </a:p>
          <a:p>
            <a:endParaRPr lang="es-ES" dirty="0" smtClean="0"/>
          </a:p>
          <a:p>
            <a:r>
              <a:rPr lang="es-ES" dirty="0" smtClean="0"/>
              <a:t>( ): indicamos que es un método que puede recibir parámetros</a:t>
            </a:r>
            <a:endParaRPr lang="es-ES" dirty="0" smtClean="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043511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En el ejemplo anterior, tendríamos:</a:t>
            </a:r>
          </a:p>
          <a:p>
            <a:endParaRPr lang="es-CL" dirty="0"/>
          </a:p>
          <a:p>
            <a:endParaRPr lang="es-CL" dirty="0"/>
          </a:p>
          <a:p>
            <a:pPr marL="0" indent="0">
              <a:buNone/>
            </a:pPr>
            <a:endParaRPr lang="es-CL" dirty="0"/>
          </a:p>
          <a:p>
            <a:pPr marL="0" indent="0">
              <a:buNone/>
            </a:pPr>
            <a:endParaRPr lang="es-ES" sz="2400" dirty="0"/>
          </a:p>
        </p:txBody>
      </p:sp>
      <p:sp>
        <p:nvSpPr>
          <p:cNvPr id="7" name="Text Box 388"/>
          <p:cNvSpPr txBox="1">
            <a:spLocks noChangeArrowheads="1"/>
          </p:cNvSpPr>
          <p:nvPr/>
        </p:nvSpPr>
        <p:spPr bwMode="auto">
          <a:xfrm>
            <a:off x="1125446" y="1847749"/>
            <a:ext cx="5710783" cy="157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s-CL"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Auto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146050" marR="327660">
              <a:lnSpc>
                <a:spcPct val="140000"/>
              </a:lnSpc>
              <a:spcBef>
                <a:spcPts val="440"/>
              </a:spcBef>
              <a:spcAft>
                <a:spcPts val="0"/>
              </a:spcAft>
            </a:pPr>
            <a:r>
              <a:rPr lang="es-CL"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pc="4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marca</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modelo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5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pc="-555"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pc="4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color</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146050">
              <a:spcBef>
                <a:spcPts val="10"/>
              </a:spcBef>
              <a:spcAft>
                <a:spcPts val="0"/>
              </a:spcAft>
            </a:pPr>
            <a:r>
              <a:rPr lang="es-CL"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pc="75"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velocidadActual</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146050">
              <a:lnSpc>
                <a:spcPts val="1025"/>
              </a:lnSpc>
              <a:spcBef>
                <a:spcPts val="445"/>
              </a:spcBef>
              <a:spcAft>
                <a:spcPts val="0"/>
              </a:spcAft>
            </a:pPr>
            <a:r>
              <a:rPr lang="es-CL"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boolean</a:t>
            </a:r>
            <a:r>
              <a:rPr lang="es-CL" spc="115"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motorEncendido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p:txBody>
      </p:sp>
      <p:sp>
        <p:nvSpPr>
          <p:cNvPr id="8" name="Text Box 389"/>
          <p:cNvSpPr txBox="1">
            <a:spLocks noChangeArrowheads="1"/>
          </p:cNvSpPr>
          <p:nvPr/>
        </p:nvSpPr>
        <p:spPr bwMode="auto">
          <a:xfrm>
            <a:off x="2101826" y="3657640"/>
            <a:ext cx="6320383" cy="81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pc="75"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s-CL" spc="75"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encenderMotor</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146050">
              <a:spcBef>
                <a:spcPts val="440"/>
              </a:spcBef>
              <a:spcAft>
                <a:spcPts val="0"/>
              </a:spcAft>
            </a:pP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motorEncendido</a:t>
            </a:r>
            <a:r>
              <a:rPr lang="es-CL" spc="5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a:lnSpc>
                <a:spcPts val="1025"/>
              </a:lnSpc>
              <a:spcBef>
                <a:spcPts val="445"/>
              </a:spcBef>
              <a:spcAft>
                <a:spcPts val="0"/>
              </a:spcAft>
            </a:pP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p:txBody>
      </p:sp>
      <p:sp>
        <p:nvSpPr>
          <p:cNvPr id="9" name="Text Box 390"/>
          <p:cNvSpPr txBox="1">
            <a:spLocks noChangeArrowheads="1"/>
          </p:cNvSpPr>
          <p:nvPr/>
        </p:nvSpPr>
        <p:spPr bwMode="auto">
          <a:xfrm>
            <a:off x="2101826" y="4785480"/>
            <a:ext cx="6240691" cy="12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dirty="0" err="1" smtClean="0">
                <a:solidFill>
                  <a:srgbClr val="770088"/>
                </a:solidFill>
                <a:latin typeface="Courier New" panose="02070309020205020404" pitchFamily="49" charset="0"/>
                <a:ea typeface="Times New Roman" panose="02020603050405020304" pitchFamily="18" charset="0"/>
                <a:cs typeface="Times New Roman" panose="02020603050405020304" pitchFamily="18" charset="0"/>
              </a:rPr>
              <a:t>public</a:t>
            </a:r>
            <a:r>
              <a:rPr lang="es-CL" dirty="0" smtClean="0">
                <a:solidFill>
                  <a:srgbClr val="770088"/>
                </a:solidFill>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s-CL" spc="75"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aumentarVelocidad</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pc="75"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velocidad</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146050">
              <a:spcBef>
                <a:spcPts val="440"/>
              </a:spcBef>
              <a:spcAft>
                <a:spcPts val="0"/>
              </a:spcAft>
            </a:pP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velocidadActual</a:t>
            </a:r>
            <a:r>
              <a:rPr lang="es-CL" spc="6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65"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velocidadActual</a:t>
            </a:r>
            <a:r>
              <a:rPr lang="es-CL" spc="6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65"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velocidad</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a:lnSpc>
                <a:spcPts val="1025"/>
              </a:lnSpc>
              <a:spcBef>
                <a:spcPts val="445"/>
              </a:spcBef>
              <a:spcAft>
                <a:spcPts val="0"/>
              </a:spcAft>
            </a:pPr>
            <a:r>
              <a:rPr lang="es-CL"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ts val="1025"/>
              </a:lnSpc>
              <a:spcBef>
                <a:spcPts val="445"/>
              </a:spcBef>
              <a:spcAft>
                <a:spcPts val="0"/>
              </a:spcAft>
            </a:pPr>
            <a:endParaRPr lang="es-CL"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1184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r>
              <a:rPr lang="es-ES" b="1" dirty="0"/>
              <a:t>Los constructores</a:t>
            </a:r>
            <a:endParaRPr lang="es-CL" dirty="0"/>
          </a:p>
          <a:p>
            <a:r>
              <a:rPr lang="es-ES" dirty="0"/>
              <a:t>Vamos a continuar agregando código a nuestro objeto, el necesario para crear una instancia de nuestro auto.</a:t>
            </a:r>
            <a:endParaRPr lang="es-CL" dirty="0"/>
          </a:p>
          <a:p>
            <a:endParaRPr lang="es-ES" dirty="0" smtClean="0"/>
          </a:p>
          <a:p>
            <a:endParaRPr lang="es-ES" dirty="0"/>
          </a:p>
          <a:p>
            <a:endParaRPr lang="es-ES" dirty="0" smtClean="0"/>
          </a:p>
          <a:p>
            <a:endParaRPr lang="es-ES" dirty="0"/>
          </a:p>
          <a:p>
            <a:r>
              <a:rPr lang="es-ES" dirty="0" smtClean="0"/>
              <a:t>En </a:t>
            </a:r>
            <a:r>
              <a:rPr lang="es-ES" dirty="0"/>
              <a:t>esta porción de código se omitió lo que estaba antes de "</a:t>
            </a:r>
            <a:r>
              <a:rPr lang="es-ES" dirty="0" err="1"/>
              <a:t>public</a:t>
            </a:r>
            <a:r>
              <a:rPr lang="es-ES" dirty="0"/>
              <a:t> Auto(){}" para no ocupar tanto espacio.</a:t>
            </a:r>
            <a:endParaRPr lang="es-CL" dirty="0"/>
          </a:p>
          <a:p>
            <a:r>
              <a:rPr lang="es-ES" dirty="0"/>
              <a:t>Al agregar </a:t>
            </a:r>
            <a:r>
              <a:rPr lang="es-ES" dirty="0" smtClean="0"/>
              <a:t>constructor esto al </a:t>
            </a:r>
            <a:r>
              <a:rPr lang="es-ES" dirty="0"/>
              <a:t>código, es la que nos servirá para instanciarla y es conocida </a:t>
            </a:r>
            <a:r>
              <a:rPr lang="es-ES" dirty="0" smtClean="0"/>
              <a:t>como constructor</a:t>
            </a:r>
            <a:endParaRPr lang="es-CL" dirty="0"/>
          </a:p>
          <a:p>
            <a:endParaRPr lang="es-CL" dirty="0"/>
          </a:p>
          <a:p>
            <a:endParaRPr lang="es-CL" dirty="0"/>
          </a:p>
          <a:p>
            <a:pPr marL="0" indent="0">
              <a:buNone/>
            </a:pPr>
            <a:endParaRPr lang="es-CL" dirty="0"/>
          </a:p>
          <a:p>
            <a:pPr marL="0" indent="0">
              <a:buNone/>
            </a:pPr>
            <a:endParaRPr lang="es-ES" sz="2400" dirty="0"/>
          </a:p>
        </p:txBody>
      </p:sp>
      <p:sp>
        <p:nvSpPr>
          <p:cNvPr id="5" name="Text Box 404"/>
          <p:cNvSpPr txBox="1">
            <a:spLocks noChangeArrowheads="1"/>
          </p:cNvSpPr>
          <p:nvPr/>
        </p:nvSpPr>
        <p:spPr bwMode="auto">
          <a:xfrm>
            <a:off x="1306285" y="2634343"/>
            <a:ext cx="9339943" cy="176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dirty="0">
                <a:effectLst/>
                <a:latin typeface="Times New Roman" panose="02020603050405020304" pitchFamily="18" charset="0"/>
                <a:ea typeface="Times New Roman" panose="02020603050405020304" pitchFamily="18" charset="0"/>
              </a:rPr>
              <a:t> </a:t>
            </a:r>
            <a:endParaRPr lang="es-CL" sz="1200" dirty="0">
              <a:effectLst/>
              <a:latin typeface="Times New Roman" panose="02020603050405020304" pitchFamily="18" charset="0"/>
              <a:ea typeface="Times New Roman" panose="02020603050405020304" pitchFamily="18" charset="0"/>
            </a:endParaRPr>
          </a:p>
          <a:p>
            <a:pPr marL="209550">
              <a:spcBef>
                <a:spcPts val="5"/>
              </a:spcBef>
              <a:spcAft>
                <a:spcPts val="0"/>
              </a:spcAft>
            </a:pP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s-CL"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Auto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356235">
              <a:spcBef>
                <a:spcPts val="440"/>
              </a:spcBef>
              <a:spcAft>
                <a:spcPts val="0"/>
              </a:spcAft>
            </a:pP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356235">
              <a:spcBef>
                <a:spcPts val="445"/>
              </a:spcBef>
              <a:spcAft>
                <a:spcPts val="0"/>
              </a:spcAft>
            </a:pP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pc="55"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356235">
              <a:spcBef>
                <a:spcPts val="445"/>
              </a:spcBef>
              <a:spcAft>
                <a:spcPts val="0"/>
              </a:spcAft>
            </a:pP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209550">
              <a:spcBef>
                <a:spcPts val="445"/>
              </a:spcBef>
              <a:spcAft>
                <a:spcPts val="0"/>
              </a:spcAft>
            </a:pP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8172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Los constructores</a:t>
            </a:r>
            <a:endParaRPr lang="es-ES" b="1" dirty="0" smtClean="0"/>
          </a:p>
          <a:p>
            <a:pPr marL="0" indent="0">
              <a:buNone/>
            </a:pPr>
            <a:endParaRPr lang="es-MX" dirty="0" smtClean="0"/>
          </a:p>
          <a:p>
            <a:r>
              <a:rPr lang="es-ES" dirty="0"/>
              <a:t>Los constructores, son parte fundamental de cualquier clase en Java, ya que es un método especial que tiene el mismo nombre que la clase y nos genera una instancia de la misma, al ser un método público, se puede llamar desde cualquier parte del programa, pero a diferencia de otros métodos, y lo que lo </a:t>
            </a:r>
            <a:r>
              <a:rPr lang="es-ES" dirty="0" smtClean="0"/>
              <a:t>hace ser tan especial</a:t>
            </a:r>
          </a:p>
          <a:p>
            <a:r>
              <a:rPr lang="es-ES" dirty="0" smtClean="0"/>
              <a:t>En java existen dos tipos de constructores: con parámetros (estándar) y sin parámetros</a:t>
            </a:r>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944264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Constructor </a:t>
            </a:r>
            <a:r>
              <a:rPr lang="es-ES" b="1" dirty="0" smtClean="0"/>
              <a:t>estándar</a:t>
            </a:r>
          </a:p>
          <a:p>
            <a:pPr marL="0" indent="0">
              <a:buNone/>
            </a:pPr>
            <a:endParaRPr lang="es-CL" dirty="0"/>
          </a:p>
          <a:p>
            <a:r>
              <a:rPr lang="es-ES" dirty="0"/>
              <a:t>El que acabamos de agregar, es un constructor estándar y se caracteriza por crear una instancia con los valores por defecto en todos sus atributos. </a:t>
            </a:r>
            <a:endParaRPr lang="es-ES" dirty="0" smtClean="0"/>
          </a:p>
          <a:p>
            <a:r>
              <a:rPr lang="es-ES" dirty="0" smtClean="0"/>
              <a:t>Como </a:t>
            </a:r>
            <a:r>
              <a:rPr lang="es-ES" dirty="0"/>
              <a:t>no hemos asignado ningún valor por defecto.</a:t>
            </a:r>
            <a:endParaRPr lang="es-CL" dirty="0"/>
          </a:p>
          <a:p>
            <a:pPr marL="0" indent="0">
              <a:buNone/>
            </a:pPr>
            <a:endParaRPr lang="es-CL" dirty="0"/>
          </a:p>
          <a:p>
            <a:endParaRPr lang="es-CL" dirty="0"/>
          </a:p>
          <a:p>
            <a:pPr marL="0" indent="0">
              <a:buNone/>
            </a:pPr>
            <a:endParaRPr lang="es-CL" dirty="0"/>
          </a:p>
          <a:p>
            <a:pPr marL="0" indent="0">
              <a:buNone/>
            </a:pPr>
            <a:endParaRPr lang="es-ES" sz="2400" dirty="0"/>
          </a:p>
        </p:txBody>
      </p:sp>
      <p:graphicFrame>
        <p:nvGraphicFramePr>
          <p:cNvPr id="3" name="Objeto 2"/>
          <p:cNvGraphicFramePr>
            <a:graphicFrameLocks noChangeAspect="1"/>
          </p:cNvGraphicFramePr>
          <p:nvPr>
            <p:extLst>
              <p:ext uri="{D42A27DB-BD31-4B8C-83A1-F6EECF244321}">
                <p14:modId xmlns:p14="http://schemas.microsoft.com/office/powerpoint/2010/main" val="2513805465"/>
              </p:ext>
            </p:extLst>
          </p:nvPr>
        </p:nvGraphicFramePr>
        <p:xfrm>
          <a:off x="2002971" y="3605893"/>
          <a:ext cx="7576458" cy="2272393"/>
        </p:xfrm>
        <a:graphic>
          <a:graphicData uri="http://schemas.openxmlformats.org/presentationml/2006/ole">
            <mc:AlternateContent xmlns:mc="http://schemas.openxmlformats.org/markup-compatibility/2006">
              <mc:Choice xmlns:v="urn:schemas-microsoft-com:vml" Requires="v">
                <p:oleObj spid="_x0000_s22532" name="Documento" r:id="rId3" imgW="5623788" imgH="1863981" progId="Word.Document.12">
                  <p:embed/>
                </p:oleObj>
              </mc:Choice>
              <mc:Fallback>
                <p:oleObj name="Documento" r:id="rId3" imgW="5623788" imgH="1863981" progId="Word.Document.12">
                  <p:embed/>
                  <p:pic>
                    <p:nvPicPr>
                      <p:cNvPr id="0" name=""/>
                      <p:cNvPicPr/>
                      <p:nvPr/>
                    </p:nvPicPr>
                    <p:blipFill>
                      <a:blip r:embed="rId4"/>
                      <a:stretch>
                        <a:fillRect/>
                      </a:stretch>
                    </p:blipFill>
                    <p:spPr>
                      <a:xfrm>
                        <a:off x="2002971" y="3605893"/>
                        <a:ext cx="7576458" cy="2272393"/>
                      </a:xfrm>
                      <a:prstGeom prst="rect">
                        <a:avLst/>
                      </a:prstGeom>
                    </p:spPr>
                  </p:pic>
                </p:oleObj>
              </mc:Fallback>
            </mc:AlternateContent>
          </a:graphicData>
        </a:graphic>
      </p:graphicFrame>
    </p:spTree>
    <p:extLst>
      <p:ext uri="{BB962C8B-B14F-4D97-AF65-F5344CB8AC3E}">
        <p14:creationId xmlns:p14="http://schemas.microsoft.com/office/powerpoint/2010/main" val="2530901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Constructor con </a:t>
            </a:r>
            <a:r>
              <a:rPr lang="es-ES" b="1" dirty="0" smtClean="0"/>
              <a:t>parámetros</a:t>
            </a:r>
          </a:p>
          <a:p>
            <a:endParaRPr lang="es-CL" dirty="0"/>
          </a:p>
          <a:p>
            <a:r>
              <a:rPr lang="es-ES" dirty="0"/>
              <a:t>La diferencia con el constructor estándar, es que recibe los valores de uno o más atributos de la clase a instanciar. Este constructor, es en realidad una sobrecarga del constructor estándar. Más adelante veremos el concepto de sobrecarga.</a:t>
            </a:r>
            <a:endParaRPr lang="es-CL" dirty="0"/>
          </a:p>
          <a:p>
            <a:r>
              <a:rPr lang="es-ES" dirty="0"/>
              <a:t>Vamos a agregar un constructor con parámetros a nuestra clase Auto, que contenga un valor para cada atributo de nuestra clase</a:t>
            </a:r>
            <a:r>
              <a:rPr lang="es-ES" dirty="0" smtClean="0"/>
              <a:t>:</a:t>
            </a:r>
          </a:p>
          <a:p>
            <a:r>
              <a:rPr lang="es-ES" dirty="0" smtClean="0"/>
              <a:t>En nuestra clase Auto, tendríamos</a:t>
            </a:r>
            <a:endParaRPr lang="es-CL" dirty="0"/>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875496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a:xfrm>
            <a:off x="3222172" y="1113313"/>
            <a:ext cx="7913656" cy="1630161"/>
          </a:xfrm>
        </p:spPr>
        <p:txBody>
          <a:bodyPr>
            <a:normAutofit/>
          </a:bodyPr>
          <a:lstStyle/>
          <a:p>
            <a:r>
              <a:rPr lang="es-CL" dirty="0" smtClean="0"/>
              <a:t>ORIENTACIÓN A OBJETOS I</a:t>
            </a:r>
            <a:br>
              <a:rPr lang="es-CL" dirty="0" smtClean="0"/>
            </a:b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08293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rotWithShape="1">
          <a:blip r:embed="rId2"/>
          <a:srcRect l="21894" t="17206" r="27869" b="38117"/>
          <a:stretch/>
        </p:blipFill>
        <p:spPr bwMode="auto">
          <a:xfrm>
            <a:off x="2090057" y="1502229"/>
            <a:ext cx="7249886" cy="38970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2200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dirty="0" smtClean="0"/>
              <a:t>En la imagen anterior, se observa:</a:t>
            </a:r>
          </a:p>
          <a:p>
            <a:r>
              <a:rPr lang="es-MX" dirty="0" smtClean="0"/>
              <a:t>Líneas 1 y 19: inicio y término de clase</a:t>
            </a:r>
          </a:p>
          <a:p>
            <a:r>
              <a:rPr lang="es-MX" dirty="0" smtClean="0"/>
              <a:t>Líneas 2 a la 6: declaración de los atributos de la clase Auto</a:t>
            </a:r>
          </a:p>
          <a:p>
            <a:r>
              <a:rPr lang="es-MX" dirty="0" smtClean="0"/>
              <a:t>Líneas 8 y 9: declaración del constructor sin parámetros</a:t>
            </a:r>
          </a:p>
          <a:p>
            <a:r>
              <a:rPr lang="es-MX" dirty="0" smtClean="0"/>
              <a:t>Líneas 11 a la 18: </a:t>
            </a:r>
            <a:r>
              <a:rPr lang="es-MX" dirty="0"/>
              <a:t>declaración del constructor </a:t>
            </a:r>
            <a:r>
              <a:rPr lang="es-MX" dirty="0" smtClean="0"/>
              <a:t>con parámetros</a:t>
            </a:r>
          </a:p>
          <a:p>
            <a:endParaRPr lang="es-MX" dirty="0"/>
          </a:p>
          <a:p>
            <a:r>
              <a:rPr lang="es-MX" dirty="0" smtClean="0"/>
              <a:t>La sentencias “</a:t>
            </a:r>
            <a:r>
              <a:rPr lang="es-MX" dirty="0" err="1" smtClean="0"/>
              <a:t>this</a:t>
            </a:r>
            <a:r>
              <a:rPr lang="es-MX" dirty="0" smtClean="0"/>
              <a:t>” nos permite identificar el atributo de la clase del parámetro que recibe el constructor. Por buenas prácticas de programación se usa el mismo nombre (</a:t>
            </a:r>
            <a:r>
              <a:rPr lang="es-MX" dirty="0" err="1" smtClean="0"/>
              <a:t>this</a:t>
            </a:r>
            <a:r>
              <a:rPr lang="es-MX" dirty="0" smtClean="0"/>
              <a:t> hace la diferencia)</a:t>
            </a:r>
          </a:p>
          <a:p>
            <a:r>
              <a:rPr lang="es-MX" dirty="0" smtClean="0"/>
              <a:t>En este ejemplo se declaran dos constructores, esto se llama sobrecarga</a:t>
            </a:r>
            <a:endParaRPr lang="es-MX" dirty="0"/>
          </a:p>
          <a:p>
            <a:endParaRPr lang="es-MX" dirty="0" smtClean="0"/>
          </a:p>
          <a:p>
            <a:endParaRPr lang="es-MX" dirty="0" smtClean="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665456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Vamos a probar nuestro auto</a:t>
            </a:r>
            <a:endParaRPr lang="es-CL" dirty="0"/>
          </a:p>
          <a:p>
            <a:r>
              <a:rPr lang="es-ES" dirty="0"/>
              <a:t>Ahora que ya tenemos nuestra Clase Auto lista, vamos a crear un nuevo archivo tipo </a:t>
            </a:r>
            <a:r>
              <a:rPr lang="es-ES" dirty="0" err="1"/>
              <a:t>class</a:t>
            </a:r>
            <a:r>
              <a:rPr lang="es-ES" dirty="0"/>
              <a:t>, con un método </a:t>
            </a:r>
            <a:r>
              <a:rPr lang="es-ES" dirty="0" err="1"/>
              <a:t>Main</a:t>
            </a:r>
            <a:r>
              <a:rPr lang="es-ES" dirty="0"/>
              <a:t>, llamado </a:t>
            </a:r>
            <a:r>
              <a:rPr lang="es-ES" dirty="0" err="1" smtClean="0"/>
              <a:t>MainClass</a:t>
            </a:r>
            <a:endParaRPr lang="es-ES" dirty="0" smtClean="0"/>
          </a:p>
          <a:p>
            <a:pPr marL="0" indent="0">
              <a:buNone/>
            </a:pPr>
            <a:r>
              <a:rPr lang="es-ES" dirty="0" smtClean="0"/>
              <a:t> </a:t>
            </a:r>
            <a:endParaRPr lang="es-ES" dirty="0"/>
          </a:p>
          <a:p>
            <a:pPr marL="0" indent="0">
              <a:buNone/>
            </a:pPr>
            <a:endParaRPr lang="es-CL" dirty="0"/>
          </a:p>
          <a:p>
            <a:endParaRPr lang="es-MX" dirty="0" smtClean="0"/>
          </a:p>
          <a:p>
            <a:endParaRPr lang="es-MX" dirty="0" smtClean="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rotWithShape="1">
          <a:blip r:embed="rId2"/>
          <a:srcRect l="21724" t="17206" r="28547" b="37815"/>
          <a:stretch/>
        </p:blipFill>
        <p:spPr bwMode="auto">
          <a:xfrm>
            <a:off x="2307771" y="2719387"/>
            <a:ext cx="7772400" cy="35725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5575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fontScale="92500" lnSpcReduction="10000"/>
          </a:bodyPr>
          <a:lstStyle/>
          <a:p>
            <a:pPr marL="0" indent="0">
              <a:buNone/>
            </a:pPr>
            <a:r>
              <a:rPr lang="es-MX" b="1" dirty="0" smtClean="0"/>
              <a:t>Encapsulamiento</a:t>
            </a:r>
          </a:p>
          <a:p>
            <a:pPr marL="0" indent="0">
              <a:buNone/>
            </a:pPr>
            <a:endParaRPr lang="es-MX" dirty="0"/>
          </a:p>
          <a:p>
            <a:pPr marL="0" indent="0">
              <a:buNone/>
            </a:pPr>
            <a:r>
              <a:rPr lang="es-ES" b="1" dirty="0"/>
              <a:t>Competencias</a:t>
            </a:r>
            <a:endParaRPr lang="es-CL" dirty="0"/>
          </a:p>
          <a:p>
            <a:pPr lvl="0"/>
            <a:r>
              <a:rPr lang="es-ES" dirty="0"/>
              <a:t>Conocer modificadores de acceso, de clase y métodos</a:t>
            </a:r>
            <a:endParaRPr lang="es-CL" dirty="0"/>
          </a:p>
          <a:p>
            <a:pPr lvl="0"/>
            <a:r>
              <a:rPr lang="es-ES" dirty="0"/>
              <a:t>Conocer </a:t>
            </a:r>
            <a:r>
              <a:rPr lang="es-ES" dirty="0" err="1"/>
              <a:t>accesadores</a:t>
            </a:r>
            <a:r>
              <a:rPr lang="es-ES" dirty="0"/>
              <a:t> y </a:t>
            </a:r>
            <a:r>
              <a:rPr lang="es-ES" dirty="0" err="1"/>
              <a:t>mutadores</a:t>
            </a:r>
            <a:r>
              <a:rPr lang="es-ES" dirty="0"/>
              <a:t> como el acercamiento correcto al modificar el estado de un objeto respetando el principio de encapsulación</a:t>
            </a:r>
            <a:endParaRPr lang="es-CL" dirty="0"/>
          </a:p>
          <a:p>
            <a:endParaRPr lang="es-MX" dirty="0" smtClean="0"/>
          </a:p>
          <a:p>
            <a:pPr marL="0" indent="0">
              <a:buNone/>
            </a:pPr>
            <a:r>
              <a:rPr lang="es-ES" b="1" dirty="0"/>
              <a:t>Introducción</a:t>
            </a:r>
            <a:endParaRPr lang="es-CL" dirty="0"/>
          </a:p>
          <a:p>
            <a:r>
              <a:rPr lang="es-ES" dirty="0"/>
              <a:t>A continuación, vamos a aprender lo que son los métodos de instancia, a instanciar clases mediante su constructor y a modificar sus atributos mediante </a:t>
            </a:r>
            <a:r>
              <a:rPr lang="es-ES" dirty="0" err="1"/>
              <a:t>accesadores</a:t>
            </a:r>
            <a:r>
              <a:rPr lang="es-ES" dirty="0"/>
              <a:t> y </a:t>
            </a:r>
            <a:r>
              <a:rPr lang="es-ES" dirty="0" err="1"/>
              <a:t>mutadores</a:t>
            </a:r>
            <a:r>
              <a:rPr lang="es-ES" dirty="0"/>
              <a:t> a través del aprendizaje del concepto de encapsulamiento de las clases, lo que nos permitirá también, aprender buenas prácticas del desarrollo y a aplicar reglas de negocio usando estas buenas prácticas.</a:t>
            </a:r>
            <a:endParaRPr lang="es-CL" dirty="0"/>
          </a:p>
          <a:p>
            <a:r>
              <a:rPr lang="es-ES" dirty="0"/>
              <a:t>Conoceremos también un par de modificadores de acceso y experimentaremos un poco con ellos</a:t>
            </a:r>
            <a:endParaRPr lang="es-MX" dirty="0" smtClean="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686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ES" b="1" dirty="0"/>
              <a:t>Modificadores de acceso</a:t>
            </a:r>
            <a:endParaRPr lang="es-CL" dirty="0"/>
          </a:p>
          <a:p>
            <a:r>
              <a:rPr lang="es-ES" dirty="0"/>
              <a:t>Los modificadores de acceso son un conjunto de palabras reservadas de Java que se encargan de establecer la visibilidad de las clases y sus elementos a nivel de programa, para otras clases</a:t>
            </a:r>
            <a:r>
              <a:rPr lang="es-ES" dirty="0" smtClean="0"/>
              <a:t>.</a:t>
            </a:r>
          </a:p>
          <a:p>
            <a:r>
              <a:rPr lang="es-ES" dirty="0" smtClean="0"/>
              <a:t>Estos pueden ser: </a:t>
            </a:r>
            <a:r>
              <a:rPr lang="es-ES" dirty="0" err="1" smtClean="0"/>
              <a:t>public</a:t>
            </a:r>
            <a:r>
              <a:rPr lang="es-ES" dirty="0" smtClean="0"/>
              <a:t>, </a:t>
            </a:r>
            <a:r>
              <a:rPr lang="es-ES" dirty="0" err="1" smtClean="0"/>
              <a:t>private</a:t>
            </a:r>
            <a:r>
              <a:rPr lang="es-ES" dirty="0" smtClean="0"/>
              <a:t> o default</a:t>
            </a:r>
          </a:p>
          <a:p>
            <a:r>
              <a:rPr lang="es-ES" dirty="0" smtClean="0"/>
              <a:t>La siguiente es una tabla con los modificadores de acceso:</a:t>
            </a:r>
          </a:p>
          <a:p>
            <a:endParaRPr lang="es-CL"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graphicFrame>
        <p:nvGraphicFramePr>
          <p:cNvPr id="2" name="Tabla 1"/>
          <p:cNvGraphicFramePr>
            <a:graphicFrameLocks noGrp="1"/>
          </p:cNvGraphicFramePr>
          <p:nvPr>
            <p:extLst>
              <p:ext uri="{D42A27DB-BD31-4B8C-83A1-F6EECF244321}">
                <p14:modId xmlns:p14="http://schemas.microsoft.com/office/powerpoint/2010/main" val="1528316424"/>
              </p:ext>
            </p:extLst>
          </p:nvPr>
        </p:nvGraphicFramePr>
        <p:xfrm>
          <a:off x="1382485" y="3969657"/>
          <a:ext cx="9427030" cy="2412069"/>
        </p:xfrm>
        <a:graphic>
          <a:graphicData uri="http://schemas.openxmlformats.org/drawingml/2006/table">
            <a:tbl>
              <a:tblPr firstRow="1" firstCol="1" lastRow="1" lastCol="1" bandRow="1" bandCol="1"/>
              <a:tblGrid>
                <a:gridCol w="3756925">
                  <a:extLst>
                    <a:ext uri="{9D8B030D-6E8A-4147-A177-3AD203B41FA5}">
                      <a16:colId xmlns:a16="http://schemas.microsoft.com/office/drawing/2014/main" val="1787012224"/>
                    </a:ext>
                  </a:extLst>
                </a:gridCol>
                <a:gridCol w="1782033">
                  <a:extLst>
                    <a:ext uri="{9D8B030D-6E8A-4147-A177-3AD203B41FA5}">
                      <a16:colId xmlns:a16="http://schemas.microsoft.com/office/drawing/2014/main" val="712229102"/>
                    </a:ext>
                  </a:extLst>
                </a:gridCol>
                <a:gridCol w="1944036">
                  <a:extLst>
                    <a:ext uri="{9D8B030D-6E8A-4147-A177-3AD203B41FA5}">
                      <a16:colId xmlns:a16="http://schemas.microsoft.com/office/drawing/2014/main" val="2744214246"/>
                    </a:ext>
                  </a:extLst>
                </a:gridCol>
                <a:gridCol w="1944036">
                  <a:extLst>
                    <a:ext uri="{9D8B030D-6E8A-4147-A177-3AD203B41FA5}">
                      <a16:colId xmlns:a16="http://schemas.microsoft.com/office/drawing/2014/main" val="2268863958"/>
                    </a:ext>
                  </a:extLst>
                </a:gridCol>
              </a:tblGrid>
              <a:tr h="603314">
                <a:tc>
                  <a:txBody>
                    <a:bodyPr/>
                    <a:lstStyle/>
                    <a:p>
                      <a:pPr algn="ctr">
                        <a:lnSpc>
                          <a:spcPct val="150000"/>
                        </a:lnSpc>
                        <a:spcAft>
                          <a:spcPts val="0"/>
                        </a:spcAft>
                      </a:pPr>
                      <a:r>
                        <a:rPr lang="es-ES" sz="1200" b="1">
                          <a:effectLst/>
                          <a:latin typeface="Calibri" panose="020F0502020204030204" pitchFamily="34" charset="0"/>
                          <a:ea typeface="+mn-ea"/>
                          <a:cs typeface="Arial" panose="020B0604020202020204" pitchFamily="34" charset="0"/>
                        </a:rPr>
                        <a:t>Desde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public</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default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private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14574038"/>
                  </a:ext>
                </a:extLst>
              </a:tr>
              <a:tr h="603314">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La misma clase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570386119"/>
                  </a:ext>
                </a:extLst>
              </a:tr>
              <a:tr h="602127">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Otra clase, mismo paquete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dirty="0">
                          <a:effectLst/>
                          <a:latin typeface="Calibri" panose="020F0502020204030204" pitchFamily="34" charset="0"/>
                          <a:ea typeface="+mn-ea"/>
                          <a:cs typeface="Arial" panose="020B0604020202020204" pitchFamily="34" charset="0"/>
                        </a:rPr>
                        <a:t>Si</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No</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54038461"/>
                  </a:ext>
                </a:extLst>
              </a:tr>
              <a:tr h="603314">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Clase de otro paquete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No</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dirty="0">
                          <a:effectLst/>
                          <a:latin typeface="Calibri" panose="020F0502020204030204" pitchFamily="34" charset="0"/>
                          <a:ea typeface="+mn-ea"/>
                          <a:cs typeface="Arial" panose="020B0604020202020204" pitchFamily="34" charset="0"/>
                        </a:rPr>
                        <a:t>No</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4219287"/>
                  </a:ext>
                </a:extLst>
              </a:tr>
            </a:tbl>
          </a:graphicData>
        </a:graphic>
      </p:graphicFrame>
    </p:spTree>
    <p:extLst>
      <p:ext uri="{BB962C8B-B14F-4D97-AF65-F5344CB8AC3E}">
        <p14:creationId xmlns:p14="http://schemas.microsoft.com/office/powerpoint/2010/main" val="1717314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ES" b="1" dirty="0"/>
              <a:t>¿Qué es y qué ventaja tiene el encapsulamiento?</a:t>
            </a:r>
            <a:endParaRPr lang="es-CL" dirty="0"/>
          </a:p>
          <a:p>
            <a:r>
              <a:rPr lang="es-ES" dirty="0"/>
              <a:t>El encapsulamiento es un principio de Java que dicta que los atributos de una clase sean tratados a través de métodos públicos y nunca directamente. Estos métodos son </a:t>
            </a:r>
            <a:r>
              <a:rPr lang="es-ES" dirty="0" err="1"/>
              <a:t>accesadores</a:t>
            </a:r>
            <a:r>
              <a:rPr lang="es-ES" dirty="0"/>
              <a:t> y </a:t>
            </a:r>
            <a:r>
              <a:rPr lang="es-ES" dirty="0" err="1"/>
              <a:t>mutadores</a:t>
            </a:r>
            <a:r>
              <a:rPr lang="es-ES" dirty="0"/>
              <a:t> para atributos, más conocidos como </a:t>
            </a:r>
            <a:r>
              <a:rPr lang="es-ES" dirty="0" err="1"/>
              <a:t>Getter</a:t>
            </a:r>
            <a:r>
              <a:rPr lang="es-ES" dirty="0"/>
              <a:t> (</a:t>
            </a:r>
            <a:r>
              <a:rPr lang="es-ES" dirty="0" err="1"/>
              <a:t>Accesador</a:t>
            </a:r>
            <a:r>
              <a:rPr lang="es-ES" dirty="0"/>
              <a:t>) y Setter (</a:t>
            </a:r>
            <a:r>
              <a:rPr lang="es-ES" dirty="0" err="1"/>
              <a:t>Mutador</a:t>
            </a:r>
            <a:r>
              <a:rPr lang="es-ES" dirty="0" smtClean="0"/>
              <a:t>).</a:t>
            </a:r>
          </a:p>
          <a:p>
            <a:endParaRPr lang="es-CL" dirty="0"/>
          </a:p>
          <a:p>
            <a:r>
              <a:rPr lang="es-ES" dirty="0"/>
              <a:t>Esto sirve para prevenir errores inesperados por una mala intervención de los atributos de una instancia del modelo del programa</a:t>
            </a:r>
            <a:r>
              <a:rPr lang="es-ES" dirty="0" smtClean="0"/>
              <a:t>.</a:t>
            </a:r>
          </a:p>
          <a:p>
            <a:endParaRPr lang="es-CL" dirty="0"/>
          </a:p>
          <a:p>
            <a:r>
              <a:rPr lang="es-ES" dirty="0"/>
              <a:t>Por ejemplo, si tuviésemos que desarrollar una aplicación con nuestra clase Auto, pero el cliente nos dice que si uno de los autos apaga su motor mientras el auto está en movimiento, podría romperse una pieza del sistema del Auto, por ende, el cliente quiere prevenir que sus Autos se descompongan y que no se pueda apagar el motor hasta que el auto esté detenido.</a:t>
            </a:r>
            <a:endParaRPr lang="es-CL"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98467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ES" b="1" dirty="0"/>
              <a:t>¿Qué es y qué ventaja tiene el encapsulamiento?</a:t>
            </a:r>
            <a:endParaRPr lang="es-CL" dirty="0"/>
          </a:p>
          <a:p>
            <a:r>
              <a:rPr lang="es-ES" dirty="0"/>
              <a:t>El encapsulamiento es un principio de Java que dicta que los atributos de una clase sean tratados a través de métodos públicos y nunca directamente. Estos métodos son </a:t>
            </a:r>
            <a:r>
              <a:rPr lang="es-ES" dirty="0" err="1"/>
              <a:t>accesadores</a:t>
            </a:r>
            <a:r>
              <a:rPr lang="es-ES" dirty="0"/>
              <a:t> y </a:t>
            </a:r>
            <a:r>
              <a:rPr lang="es-ES" dirty="0" err="1"/>
              <a:t>mutadores</a:t>
            </a:r>
            <a:r>
              <a:rPr lang="es-ES" dirty="0"/>
              <a:t> para atributos, más conocidos como </a:t>
            </a:r>
            <a:r>
              <a:rPr lang="es-ES" dirty="0" err="1"/>
              <a:t>Getter</a:t>
            </a:r>
            <a:r>
              <a:rPr lang="es-ES" dirty="0"/>
              <a:t> (</a:t>
            </a:r>
            <a:r>
              <a:rPr lang="es-ES" dirty="0" err="1"/>
              <a:t>Accesador</a:t>
            </a:r>
            <a:r>
              <a:rPr lang="es-ES" dirty="0"/>
              <a:t>) y Setter (</a:t>
            </a:r>
            <a:r>
              <a:rPr lang="es-ES" dirty="0" err="1"/>
              <a:t>Mutador</a:t>
            </a:r>
            <a:r>
              <a:rPr lang="es-ES" dirty="0" smtClean="0"/>
              <a:t>).</a:t>
            </a:r>
          </a:p>
          <a:p>
            <a:endParaRPr lang="es-CL" dirty="0"/>
          </a:p>
          <a:p>
            <a:r>
              <a:rPr lang="es-ES" dirty="0"/>
              <a:t>Esto sirve para prevenir errores inesperados por una mala intervención de los atributos de una instancia del modelo del programa</a:t>
            </a:r>
            <a:r>
              <a:rPr lang="es-ES" dirty="0" smtClean="0"/>
              <a:t>.</a:t>
            </a:r>
          </a:p>
          <a:p>
            <a:endParaRPr lang="es-CL" dirty="0"/>
          </a:p>
          <a:p>
            <a:r>
              <a:rPr lang="es-ES" dirty="0"/>
              <a:t>Por ejemplo, si tuviésemos que desarrollar una aplicación con nuestra clase Auto, pero el cliente nos dice que si uno de los autos apaga su motor mientras el auto está en movimiento, podría romperse una pieza del sistema del Auto, por ende, el cliente quiere prevenir que sus Autos se descompongan y que no se pueda apagar el motor hasta que el auto esté detenido.</a:t>
            </a:r>
            <a:endParaRPr lang="es-CL"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854191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MX" b="1" dirty="0" smtClean="0"/>
              <a:t>Creando atributos privados y los métodos </a:t>
            </a:r>
            <a:r>
              <a:rPr lang="es-MX" b="1" dirty="0" err="1" smtClean="0"/>
              <a:t>getter</a:t>
            </a:r>
            <a:r>
              <a:rPr lang="es-MX" b="1" dirty="0" smtClean="0"/>
              <a:t> y setter </a:t>
            </a:r>
            <a:endParaRPr lang="es-CL" dirty="0"/>
          </a:p>
          <a:p>
            <a:r>
              <a:rPr lang="es-MX" dirty="0" smtClean="0"/>
              <a:t>Atributos privados</a:t>
            </a:r>
          </a:p>
          <a:p>
            <a:endParaRPr lang="es-MX"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rotWithShape="1">
          <a:blip r:embed="rId2"/>
          <a:srcRect l="22064" t="17207" r="27699" b="39324"/>
          <a:stretch/>
        </p:blipFill>
        <p:spPr bwMode="auto">
          <a:xfrm>
            <a:off x="2351313" y="2743199"/>
            <a:ext cx="6662057" cy="27432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4785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MX" b="1" dirty="0" smtClean="0"/>
              <a:t>Creando atributos privados y los métodos </a:t>
            </a:r>
            <a:r>
              <a:rPr lang="es-MX" b="1" dirty="0" err="1" smtClean="0"/>
              <a:t>getter</a:t>
            </a:r>
            <a:r>
              <a:rPr lang="es-MX" b="1" dirty="0" smtClean="0"/>
              <a:t> y setter </a:t>
            </a:r>
            <a:endParaRPr lang="es-CL" dirty="0"/>
          </a:p>
          <a:p>
            <a:r>
              <a:rPr lang="es-MX" dirty="0" err="1" smtClean="0"/>
              <a:t>Getter</a:t>
            </a:r>
            <a:r>
              <a:rPr lang="es-MX" dirty="0" smtClean="0"/>
              <a:t> y Setter</a:t>
            </a:r>
          </a:p>
          <a:p>
            <a:endParaRPr lang="es-MX"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pic>
        <p:nvPicPr>
          <p:cNvPr id="6" name="Imagen 5"/>
          <p:cNvPicPr/>
          <p:nvPr/>
        </p:nvPicPr>
        <p:blipFill rotWithShape="1">
          <a:blip r:embed="rId2"/>
          <a:srcRect l="21894" t="25055" r="44840" b="24834"/>
          <a:stretch/>
        </p:blipFill>
        <p:spPr bwMode="auto">
          <a:xfrm>
            <a:off x="1744434" y="2725510"/>
            <a:ext cx="3981451" cy="2956833"/>
          </a:xfrm>
          <a:prstGeom prst="rect">
            <a:avLst/>
          </a:prstGeom>
          <a:ln>
            <a:noFill/>
          </a:ln>
          <a:extLst>
            <a:ext uri="{53640926-AAD7-44D8-BBD7-CCE9431645EC}">
              <a14:shadowObscured xmlns:a14="http://schemas.microsoft.com/office/drawing/2010/main"/>
            </a:ext>
          </a:extLst>
        </p:spPr>
      </p:pic>
      <p:pic>
        <p:nvPicPr>
          <p:cNvPr id="8" name="Imagen 7"/>
          <p:cNvPicPr/>
          <p:nvPr/>
        </p:nvPicPr>
        <p:blipFill rotWithShape="1">
          <a:blip r:embed="rId3"/>
          <a:srcRect l="21555" t="26866" r="38391" b="16080"/>
          <a:stretch/>
        </p:blipFill>
        <p:spPr bwMode="auto">
          <a:xfrm>
            <a:off x="6136823" y="2725509"/>
            <a:ext cx="4340678" cy="29568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607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384800"/>
          </a:xfrm>
        </p:spPr>
        <p:txBody>
          <a:bodyPr>
            <a:normAutofit/>
          </a:bodyPr>
          <a:lstStyle/>
          <a:p>
            <a:pPr marL="0" indent="0">
              <a:buNone/>
            </a:pPr>
            <a:r>
              <a:rPr lang="es-MX" b="1" dirty="0" smtClean="0"/>
              <a:t>El </a:t>
            </a:r>
            <a:r>
              <a:rPr lang="es-MX" b="1" dirty="0" err="1" smtClean="0"/>
              <a:t>MainClass</a:t>
            </a:r>
            <a:r>
              <a:rPr lang="es-MX" b="1" dirty="0" smtClean="0"/>
              <a:t> quedaría:</a:t>
            </a:r>
            <a:endParaRPr lang="es-MX" dirty="0" smtClean="0"/>
          </a:p>
          <a:p>
            <a:endParaRPr lang="es-MX" dirty="0"/>
          </a:p>
          <a:p>
            <a:endParaRPr lang="es-MX" dirty="0" smtClean="0"/>
          </a:p>
          <a:p>
            <a:pPr marL="0" indent="0">
              <a:buNone/>
            </a:pPr>
            <a:endParaRPr lang="es-CL" dirty="0"/>
          </a:p>
          <a:p>
            <a:endParaRPr lang="es-CL" dirty="0"/>
          </a:p>
          <a:p>
            <a:pPr marL="0" indent="0">
              <a:buNone/>
            </a:pPr>
            <a:endParaRPr lang="es-CL" dirty="0"/>
          </a:p>
          <a:p>
            <a:pPr marL="0" indent="0">
              <a:buNone/>
            </a:pPr>
            <a:endParaRPr lang="es-ES" sz="2400" dirty="0"/>
          </a:p>
        </p:txBody>
      </p:sp>
      <p:sp>
        <p:nvSpPr>
          <p:cNvPr id="7" name="Text Box 448"/>
          <p:cNvSpPr txBox="1">
            <a:spLocks noChangeArrowheads="1"/>
          </p:cNvSpPr>
          <p:nvPr/>
        </p:nvSpPr>
        <p:spPr bwMode="auto">
          <a:xfrm>
            <a:off x="805542" y="2261213"/>
            <a:ext cx="10580915" cy="406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dirty="0">
                <a:effectLst/>
                <a:latin typeface="Times New Roman" panose="02020603050405020304" pitchFamily="18" charset="0"/>
                <a:ea typeface="Times New Roman" panose="02020603050405020304" pitchFamily="18" charset="0"/>
              </a:rPr>
              <a:t> </a:t>
            </a:r>
            <a:endParaRPr lang="es-CL" sz="1200" dirty="0">
              <a:effectLst/>
              <a:latin typeface="Times New Roman" panose="02020603050405020304" pitchFamily="18" charset="0"/>
              <a:ea typeface="Times New Roman" panose="02020603050405020304" pitchFamily="18" charset="0"/>
            </a:endParaRPr>
          </a:p>
          <a:p>
            <a:pPr marL="209550">
              <a:spcBef>
                <a:spcPts val="5"/>
              </a:spcBef>
              <a:spcAft>
                <a:spcPts val="0"/>
              </a:spcAft>
            </a:pPr>
            <a:r>
              <a:rPr lang="es-CL" sz="16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z="1600"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static</a:t>
            </a:r>
            <a:r>
              <a:rPr lang="es-CL" sz="1600"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s-CL" sz="1600" spc="40"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4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4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356235">
              <a:spcBef>
                <a:spcPts val="440"/>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//Creamos</a:t>
            </a:r>
            <a:r>
              <a:rPr lang="es-CL" sz="1600" spc="3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la</a:t>
            </a:r>
            <a:r>
              <a:rPr lang="es-CL" sz="1600" spc="3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instancia</a:t>
            </a:r>
            <a:endParaRPr lang="es-CL" sz="1600" dirty="0">
              <a:effectLst/>
              <a:latin typeface="Times New Roman" panose="02020603050405020304" pitchFamily="18" charset="0"/>
              <a:ea typeface="Times New Roman" panose="02020603050405020304" pitchFamily="18" charset="0"/>
            </a:endParaRPr>
          </a:p>
          <a:p>
            <a:pPr marL="356235">
              <a:spcBef>
                <a:spcPts val="445"/>
              </a:spcBef>
              <a:spcAft>
                <a:spcPts val="0"/>
              </a:spcAft>
            </a:pPr>
            <a:r>
              <a:rPr lang="es-CL" sz="16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es-CL" sz="1600" spc="4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spc="4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45"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s-CL" sz="1600"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356235" marR="800100">
              <a:lnSpc>
                <a:spcPct val="140000"/>
              </a:lnSpc>
              <a:spcBef>
                <a:spcPts val="44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//Encendemos</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el</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motor</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aceleramos</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hasta</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s-CL" sz="1600" spc="-55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setMotorEncendido</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setVelocidadActual</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356235" marR="2816225">
              <a:lnSpc>
                <a:spcPct val="140000"/>
              </a:lnSpc>
              <a:spcBef>
                <a:spcPts val="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//Intentamos</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apagar</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el</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motor</a:t>
            </a:r>
            <a:r>
              <a:rPr lang="es-CL" sz="1600" spc="-55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apagarMotor</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356235" marR="800100">
              <a:lnSpc>
                <a:spcPct val="140000"/>
              </a:lnSpc>
              <a:spcBef>
                <a:spcPts val="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//Vamos</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imprimir</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el</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estado</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de</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nuestra</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instancia</a:t>
            </a:r>
            <a:r>
              <a:rPr lang="es-CL" sz="1600" dirty="0" smtClean="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356235" marR="800100">
              <a:lnSpc>
                <a:spcPct val="140000"/>
              </a:lnSpc>
              <a:spcBef>
                <a:spcPts val="5"/>
              </a:spcBef>
              <a:spcAft>
                <a:spcPts val="0"/>
              </a:spcAft>
            </a:pPr>
            <a:r>
              <a:rPr lang="es-CL"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System</a:t>
            </a:r>
            <a:r>
              <a:rPr lang="es-CL" sz="1600" dirty="0" err="1"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out</a:t>
            </a:r>
            <a:r>
              <a:rPr lang="es-CL" sz="1600" dirty="0" err="1"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println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"Auto:</a:t>
            </a:r>
            <a:r>
              <a:rPr lang="es-CL" sz="1600" spc="1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356235">
              <a:lnSpc>
                <a:spcPct val="140000"/>
              </a:lnSpc>
              <a:spcBef>
                <a:spcPts val="5"/>
              </a:spcBef>
              <a:spcAft>
                <a:spcPts val="0"/>
              </a:spcAft>
            </a:pP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System</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out</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"Velocidad:</a:t>
            </a:r>
            <a:r>
              <a:rPr lang="es-CL" sz="1600" spc="6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getVelocidadActual</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System</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out</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"Motor</a:t>
            </a:r>
            <a:r>
              <a:rPr lang="es-CL" sz="1600" spc="17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Encendido:</a:t>
            </a:r>
            <a:r>
              <a:rPr lang="es-CL" sz="1600" spc="175"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instanciaAuto</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getMotorEncendido</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209550">
              <a:spcBef>
                <a:spcPts val="10"/>
              </a:spcBef>
              <a:spcAft>
                <a:spcPts val="0"/>
              </a:spcAft>
            </a:pP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795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El paradigma</a:t>
            </a:r>
            <a:endParaRPr lang="es-ES" b="1" dirty="0" smtClean="0"/>
          </a:p>
          <a:p>
            <a:pPr marL="0" indent="0">
              <a:buNone/>
            </a:pPr>
            <a:endParaRPr lang="es-MX" dirty="0" smtClean="0"/>
          </a:p>
          <a:p>
            <a:pPr marL="0" indent="0">
              <a:buNone/>
            </a:pPr>
            <a:r>
              <a:rPr lang="es-MX" dirty="0" smtClean="0"/>
              <a:t>Competencias:</a:t>
            </a:r>
          </a:p>
          <a:p>
            <a:pPr marL="0" indent="0">
              <a:buNone/>
            </a:pPr>
            <a:endParaRPr lang="es-CL" dirty="0"/>
          </a:p>
          <a:p>
            <a:pPr lvl="1"/>
            <a:r>
              <a:rPr lang="es-MX" sz="2400" dirty="0" smtClean="0"/>
              <a:t>Conocer </a:t>
            </a:r>
            <a:r>
              <a:rPr lang="es-MX" sz="2400" dirty="0"/>
              <a:t>el paradigma de la programación orientada a objetos (POO) </a:t>
            </a:r>
          </a:p>
          <a:p>
            <a:pPr lvl="1"/>
            <a:r>
              <a:rPr lang="es-MX" sz="2400" dirty="0" smtClean="0"/>
              <a:t>Conocer </a:t>
            </a:r>
            <a:r>
              <a:rPr lang="es-MX" sz="2400" dirty="0"/>
              <a:t>los conceptos de clase, instanciar y objetos</a:t>
            </a:r>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7810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Introducción</a:t>
            </a:r>
          </a:p>
          <a:p>
            <a:pPr marL="0" indent="0">
              <a:buNone/>
            </a:pPr>
            <a:endParaRPr lang="es-CL" dirty="0"/>
          </a:p>
          <a:p>
            <a:r>
              <a:rPr lang="es-ES" dirty="0"/>
              <a:t>A continuación, conoceremos la evolución del desarrollo para lograr llegar a lo que actualmente se conoce como el Paradigma de </a:t>
            </a:r>
            <a:r>
              <a:rPr lang="es-ES" b="1" dirty="0"/>
              <a:t>P</a:t>
            </a:r>
            <a:r>
              <a:rPr lang="es-ES" dirty="0"/>
              <a:t>rogramación </a:t>
            </a:r>
            <a:r>
              <a:rPr lang="es-ES" b="1" dirty="0"/>
              <a:t>O</a:t>
            </a:r>
            <a:r>
              <a:rPr lang="es-ES" dirty="0"/>
              <a:t>rientada a </a:t>
            </a:r>
            <a:r>
              <a:rPr lang="es-ES" b="1" dirty="0"/>
              <a:t>O</a:t>
            </a:r>
            <a:r>
              <a:rPr lang="es-ES" dirty="0"/>
              <a:t>bjetos (</a:t>
            </a:r>
            <a:r>
              <a:rPr lang="es-ES" b="1" u="sng" dirty="0"/>
              <a:t>POO</a:t>
            </a:r>
            <a:r>
              <a:rPr lang="es-ES" dirty="0"/>
              <a:t>). </a:t>
            </a:r>
            <a:endParaRPr lang="es-ES" dirty="0" smtClean="0"/>
          </a:p>
          <a:p>
            <a:endParaRPr lang="es-ES" dirty="0" smtClean="0"/>
          </a:p>
          <a:p>
            <a:r>
              <a:rPr lang="es-ES" dirty="0" smtClean="0"/>
              <a:t>Haremos </a:t>
            </a:r>
            <a:r>
              <a:rPr lang="es-ES" dirty="0"/>
              <a:t>una pincelada muy breve de lo que es la historia del desarrollo hasta llegar a esto y lograremos entender por qué y cómo se llegó a este paradigma y porqué es tan popular</a:t>
            </a:r>
            <a:r>
              <a:rPr lang="es-ES" dirty="0" smtClean="0"/>
              <a:t>.</a:t>
            </a:r>
          </a:p>
          <a:p>
            <a:endParaRPr lang="es-CL" dirty="0"/>
          </a:p>
          <a:p>
            <a:r>
              <a:rPr lang="es-ES" dirty="0"/>
              <a:t>Además, vamos a analizar cada una de las partes que lo componen y vamos a lograr entender cómo funciona, hasta que podamos ser capaces de desarrollar utilizándolo.</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406801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Una pincelada de </a:t>
            </a:r>
            <a:r>
              <a:rPr lang="es-ES" b="1" dirty="0" smtClean="0"/>
              <a:t>historia</a:t>
            </a:r>
          </a:p>
          <a:p>
            <a:pPr marL="0" indent="0">
              <a:buNone/>
            </a:pPr>
            <a:endParaRPr lang="es-CL" dirty="0"/>
          </a:p>
          <a:p>
            <a:r>
              <a:rPr lang="es-ES" dirty="0"/>
              <a:t>Tradicionalmente el desarrollo de software se estructuraba en una pieza de código secuencial o lineal, que, a partir de condiciones, </a:t>
            </a:r>
            <a:r>
              <a:rPr lang="es-ES" dirty="0" err="1"/>
              <a:t>goto</a:t>
            </a:r>
            <a:r>
              <a:rPr lang="es-ES" dirty="0"/>
              <a:t>, ciclos y otras herramientas formaba un algoritmo que entregaba uno más resultados, a veces, eran tan grandes que lograban hacer grandes cosas, pero se vuelve algo imposible de entender cuando crece demasiado debido a la complejidad de la problemática que resuelven y es casi imposible seguir el hilo de cada uno de sus piezas, por eso se llama espagueti. </a:t>
            </a:r>
            <a:endParaRPr lang="es-ES" dirty="0" smtClean="0"/>
          </a:p>
          <a:p>
            <a:endParaRPr lang="es-ES" dirty="0" smtClean="0"/>
          </a:p>
          <a:p>
            <a:r>
              <a:rPr lang="es-ES" dirty="0" smtClean="0"/>
              <a:t>Veamos </a:t>
            </a:r>
            <a:r>
              <a:rPr lang="es-ES" dirty="0"/>
              <a:t>un ejemplo básico y muy fácil de entender.</a:t>
            </a:r>
            <a:endParaRPr lang="es-CL" dirty="0"/>
          </a:p>
          <a:p>
            <a:pPr marL="0" indent="0">
              <a:buNone/>
            </a:pP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740314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Ejemplo de desarrollo del Espagueti</a:t>
            </a:r>
          </a:p>
          <a:p>
            <a:pPr marL="0" indent="0">
              <a:buNone/>
            </a:pPr>
            <a:endParaRPr lang="es-CL" dirty="0"/>
          </a:p>
          <a:p>
            <a:pPr marL="0" indent="0">
              <a:buNone/>
            </a:pP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2.png"/>
          <p:cNvPicPr/>
          <p:nvPr/>
        </p:nvPicPr>
        <p:blipFill>
          <a:blip r:embed="rId2" cstate="print"/>
          <a:stretch>
            <a:fillRect/>
          </a:stretch>
        </p:blipFill>
        <p:spPr>
          <a:xfrm>
            <a:off x="1197429" y="1981200"/>
            <a:ext cx="10036627" cy="2895600"/>
          </a:xfrm>
          <a:prstGeom prst="rect">
            <a:avLst/>
          </a:prstGeom>
        </p:spPr>
      </p:pic>
    </p:spTree>
    <p:extLst>
      <p:ext uri="{BB962C8B-B14F-4D97-AF65-F5344CB8AC3E}">
        <p14:creationId xmlns:p14="http://schemas.microsoft.com/office/powerpoint/2010/main" val="837411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058229"/>
          </a:xfrm>
        </p:spPr>
        <p:txBody>
          <a:bodyPr>
            <a:normAutofit/>
          </a:bodyPr>
          <a:lstStyle/>
          <a:p>
            <a:r>
              <a:rPr lang="es-ES" b="1" dirty="0"/>
              <a:t>Los </a:t>
            </a:r>
            <a:r>
              <a:rPr lang="es-ES" b="1" dirty="0" smtClean="0"/>
              <a:t>objetos</a:t>
            </a:r>
          </a:p>
          <a:p>
            <a:endParaRPr lang="es-CL" dirty="0"/>
          </a:p>
          <a:p>
            <a:r>
              <a:rPr lang="es-ES" dirty="0"/>
              <a:t>Cuando hablamos de objetos, es necesario entender que nos estamos refiriendo a todo tipo de objetos que podamos ver incluso en el mundo real, los cuales tienen atributos y comportamientos, el ejemplo más usado es el de un Automóvil.</a:t>
            </a:r>
            <a:endParaRPr lang="es-CL" dirty="0"/>
          </a:p>
          <a:p>
            <a:r>
              <a:rPr lang="es-ES" dirty="0"/>
              <a:t>Cuando hablamos de un Automóvil, podemos ver atributos o propiedades tales como color, marca, modelo y todas esas características del objeto que lo hacen mantener un estado único que lo diferencia de otros objetos. </a:t>
            </a:r>
            <a:endParaRPr lang="es-ES" dirty="0" smtClean="0"/>
          </a:p>
          <a:p>
            <a:r>
              <a:rPr lang="es-ES" dirty="0" smtClean="0"/>
              <a:t>Además </a:t>
            </a:r>
            <a:r>
              <a:rPr lang="es-ES" dirty="0"/>
              <a:t>de las propiedades, mencionamos que los objetos tienen un comportamiento, con esto nos referimos a lo que el objeto puede hacer, como Avanzar, Retroceder, Encenderse, entre otras.</a:t>
            </a:r>
            <a:endParaRPr lang="es-CL" dirty="0"/>
          </a:p>
          <a:p>
            <a:pPr marL="0" indent="0">
              <a:buNone/>
            </a:pP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21459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058229"/>
          </a:xfrm>
        </p:spPr>
        <p:txBody>
          <a:bodyPr>
            <a:normAutofit/>
          </a:bodyPr>
          <a:lstStyle/>
          <a:p>
            <a:r>
              <a:rPr lang="es-ES" b="1" dirty="0"/>
              <a:t>Las clases</a:t>
            </a:r>
            <a:endParaRPr lang="es-CL" dirty="0"/>
          </a:p>
          <a:p>
            <a:r>
              <a:rPr lang="es-ES" dirty="0"/>
              <a:t>Veamos cómo sería nuestro objeto Auto con sus atributos. Primero vamos a planificar cómo será</a:t>
            </a:r>
            <a:r>
              <a:rPr lang="es-ES" dirty="0" smtClean="0"/>
              <a:t>:</a:t>
            </a:r>
          </a:p>
          <a:p>
            <a:endParaRPr lang="es-ES" dirty="0"/>
          </a:p>
          <a:p>
            <a:endParaRPr lang="es-ES" dirty="0" smtClean="0"/>
          </a:p>
          <a:p>
            <a:endParaRPr lang="es-ES" dirty="0"/>
          </a:p>
          <a:p>
            <a:endParaRPr lang="es-ES" dirty="0" smtClean="0"/>
          </a:p>
          <a:p>
            <a:endParaRPr lang="es-ES" dirty="0"/>
          </a:p>
          <a:p>
            <a:endParaRPr lang="es-ES" dirty="0" smtClean="0"/>
          </a:p>
          <a:p>
            <a:r>
              <a:rPr lang="es-ES" dirty="0" smtClean="0"/>
              <a:t>Atributos y métodos del objeto Auto (Diagrama UML)</a:t>
            </a:r>
            <a:endParaRPr lang="es-CL" dirty="0"/>
          </a:p>
          <a:p>
            <a:pPr marL="0" indent="0">
              <a:buNone/>
            </a:pP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3.png"/>
          <p:cNvPicPr/>
          <p:nvPr/>
        </p:nvPicPr>
        <p:blipFill>
          <a:blip r:embed="rId2" cstate="print"/>
          <a:stretch>
            <a:fillRect/>
          </a:stretch>
        </p:blipFill>
        <p:spPr>
          <a:xfrm>
            <a:off x="3156858" y="2547257"/>
            <a:ext cx="5355772" cy="2111829"/>
          </a:xfrm>
          <a:prstGeom prst="rect">
            <a:avLst/>
          </a:prstGeom>
        </p:spPr>
      </p:pic>
    </p:spTree>
    <p:extLst>
      <p:ext uri="{BB962C8B-B14F-4D97-AF65-F5344CB8AC3E}">
        <p14:creationId xmlns:p14="http://schemas.microsoft.com/office/powerpoint/2010/main" val="72822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058229"/>
          </a:xfrm>
        </p:spPr>
        <p:txBody>
          <a:bodyPr>
            <a:normAutofit/>
          </a:bodyPr>
          <a:lstStyle/>
          <a:p>
            <a:r>
              <a:rPr lang="es-ES" b="1" dirty="0" smtClean="0"/>
              <a:t>Creando la clase Auto en java (</a:t>
            </a:r>
            <a:r>
              <a:rPr lang="es-ES" b="1" dirty="0" err="1" smtClean="0"/>
              <a:t>class</a:t>
            </a:r>
            <a:r>
              <a:rPr lang="es-ES" b="1" dirty="0" smtClean="0"/>
              <a:t> Auto)</a:t>
            </a:r>
            <a:endParaRPr lang="es-CL" dirty="0"/>
          </a:p>
          <a:p>
            <a:pPr marL="0" indent="0">
              <a:buNone/>
            </a:pPr>
            <a:r>
              <a:rPr lang="es-ES" dirty="0" smtClean="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
        <p:nvSpPr>
          <p:cNvPr id="6" name="Text Box 369"/>
          <p:cNvSpPr txBox="1">
            <a:spLocks noChangeArrowheads="1"/>
          </p:cNvSpPr>
          <p:nvPr/>
        </p:nvSpPr>
        <p:spPr bwMode="auto">
          <a:xfrm>
            <a:off x="2002971" y="1931850"/>
            <a:ext cx="9122229" cy="2770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dirty="0">
                <a:effectLst/>
                <a:latin typeface="Times New Roman" panose="02020603050405020304" pitchFamily="18" charset="0"/>
                <a:ea typeface="Times New Roman" panose="02020603050405020304" pitchFamily="18" charset="0"/>
              </a:rPr>
              <a:t> </a:t>
            </a:r>
            <a:endParaRPr lang="es-CL" sz="1200" dirty="0">
              <a:effectLst/>
              <a:latin typeface="Times New Roman" panose="02020603050405020304" pitchFamily="18" charset="0"/>
              <a:ea typeface="Times New Roman" panose="02020603050405020304" pitchFamily="18" charset="0"/>
            </a:endParaRPr>
          </a:p>
          <a:p>
            <a:pPr marL="356235" marR="4639945" indent="-146685">
              <a:lnSpc>
                <a:spcPct val="140000"/>
              </a:lnSpc>
              <a:spcBef>
                <a:spcPts val="5"/>
              </a:spcBef>
              <a:spcAft>
                <a:spcPts val="0"/>
              </a:spcAft>
            </a:pP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pc="1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s-CL" spc="1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Auto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5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CL" spc="-555"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56235" marR="4639945" indent="-146685">
              <a:lnSpc>
                <a:spcPct val="140000"/>
              </a:lnSpc>
              <a:spcBef>
                <a:spcPts val="5"/>
              </a:spcBef>
              <a:spcAft>
                <a:spcPts val="0"/>
              </a:spcAft>
            </a:pPr>
            <a:r>
              <a:rPr lang="es-CL" spc="-555"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spc="-555"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pc="2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marca</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CL" spc="5"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56235" marR="4639945" indent="-146685">
              <a:lnSpc>
                <a:spcPct val="140000"/>
              </a:lnSpc>
              <a:spcBef>
                <a:spcPts val="5"/>
              </a:spcBef>
              <a:spcAft>
                <a:spcPts val="0"/>
              </a:spcAft>
            </a:pPr>
            <a:r>
              <a:rPr lang="es-CL" spc="5"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spc="5"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pc="3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modelo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CL" spc="5"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56235" marR="4639945" indent="-146685">
              <a:lnSpc>
                <a:spcPct val="140000"/>
              </a:lnSpc>
              <a:spcBef>
                <a:spcPts val="5"/>
              </a:spcBef>
              <a:spcAft>
                <a:spcPts val="0"/>
              </a:spcAft>
            </a:pPr>
            <a:r>
              <a:rPr lang="es-CL" spc="5"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spc="5"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pc="2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a:effectLst/>
                <a:latin typeface="Courier New" panose="02070309020205020404" pitchFamily="49" charset="0"/>
                <a:ea typeface="Times New Roman" panose="02020603050405020304" pitchFamily="18" charset="0"/>
                <a:cs typeface="Times New Roman" panose="02020603050405020304" pitchFamily="18" charset="0"/>
              </a:rPr>
              <a:t>color</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356235" marR="4128135">
              <a:lnSpc>
                <a:spcPct val="140000"/>
              </a:lnSpc>
              <a:spcBef>
                <a:spcPts val="10"/>
              </a:spcBef>
              <a:spcAft>
                <a:spcPts val="0"/>
              </a:spcAft>
            </a:pPr>
            <a:r>
              <a:rPr lang="es-CL"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pc="30"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velocidadActual</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pc="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CL" spc="5" dirty="0" smtClean="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56235" marR="4128135">
              <a:lnSpc>
                <a:spcPct val="140000"/>
              </a:lnSpc>
              <a:spcBef>
                <a:spcPts val="10"/>
              </a:spcBef>
              <a:spcAft>
                <a:spcPts val="0"/>
              </a:spcAft>
            </a:pPr>
            <a:r>
              <a:rPr lang="es-CL" spc="5"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s-CL" dirty="0" err="1"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boolean</a:t>
            </a:r>
            <a:r>
              <a:rPr lang="es-CL" spc="45" dirty="0" smtClean="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dirty="0" err="1">
                <a:effectLst/>
                <a:latin typeface="Courier New" panose="02070309020205020404" pitchFamily="49" charset="0"/>
                <a:ea typeface="Times New Roman" panose="02020603050405020304" pitchFamily="18" charset="0"/>
                <a:cs typeface="Times New Roman" panose="02020603050405020304" pitchFamily="18" charset="0"/>
              </a:rPr>
              <a:t>motorEncendido</a:t>
            </a: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a:p>
            <a:pPr marL="209550">
              <a:spcBef>
                <a:spcPts val="5"/>
              </a:spcBef>
              <a:spcAft>
                <a:spcPts val="0"/>
              </a:spcAft>
            </a:pPr>
            <a:r>
              <a:rPr lang="es-CL"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4027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1878</Words>
  <Application>Microsoft Office PowerPoint</Application>
  <PresentationFormat>Panorámica</PresentationFormat>
  <Paragraphs>307</Paragraphs>
  <Slides>30</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6" baseType="lpstr">
      <vt:lpstr>Arial</vt:lpstr>
      <vt:lpstr>Calibri</vt:lpstr>
      <vt:lpstr>Courier New</vt:lpstr>
      <vt:lpstr>Times New Roman</vt:lpstr>
      <vt:lpstr>Tema de Office</vt:lpstr>
      <vt:lpstr>Documento de Microsoft Word</vt:lpstr>
      <vt:lpstr>Introducción a la programación con java se</vt:lpstr>
      <vt:lpstr>ORIENTACIÓN A OBJETOS I </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JAVIER EDUARDO GUTIERREZ OSORIO</cp:lastModifiedBy>
  <cp:revision>56</cp:revision>
  <dcterms:created xsi:type="dcterms:W3CDTF">2020-02-10T20:31:49Z</dcterms:created>
  <dcterms:modified xsi:type="dcterms:W3CDTF">2021-11-17T18:24:11Z</dcterms:modified>
</cp:coreProperties>
</file>