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6" r:id="rId2"/>
    <p:sldId id="303"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260" r:id="rId3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65B59F-56F5-4702-BBB5-D2F3ABBAE7DF}" v="394" dt="2020-02-12T14:43:13.07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72" y="60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3833043" y="2832100"/>
            <a:ext cx="8358957" cy="45719"/>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pic>
        <p:nvPicPr>
          <p:cNvPr id="6" name="Imagen 5">
            <a:extLst>
              <a:ext uri="{FF2B5EF4-FFF2-40B4-BE49-F238E27FC236}">
                <a16:creationId xmlns:a16="http://schemas.microsoft.com/office/drawing/2014/main" id="{DD90F2D1-CA48-4F24-8AB0-6D7C52220953}"/>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755857" y="1446212"/>
            <a:ext cx="1283882" cy="1759395"/>
          </a:xfrm>
          <a:prstGeom prst="rect">
            <a:avLst/>
          </a:prstGeom>
        </p:spPr>
      </p:pic>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3833043" y="2832100"/>
            <a:ext cx="8358957" cy="45719"/>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31B2C16B-AC3C-4E1A-BAC9-06AEC2FAF276}"/>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755857" y="1446212"/>
            <a:ext cx="1283882" cy="1759395"/>
          </a:xfrm>
          <a:prstGeom prst="rect">
            <a:avLst/>
          </a:prstGeom>
        </p:spPr>
      </p:pic>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8" name="Gráfico 16">
            <a:extLst>
              <a:ext uri="{FF2B5EF4-FFF2-40B4-BE49-F238E27FC236}">
                <a16:creationId xmlns:a16="http://schemas.microsoft.com/office/drawing/2014/main" id="{A7315C0A-A1A8-4332-A786-592306DA8500}"/>
              </a:ext>
            </a:extLst>
          </p:cNvPr>
          <p:cNvGrpSpPr/>
          <p:nvPr/>
        </p:nvGrpSpPr>
        <p:grpSpPr>
          <a:xfrm>
            <a:off x="10833902" y="262857"/>
            <a:ext cx="347551" cy="538418"/>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a:p>
          </p:txBody>
        </p:sp>
      </p:grpSp>
      <p:pic>
        <p:nvPicPr>
          <p:cNvPr id="5" name="Imagen 4" descr="Imagen que contiene dibujo&#10;&#10;Descripción generada automáticamente">
            <a:extLst>
              <a:ext uri="{FF2B5EF4-FFF2-40B4-BE49-F238E27FC236}">
                <a16:creationId xmlns:a16="http://schemas.microsoft.com/office/drawing/2014/main" id="{CCAD27E5-5139-42E0-94FE-52113DB51657}"/>
              </a:ext>
            </a:extLst>
          </p:cNvPr>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11446705" y="269089"/>
            <a:ext cx="380267" cy="525954"/>
          </a:xfrm>
          <a:prstGeom prst="rect">
            <a:avLst/>
          </a:prstGeom>
        </p:spPr>
      </p:pic>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3280230" y="1378857"/>
            <a:ext cx="7965526" cy="1444194"/>
          </a:xfrm>
        </p:spPr>
        <p:txBody>
          <a:bodyPr>
            <a:normAutofit fontScale="90000"/>
          </a:bodyPr>
          <a:lstStyle/>
          <a:p>
            <a:pPr algn="ctr"/>
            <a:r>
              <a:rPr lang="es-CL" dirty="0" smtClean="0"/>
              <a:t>Introducción a la programación con java se</a:t>
            </a:r>
            <a:endParaRPr lang="es-CL" dirty="0"/>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p:txBody>
          <a:bodyPr/>
          <a:lstStyle/>
          <a:p>
            <a:r>
              <a:rPr lang="es-MX" dirty="0" smtClean="0"/>
              <a:t>Noviembre de 2021</a:t>
            </a:r>
            <a:endParaRPr lang="es-CL" dirty="0"/>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lstStyle/>
          <a:p>
            <a:r>
              <a:rPr lang="es-MX" dirty="0" smtClean="0"/>
              <a:t>Informática</a:t>
            </a:r>
            <a:endParaRPr lang="es-CL" dirty="0"/>
          </a:p>
        </p:txBody>
      </p:sp>
    </p:spTree>
    <p:extLst>
      <p:ext uri="{BB962C8B-B14F-4D97-AF65-F5344CB8AC3E}">
        <p14:creationId xmlns:p14="http://schemas.microsoft.com/office/powerpoint/2010/main" val="655980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dirty="0"/>
              <a:t>Centremos la atención en la planificación de la solución. Luego de entender el problema (o al menos creer que lo entendemos) y no puede contener las ganas de comenzar a desarrollar la solución; debemos realizarnos las siguientes preguntas:</a:t>
            </a:r>
            <a:endParaRPr lang="es-CL" dirty="0"/>
          </a:p>
          <a:p>
            <a:pPr lvl="0"/>
            <a:r>
              <a:rPr lang="es-ES" dirty="0"/>
              <a:t>¿Ha visto antes, problemas similares?</a:t>
            </a:r>
            <a:endParaRPr lang="es-CL" dirty="0"/>
          </a:p>
          <a:p>
            <a:pPr lvl="0"/>
            <a:r>
              <a:rPr lang="es-ES" dirty="0"/>
              <a:t>¿Hay patrones reconocibles en una solución potencial?</a:t>
            </a:r>
            <a:endParaRPr lang="es-CL" dirty="0"/>
          </a:p>
          <a:p>
            <a:pPr lvl="0"/>
            <a:r>
              <a:rPr lang="es-ES" dirty="0"/>
              <a:t>¿Hay algún software existente que implemente los datos, funciones y características que se requieren?</a:t>
            </a:r>
            <a:endParaRPr lang="es-CL" dirty="0"/>
          </a:p>
          <a:p>
            <a:pPr lvl="0"/>
            <a:r>
              <a:rPr lang="es-ES" dirty="0"/>
              <a:t>¿Ha resuelto un problema similar? Si es así, ¿Son reutilizables los elementos de la solución?</a:t>
            </a:r>
            <a:endParaRPr lang="es-CL" dirty="0"/>
          </a:p>
          <a:p>
            <a:pPr lvl="0"/>
            <a:r>
              <a:rPr lang="es-ES" dirty="0"/>
              <a:t>¿El problema, se puede dividir en problemas más pequeños? Si es así ¿Hay soluciones evidentes para estos?</a:t>
            </a:r>
            <a:endParaRPr lang="es-CL" dirty="0"/>
          </a:p>
          <a:p>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966238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Un poco acerca de requerimientos</a:t>
            </a:r>
            <a:endParaRPr lang="es-CL" dirty="0"/>
          </a:p>
          <a:p>
            <a:r>
              <a:rPr lang="es-ES" dirty="0"/>
              <a:t>Los requerimientos son una especificación de lo que debe ser implementado. Estos son descripciones de cómo el sistema se debe comportar, de las propiedades y atributos del mismo. Deben ser una restricción del proceso de desarrollo del sistema. Existen dos clases de requerimientos, los requerimientos funcionales y los no funcionales.</a:t>
            </a:r>
            <a:endParaRPr lang="es-CL" dirty="0"/>
          </a:p>
          <a:p>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53793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Requerimientos funcionales (qué hacer)</a:t>
            </a:r>
            <a:endParaRPr lang="es-CL" dirty="0"/>
          </a:p>
          <a:p>
            <a:r>
              <a:rPr lang="es-ES" dirty="0"/>
              <a:t>Son las descripciones explícitas del comportamiento que debe tener el sistema y qué información debe manejar. Nos muestran las capacidades o cualidades que debe tener el sistema. Se enfoca en cuál debe ser el comportamiento de la solución y qué información debe manejar. Ejemplos de este tipo de requerimientos pueden ser los siguientes:</a:t>
            </a:r>
            <a:endParaRPr lang="es-CL" dirty="0"/>
          </a:p>
          <a:p>
            <a:pPr lvl="0"/>
            <a:r>
              <a:rPr lang="es-ES" dirty="0"/>
              <a:t>El sistema deberá ser capaz de generar el reporte anual. </a:t>
            </a:r>
            <a:endParaRPr lang="es-CL" dirty="0"/>
          </a:p>
          <a:p>
            <a:pPr lvl="0"/>
            <a:r>
              <a:rPr lang="es-ES" dirty="0"/>
              <a:t>Debe ser capaz de ejecutar procesos nocturnos de </a:t>
            </a:r>
            <a:r>
              <a:rPr lang="es-ES" dirty="0" err="1"/>
              <a:t>reportería</a:t>
            </a:r>
            <a:r>
              <a:rPr lang="es-ES" dirty="0"/>
              <a:t>.</a:t>
            </a:r>
            <a:endParaRPr lang="es-CL" dirty="0"/>
          </a:p>
          <a:p>
            <a:pPr lvl="0"/>
            <a:r>
              <a:rPr lang="es-ES" dirty="0"/>
              <a:t>Mantendrá los datos de ventas actualizados.</a:t>
            </a:r>
            <a:endParaRPr lang="es-CL" dirty="0"/>
          </a:p>
          <a:p>
            <a:pPr lvl="0"/>
            <a:r>
              <a:rPr lang="es-ES" dirty="0"/>
              <a:t>Debe disponer de la información detallada de los proveedores. Entre otros.</a:t>
            </a:r>
            <a:endParaRPr lang="es-CL" dirty="0"/>
          </a:p>
          <a:p>
            <a:pPr marL="0" indent="0">
              <a:buNone/>
            </a:pPr>
            <a:r>
              <a:rPr lang="es-ES" dirty="0"/>
              <a:t> </a:t>
            </a:r>
            <a:endParaRPr lang="es-CL" dirty="0"/>
          </a:p>
          <a:p>
            <a:pPr marL="0" indent="0">
              <a:buNone/>
            </a:pPr>
            <a:r>
              <a:rPr lang="es-ES" b="1" dirty="0" smtClean="0"/>
              <a:t>Importante: De </a:t>
            </a:r>
            <a:r>
              <a:rPr lang="es-ES" b="1" dirty="0"/>
              <a:t>este tipo de requerimientos, se extraen los casos de uso.</a:t>
            </a:r>
            <a:endParaRPr lang="es-CL" dirty="0"/>
          </a:p>
          <a:p>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123688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Requerimientos no funcionales (cómo hacerlo)</a:t>
            </a:r>
            <a:endParaRPr lang="es-CL" dirty="0"/>
          </a:p>
          <a:p>
            <a:r>
              <a:rPr lang="es-ES" dirty="0"/>
              <a:t>Describen eficiencia, seguridad lógica y de datos, usabilidad o cualquier tipo de requerimiento que no se refiera a las funcionalidades del qué se debe hacer. Son aquellos que nos define el como debe efectuar la tarea, en este tipo de descripción entran detalles como el rendimiento de los recursos:</a:t>
            </a:r>
            <a:endParaRPr lang="es-CL" dirty="0"/>
          </a:p>
          <a:p>
            <a:pPr lvl="0"/>
            <a:r>
              <a:rPr lang="es-ES" dirty="0"/>
              <a:t>Los permisos de acceso al sistema podrán ser cambiados solamente por el administrador.</a:t>
            </a:r>
            <a:endParaRPr lang="es-CL" dirty="0"/>
          </a:p>
          <a:p>
            <a:pPr lvl="0"/>
            <a:r>
              <a:rPr lang="es-ES" dirty="0"/>
              <a:t>El sistema debe ser capaz de operar adecuadamente, con hasta 100.000.000 usuarios con sesiones concurrentes.</a:t>
            </a:r>
            <a:endParaRPr lang="es-CL" dirty="0"/>
          </a:p>
          <a:p>
            <a:pPr lvl="0"/>
            <a:r>
              <a:rPr lang="es-ES" dirty="0"/>
              <a:t>El tiempo de aprendizaje del sistema por usuario; deberá ser menor a 4 horas. Entre otros.</a:t>
            </a:r>
            <a:endParaRPr lang="es-CL" dirty="0"/>
          </a:p>
          <a:p>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026530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Tipos de diagramas en UML</a:t>
            </a:r>
            <a:endParaRPr lang="es-CL" dirty="0"/>
          </a:p>
          <a:p>
            <a:r>
              <a:rPr lang="es-ES" dirty="0"/>
              <a:t>No existe una línea que divida claramente UML; pero podemos reconocer los diferentes tipos de diagramas, para poder apreciar el aspecto del sistema que se intenta representar.</a:t>
            </a:r>
            <a:endParaRPr lang="es-CL" dirty="0"/>
          </a:p>
          <a:p>
            <a:pPr marL="0" indent="0">
              <a:buNone/>
            </a:pPr>
            <a:endParaRPr lang="es-CL" dirty="0"/>
          </a:p>
          <a:p>
            <a:pPr marL="0" indent="0">
              <a:buNone/>
            </a:pPr>
            <a:r>
              <a:rPr lang="es-ES" b="1" dirty="0"/>
              <a:t>Tipos Estructurales:</a:t>
            </a:r>
            <a:endParaRPr lang="es-CL" dirty="0"/>
          </a:p>
          <a:p>
            <a:pPr lvl="0"/>
            <a:r>
              <a:rPr lang="es-ES" b="1" dirty="0"/>
              <a:t>Diagrama de clases. </a:t>
            </a:r>
            <a:endParaRPr lang="es-CL" dirty="0"/>
          </a:p>
          <a:p>
            <a:pPr lvl="0"/>
            <a:r>
              <a:rPr lang="es-ES" dirty="0"/>
              <a:t>Diagrama de paquetes. </a:t>
            </a:r>
            <a:endParaRPr lang="es-CL" dirty="0"/>
          </a:p>
          <a:p>
            <a:pPr lvl="0"/>
            <a:r>
              <a:rPr lang="es-ES" dirty="0"/>
              <a:t>Diagrama de objetos. </a:t>
            </a:r>
            <a:endParaRPr lang="es-CL" dirty="0"/>
          </a:p>
          <a:p>
            <a:pPr lvl="0"/>
            <a:r>
              <a:rPr lang="es-ES" dirty="0"/>
              <a:t>Diagrama de componentes.</a:t>
            </a:r>
            <a:endParaRPr lang="es-CL" dirty="0"/>
          </a:p>
          <a:p>
            <a:pPr lvl="0"/>
            <a:r>
              <a:rPr lang="es-ES" dirty="0"/>
              <a:t>Diagrama de estructura compuesta. </a:t>
            </a:r>
            <a:endParaRPr lang="es-CL" dirty="0"/>
          </a:p>
          <a:p>
            <a:pPr lvl="0"/>
            <a:r>
              <a:rPr lang="es-ES" dirty="0"/>
              <a:t>Diagrama de despliegue.</a:t>
            </a:r>
            <a:endParaRPr lang="es-CL" dirty="0"/>
          </a:p>
          <a:p>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422418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Tipos comportamiento:</a:t>
            </a:r>
            <a:endParaRPr lang="es-CL" dirty="0"/>
          </a:p>
          <a:p>
            <a:pPr lvl="0"/>
            <a:r>
              <a:rPr lang="es-ES" dirty="0"/>
              <a:t>Diagrama de actividad. </a:t>
            </a:r>
            <a:endParaRPr lang="es-CL" dirty="0"/>
          </a:p>
          <a:p>
            <a:pPr lvl="0"/>
            <a:r>
              <a:rPr lang="es-ES" b="1" dirty="0"/>
              <a:t>Diagrama de secuencia. </a:t>
            </a:r>
            <a:endParaRPr lang="es-CL" dirty="0"/>
          </a:p>
          <a:p>
            <a:pPr lvl="0"/>
            <a:r>
              <a:rPr lang="es-ES" b="1" dirty="0"/>
              <a:t>Diagrama de casos de uso. </a:t>
            </a:r>
            <a:endParaRPr lang="es-CL" dirty="0"/>
          </a:p>
          <a:p>
            <a:pPr lvl="0"/>
            <a:r>
              <a:rPr lang="es-ES" dirty="0"/>
              <a:t>Diagrama de estado.</a:t>
            </a:r>
            <a:endParaRPr lang="es-CL" dirty="0"/>
          </a:p>
          <a:p>
            <a:pPr lvl="0"/>
            <a:r>
              <a:rPr lang="es-ES" dirty="0"/>
              <a:t>Diagrama de comunicación. </a:t>
            </a:r>
            <a:endParaRPr lang="es-CL" dirty="0"/>
          </a:p>
          <a:p>
            <a:pPr lvl="0"/>
            <a:r>
              <a:rPr lang="es-ES" dirty="0"/>
              <a:t>Diagrama de interacción.</a:t>
            </a:r>
            <a:endParaRPr lang="es-CL" dirty="0"/>
          </a:p>
          <a:p>
            <a:pPr lvl="0"/>
            <a:r>
              <a:rPr lang="es-ES" dirty="0"/>
              <a:t>Diagrama de </a:t>
            </a:r>
            <a:r>
              <a:rPr lang="es-ES" dirty="0" smtClean="0"/>
              <a:t>sincronización.</a:t>
            </a:r>
            <a:endParaRPr lang="es-CL" dirty="0"/>
          </a:p>
          <a:p>
            <a:pPr marL="0" lvl="0" indent="0">
              <a:buNone/>
            </a:pPr>
            <a:endParaRPr lang="es-CL" sz="2400" dirty="0"/>
          </a:p>
          <a:p>
            <a:pPr marL="0" lvl="0" indent="0">
              <a:buNone/>
            </a:pPr>
            <a:r>
              <a:rPr lang="es-CL" dirty="0" smtClean="0"/>
              <a:t>NOTA: </a:t>
            </a:r>
            <a:r>
              <a:rPr lang="es-ES" sz="2400" dirty="0" smtClean="0"/>
              <a:t>Los </a:t>
            </a:r>
            <a:r>
              <a:rPr lang="es-ES" sz="2400" dirty="0"/>
              <a:t>diagramas que están destacados, se detallarán </a:t>
            </a:r>
            <a:r>
              <a:rPr lang="es-ES" sz="2400" dirty="0" smtClean="0"/>
              <a:t>más adelante (se podría decir que son los más importantes</a:t>
            </a:r>
            <a:r>
              <a:rPr lang="es-ES" sz="2400" dirty="0" smtClean="0"/>
              <a:t>)</a:t>
            </a: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4221881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Los casos de uso</a:t>
            </a:r>
            <a:endParaRPr lang="es-CL" dirty="0"/>
          </a:p>
          <a:p>
            <a:pPr marL="0" indent="0">
              <a:buNone/>
            </a:pPr>
            <a:r>
              <a:rPr lang="es-ES" b="1" dirty="0"/>
              <a:t>Competencias</a:t>
            </a:r>
            <a:endParaRPr lang="es-CL" dirty="0"/>
          </a:p>
          <a:p>
            <a:pPr marL="0" indent="0">
              <a:buNone/>
            </a:pPr>
            <a:r>
              <a:rPr lang="es-ES" b="1" dirty="0"/>
              <a:t> </a:t>
            </a:r>
            <a:endParaRPr lang="es-CL" dirty="0"/>
          </a:p>
          <a:p>
            <a:pPr lvl="0"/>
            <a:r>
              <a:rPr lang="es-ES" dirty="0"/>
              <a:t>Entender los tipos de requerimientos. </a:t>
            </a:r>
            <a:endParaRPr lang="es-CL" dirty="0"/>
          </a:p>
          <a:p>
            <a:pPr lvl="0"/>
            <a:r>
              <a:rPr lang="es-ES" dirty="0"/>
              <a:t>Comprender el concepto de casos de uso.</a:t>
            </a:r>
            <a:endParaRPr lang="es-CL" dirty="0"/>
          </a:p>
          <a:p>
            <a:pPr lvl="0"/>
            <a:r>
              <a:rPr lang="es-ES" dirty="0"/>
              <a:t>Construir caso de uso.</a:t>
            </a:r>
            <a:endParaRPr lang="es-CL" dirty="0"/>
          </a:p>
          <a:p>
            <a:pPr lvl="0"/>
            <a:r>
              <a:rPr lang="es-ES" dirty="0"/>
              <a:t>Identificar los casos de uso, para una problemática y representarla con la notación UML.</a:t>
            </a: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4286421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dirty="0"/>
              <a:t>Una representación de un diagrama de casos de uso sería el siguiente:</a:t>
            </a:r>
            <a:endParaRPr lang="es-CL" dirty="0"/>
          </a:p>
          <a:p>
            <a:pPr marL="0" indent="0">
              <a:buNone/>
            </a:pPr>
            <a:r>
              <a:rPr lang="es-ES" b="1" dirty="0"/>
              <a:t> </a:t>
            </a:r>
            <a:endParaRPr lang="es-CL" dirty="0"/>
          </a:p>
          <a:p>
            <a:pPr marL="0" indent="0">
              <a:buNone/>
            </a:pPr>
            <a:endParaRPr lang="es-CL" dirty="0"/>
          </a:p>
          <a:p>
            <a:pPr marL="0" indent="0">
              <a:buNone/>
            </a:pPr>
            <a:endParaRPr lang="es-CL" dirty="0"/>
          </a:p>
          <a:p>
            <a:pPr marL="0" indent="0">
              <a:buNone/>
            </a:pPr>
            <a:endParaRPr lang="es-ES" sz="2400"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261213"/>
            <a:ext cx="3601843" cy="1931646"/>
          </a:xfrm>
          <a:prstGeom prst="rect">
            <a:avLst/>
          </a:prstGeom>
          <a:noFill/>
        </p:spPr>
      </p:pic>
    </p:spTree>
    <p:extLst>
      <p:ext uri="{BB962C8B-B14F-4D97-AF65-F5344CB8AC3E}">
        <p14:creationId xmlns:p14="http://schemas.microsoft.com/office/powerpoint/2010/main" val="2315840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Casos de uso (CU</a:t>
            </a:r>
            <a:r>
              <a:rPr lang="es-ES" b="1" dirty="0" smtClean="0"/>
              <a:t>)</a:t>
            </a:r>
            <a:endParaRPr lang="es-CL" dirty="0"/>
          </a:p>
          <a:p>
            <a:r>
              <a:rPr lang="es-ES" dirty="0"/>
              <a:t>Un caso de uso es, en esencia, una </a:t>
            </a:r>
            <a:r>
              <a:rPr lang="es-ES" b="1" dirty="0"/>
              <a:t>interacción típica entre un usuario y un sistema de software</a:t>
            </a:r>
            <a:r>
              <a:rPr lang="es-ES" dirty="0" smtClean="0"/>
              <a:t>. Su notación es:</a:t>
            </a:r>
          </a:p>
          <a:p>
            <a:endParaRPr lang="es-ES" dirty="0"/>
          </a:p>
          <a:p>
            <a:endParaRPr lang="es-ES" dirty="0" smtClean="0"/>
          </a:p>
          <a:p>
            <a:pPr marL="0" indent="0">
              <a:buNone/>
            </a:pPr>
            <a:r>
              <a:rPr lang="es-ES" b="1" dirty="0" smtClean="0"/>
              <a:t>Actores</a:t>
            </a:r>
            <a:endParaRPr lang="es-CL" dirty="0"/>
          </a:p>
          <a:p>
            <a:r>
              <a:rPr lang="es-ES" dirty="0" smtClean="0"/>
              <a:t>Los </a:t>
            </a:r>
            <a:r>
              <a:rPr lang="es-ES" dirty="0"/>
              <a:t>actores llevan a cabo casos de uso. Un mismo actor puede realizar muchos casos de uso; a la inversa, un caso de uso puede ser realizado por varios actores</a:t>
            </a:r>
            <a:endParaRPr lang="es-CL" dirty="0"/>
          </a:p>
          <a:p>
            <a:endParaRPr lang="es-CL" dirty="0"/>
          </a:p>
          <a:p>
            <a:pPr marL="0" indent="0">
              <a:buNone/>
            </a:pPr>
            <a:endParaRPr lang="es-ES" sz="2400"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3958684" y="2529970"/>
            <a:ext cx="2857500" cy="914400"/>
          </a:xfrm>
          <a:prstGeom prst="rect">
            <a:avLst/>
          </a:prstGeom>
          <a:noFill/>
        </p:spPr>
      </p:pic>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4296938" y="4861932"/>
            <a:ext cx="2180992" cy="1374020"/>
          </a:xfrm>
          <a:prstGeom prst="rect">
            <a:avLst/>
          </a:prstGeom>
          <a:noFill/>
        </p:spPr>
      </p:pic>
    </p:spTree>
    <p:extLst>
      <p:ext uri="{BB962C8B-B14F-4D97-AF65-F5344CB8AC3E}">
        <p14:creationId xmlns:p14="http://schemas.microsoft.com/office/powerpoint/2010/main" val="95502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Relaciones</a:t>
            </a:r>
            <a:endParaRPr lang="es-CL" dirty="0"/>
          </a:p>
          <a:p>
            <a:pPr marL="0" indent="0">
              <a:buNone/>
            </a:pPr>
            <a:r>
              <a:rPr lang="es-ES" b="1" dirty="0"/>
              <a:t> </a:t>
            </a:r>
            <a:endParaRPr lang="es-CL" dirty="0"/>
          </a:p>
          <a:p>
            <a:r>
              <a:rPr lang="es-ES" dirty="0"/>
              <a:t>UML, define relaciones de estereotipos y generalización. Con estas relaciones, podemos ver gráficamente el como interactúan los casos de uso y los actores, para una mejor comprensión del escenario. A continuación, definiremos cada una de ellas.</a:t>
            </a:r>
            <a:endParaRPr lang="es-CL" dirty="0"/>
          </a:p>
          <a:p>
            <a:pPr marL="0" indent="0">
              <a:buNone/>
            </a:pPr>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257955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ítulo 27">
            <a:extLst>
              <a:ext uri="{FF2B5EF4-FFF2-40B4-BE49-F238E27FC236}">
                <a16:creationId xmlns:a16="http://schemas.microsoft.com/office/drawing/2014/main" id="{8D9E26A3-9FC5-4974-92EC-586B2E5D3301}"/>
              </a:ext>
            </a:extLst>
          </p:cNvPr>
          <p:cNvSpPr>
            <a:spLocks noGrp="1"/>
          </p:cNvSpPr>
          <p:nvPr>
            <p:ph type="ctrTitle"/>
          </p:nvPr>
        </p:nvSpPr>
        <p:spPr>
          <a:xfrm>
            <a:off x="3222172" y="1113313"/>
            <a:ext cx="7913656" cy="1630161"/>
          </a:xfrm>
        </p:spPr>
        <p:txBody>
          <a:bodyPr>
            <a:normAutofit/>
          </a:bodyPr>
          <a:lstStyle/>
          <a:p>
            <a:r>
              <a:rPr lang="es-CL" dirty="0" smtClean="0"/>
              <a:t>UML</a:t>
            </a:r>
            <a:endParaRPr lang="es-CL" dirty="0"/>
          </a:p>
        </p:txBody>
      </p:sp>
      <p:sp>
        <p:nvSpPr>
          <p:cNvPr id="2" name="Subtítulo 1">
            <a:extLst>
              <a:ext uri="{FF2B5EF4-FFF2-40B4-BE49-F238E27FC236}">
                <a16:creationId xmlns:a16="http://schemas.microsoft.com/office/drawing/2014/main" id="{780D37AA-34BA-4549-BCF4-C1D196008147}"/>
              </a:ext>
            </a:extLst>
          </p:cNvPr>
          <p:cNvSpPr>
            <a:spLocks noGrp="1"/>
          </p:cNvSpPr>
          <p:nvPr>
            <p:ph type="subTitle" idx="1"/>
          </p:nvPr>
        </p:nvSpPr>
        <p:spPr/>
        <p:txBody>
          <a:bodyPr/>
          <a:lstStyle/>
          <a:p>
            <a:endParaRPr lang="es-CL"/>
          </a:p>
        </p:txBody>
      </p:sp>
      <p:sp>
        <p:nvSpPr>
          <p:cNvPr id="3" name="Marcador de posición de imagen 2">
            <a:extLst>
              <a:ext uri="{FF2B5EF4-FFF2-40B4-BE49-F238E27FC236}">
                <a16:creationId xmlns:a16="http://schemas.microsoft.com/office/drawing/2014/main" id="{9E7B4E90-90A0-4FA6-8D76-CC3AF6261CD7}"/>
              </a:ext>
            </a:extLst>
          </p:cNvPr>
          <p:cNvSpPr>
            <a:spLocks noGrp="1"/>
          </p:cNvSpPr>
          <p:nvPr>
            <p:ph type="pic" sz="quarter" idx="13"/>
          </p:nvPr>
        </p:nvSpPr>
        <p:spPr/>
      </p:sp>
    </p:spTree>
    <p:extLst>
      <p:ext uri="{BB962C8B-B14F-4D97-AF65-F5344CB8AC3E}">
        <p14:creationId xmlns:p14="http://schemas.microsoft.com/office/powerpoint/2010/main" val="108293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Estereotipos: </a:t>
            </a:r>
            <a:r>
              <a:rPr lang="es-MX" dirty="0" smtClean="0"/>
              <a:t>&lt;&lt;comunícate&gt;&gt;</a:t>
            </a:r>
            <a:endParaRPr lang="es-CL" dirty="0"/>
          </a:p>
          <a:p>
            <a:r>
              <a:rPr lang="es-ES" dirty="0" smtClean="0"/>
              <a:t>Es una relación de asociación que nos muestra la interacción entre un actor y el caso de uso.</a:t>
            </a:r>
            <a:endParaRPr lang="es-CL" dirty="0" smtClean="0"/>
          </a:p>
          <a:p>
            <a:pPr marL="0" indent="0">
              <a:buNone/>
            </a:pPr>
            <a:endParaRPr lang="es-CL" dirty="0" smtClean="0"/>
          </a:p>
          <a:p>
            <a:pPr marL="0" indent="0">
              <a:buNone/>
            </a:pPr>
            <a:endParaRPr lang="es-ES" sz="2400"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3813718" y="2261213"/>
            <a:ext cx="4908542" cy="3887180"/>
          </a:xfrm>
          <a:prstGeom prst="rect">
            <a:avLst/>
          </a:prstGeom>
          <a:noFill/>
          <a:ln>
            <a:noFill/>
          </a:ln>
        </p:spPr>
      </p:pic>
    </p:spTree>
    <p:extLst>
      <p:ext uri="{BB962C8B-B14F-4D97-AF65-F5344CB8AC3E}">
        <p14:creationId xmlns:p14="http://schemas.microsoft.com/office/powerpoint/2010/main" val="3292475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Estereotipos: </a:t>
            </a:r>
            <a:r>
              <a:rPr lang="es-MX" dirty="0" smtClean="0"/>
              <a:t>&lt;&lt;</a:t>
            </a:r>
            <a:r>
              <a:rPr lang="es-MX" dirty="0" err="1" smtClean="0"/>
              <a:t>include</a:t>
            </a:r>
            <a:r>
              <a:rPr lang="es-MX" dirty="0" smtClean="0"/>
              <a:t>&gt;&gt;</a:t>
            </a:r>
            <a:endParaRPr lang="es-CL" dirty="0"/>
          </a:p>
          <a:p>
            <a:r>
              <a:rPr lang="es-ES" dirty="0"/>
              <a:t>En términos muy simples, cuando relacionamos dos casos de uso con un “</a:t>
            </a:r>
            <a:r>
              <a:rPr lang="es-ES" dirty="0" err="1"/>
              <a:t>include</a:t>
            </a:r>
            <a:r>
              <a:rPr lang="es-ES" dirty="0"/>
              <a:t>”, estamos diciendo que el primero (el caso de uso base) incluye al segundo (el caso de uso incluido</a:t>
            </a:r>
            <a:r>
              <a:rPr lang="es-ES" dirty="0" smtClean="0"/>
              <a:t>),</a:t>
            </a:r>
            <a:r>
              <a:rPr lang="es-ES" dirty="0"/>
              <a:t> </a:t>
            </a:r>
            <a:r>
              <a:rPr lang="es-ES" dirty="0" smtClean="0"/>
              <a:t>es </a:t>
            </a:r>
            <a:r>
              <a:rPr lang="es-ES" dirty="0"/>
              <a:t>decir, el segundo es parte esencial del primero. Sin el segundo, el primero no podría funcionar bien; pues no podría cumplir su objetivo.</a:t>
            </a:r>
            <a:endParaRPr lang="es-CL" dirty="0"/>
          </a:p>
          <a:p>
            <a:pPr marL="0" indent="0">
              <a:buNone/>
            </a:pPr>
            <a:endParaRPr lang="es-ES" sz="2400"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4047893" y="3508953"/>
            <a:ext cx="3490331" cy="2557309"/>
          </a:xfrm>
          <a:prstGeom prst="rect">
            <a:avLst/>
          </a:prstGeom>
          <a:noFill/>
        </p:spPr>
      </p:pic>
    </p:spTree>
    <p:extLst>
      <p:ext uri="{BB962C8B-B14F-4D97-AF65-F5344CB8AC3E}">
        <p14:creationId xmlns:p14="http://schemas.microsoft.com/office/powerpoint/2010/main" val="3322884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Estereotipos: </a:t>
            </a:r>
            <a:r>
              <a:rPr lang="es-MX" dirty="0" smtClean="0"/>
              <a:t>&lt;&lt;</a:t>
            </a:r>
            <a:r>
              <a:rPr lang="es-MX" dirty="0" err="1" smtClean="0"/>
              <a:t>extend</a:t>
            </a:r>
            <a:r>
              <a:rPr lang="es-MX" dirty="0" smtClean="0"/>
              <a:t>&gt;&gt;</a:t>
            </a:r>
            <a:endParaRPr lang="es-CL" dirty="0"/>
          </a:p>
          <a:p>
            <a:pPr algn="just"/>
            <a:r>
              <a:rPr lang="es-ES" dirty="0"/>
              <a:t>Un caso de uso puede tener una extensión que no sea indispensable, pero sería bueno para la comprensión de lo que se desea desarrollar, que esta extensión sea expresada en el diagrama, es en este caso (no abusar), en donde haremos esta </a:t>
            </a:r>
            <a:r>
              <a:rPr lang="es-ES" dirty="0" smtClean="0"/>
              <a:t>relación, </a:t>
            </a:r>
            <a:r>
              <a:rPr lang="es-ES" dirty="0"/>
              <a:t>e</a:t>
            </a:r>
            <a:r>
              <a:rPr lang="es-ES" dirty="0" smtClean="0"/>
              <a:t>s </a:t>
            </a:r>
            <a:r>
              <a:rPr lang="es-ES" dirty="0"/>
              <a:t>decir, </a:t>
            </a:r>
            <a:r>
              <a:rPr lang="es-ES" b="1" dirty="0"/>
              <a:t>el caso de uso base, puede funcionar perfectamente, si no se realiza el caso de uso del cual extiende.</a:t>
            </a:r>
            <a:endParaRPr lang="es-CL" dirty="0"/>
          </a:p>
          <a:p>
            <a:pPr marL="0" indent="0">
              <a:buNone/>
            </a:pPr>
            <a:endParaRPr lang="es-ES" sz="2400"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3619035" y="3591389"/>
            <a:ext cx="3606955" cy="2274151"/>
          </a:xfrm>
          <a:prstGeom prst="rect">
            <a:avLst/>
          </a:prstGeom>
          <a:noFill/>
        </p:spPr>
      </p:pic>
    </p:spTree>
    <p:extLst>
      <p:ext uri="{BB962C8B-B14F-4D97-AF65-F5344CB8AC3E}">
        <p14:creationId xmlns:p14="http://schemas.microsoft.com/office/powerpoint/2010/main" val="2863748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Generalización</a:t>
            </a:r>
          </a:p>
          <a:p>
            <a:pPr marL="0" indent="0">
              <a:buNone/>
            </a:pPr>
            <a:r>
              <a:rPr lang="es-ES" dirty="0"/>
              <a:t>Cuando creamos a un actor y un caso de uso, si este caso de uso es una abstracción de otros casos de uso o el actor también podría ser una abstracción de muchos otros actores, podemos aplicar la </a:t>
            </a:r>
            <a:r>
              <a:rPr lang="es-ES" dirty="0" smtClean="0"/>
              <a:t>generalización</a:t>
            </a:r>
            <a:endParaRPr lang="es-CL" dirty="0" smtClean="0"/>
          </a:p>
          <a:p>
            <a:pPr marL="0" indent="0">
              <a:buNone/>
            </a:pPr>
            <a:endParaRPr lang="es-ES" sz="2400" dirty="0"/>
          </a:p>
        </p:txBody>
      </p:sp>
      <p:pic>
        <p:nvPicPr>
          <p:cNvPr id="12" name="Imagen 11"/>
          <p:cNvPicPr/>
          <p:nvPr/>
        </p:nvPicPr>
        <p:blipFill>
          <a:blip r:embed="rId2">
            <a:extLst>
              <a:ext uri="{28A0092B-C50C-407E-A947-70E740481C1C}">
                <a14:useLocalDpi xmlns:a14="http://schemas.microsoft.com/office/drawing/2010/main" val="0"/>
              </a:ext>
            </a:extLst>
          </a:blip>
          <a:srcRect/>
          <a:stretch>
            <a:fillRect/>
          </a:stretch>
        </p:blipFill>
        <p:spPr bwMode="auto">
          <a:xfrm>
            <a:off x="3638551" y="3031158"/>
            <a:ext cx="3810000" cy="2981325"/>
          </a:xfrm>
          <a:prstGeom prst="rect">
            <a:avLst/>
          </a:prstGeom>
          <a:noFill/>
        </p:spPr>
      </p:pic>
    </p:spTree>
    <p:extLst>
      <p:ext uri="{BB962C8B-B14F-4D97-AF65-F5344CB8AC3E}">
        <p14:creationId xmlns:p14="http://schemas.microsoft.com/office/powerpoint/2010/main" val="3313822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Un ejemplo:</a:t>
            </a:r>
            <a:endParaRPr lang="es-CL" dirty="0" smtClean="0"/>
          </a:p>
          <a:p>
            <a:pPr marL="0" indent="0">
              <a:buNone/>
            </a:pPr>
            <a:endParaRPr lang="es-ES" sz="2400"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2341756" y="2009775"/>
            <a:ext cx="7426712" cy="3833464"/>
          </a:xfrm>
          <a:prstGeom prst="rect">
            <a:avLst/>
          </a:prstGeom>
          <a:noFill/>
        </p:spPr>
      </p:pic>
    </p:spTree>
    <p:extLst>
      <p:ext uri="{BB962C8B-B14F-4D97-AF65-F5344CB8AC3E}">
        <p14:creationId xmlns:p14="http://schemas.microsoft.com/office/powerpoint/2010/main" val="3765032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Diagramas de secuencia</a:t>
            </a:r>
            <a:endParaRPr lang="es-CL" dirty="0"/>
          </a:p>
          <a:p>
            <a:pPr marL="0" indent="0">
              <a:buNone/>
            </a:pPr>
            <a:r>
              <a:rPr lang="es-ES" b="1" dirty="0"/>
              <a:t>Competencias</a:t>
            </a:r>
            <a:endParaRPr lang="es-CL" dirty="0"/>
          </a:p>
          <a:p>
            <a:pPr marL="0" indent="0">
              <a:buNone/>
            </a:pPr>
            <a:r>
              <a:rPr lang="es-ES" b="1" dirty="0"/>
              <a:t> </a:t>
            </a:r>
            <a:endParaRPr lang="es-CL" dirty="0"/>
          </a:p>
          <a:p>
            <a:pPr lvl="0"/>
            <a:r>
              <a:rPr lang="es-ES" dirty="0"/>
              <a:t>Tener nociones de la vista de interacción.</a:t>
            </a:r>
            <a:endParaRPr lang="es-CL" dirty="0"/>
          </a:p>
          <a:p>
            <a:pPr lvl="0"/>
            <a:r>
              <a:rPr lang="es-ES" dirty="0"/>
              <a:t>Conocer el concepto de los diagramas de secuencia. </a:t>
            </a:r>
            <a:endParaRPr lang="es-CL" dirty="0"/>
          </a:p>
          <a:p>
            <a:pPr lvl="0"/>
            <a:r>
              <a:rPr lang="es-ES" dirty="0"/>
              <a:t>Conocer el papel de los roles y los mensajes.</a:t>
            </a:r>
            <a:endParaRPr lang="es-CL" dirty="0"/>
          </a:p>
          <a:p>
            <a:pPr lvl="0"/>
            <a:r>
              <a:rPr lang="es-ES" dirty="0"/>
              <a:t>Construir diagrama de secuencia.</a:t>
            </a:r>
            <a:endParaRPr lang="es-CL" dirty="0"/>
          </a:p>
          <a:p>
            <a:pPr lvl="0"/>
            <a:r>
              <a:rPr lang="es-ES" dirty="0"/>
              <a:t>Eficiencia en la construcción de los diagramas de secuencia.</a:t>
            </a: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453858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r>
              <a:rPr lang="es-ES" b="1" dirty="0"/>
              <a:t>Diagrama de </a:t>
            </a:r>
            <a:r>
              <a:rPr lang="es-ES" b="1" dirty="0" smtClean="0"/>
              <a:t>secuencia</a:t>
            </a:r>
          </a:p>
          <a:p>
            <a:pPr marL="0" indent="0">
              <a:buNone/>
            </a:pPr>
            <a:endParaRPr lang="es-CL" dirty="0"/>
          </a:p>
          <a:p>
            <a:pPr algn="just"/>
            <a:r>
              <a:rPr lang="es-ES" dirty="0" smtClean="0"/>
              <a:t>Un </a:t>
            </a:r>
            <a:r>
              <a:rPr lang="es-ES" dirty="0"/>
              <a:t>diagrama de secuencia, muestra un conjunto de mensajes, dispuestos en una secuencia temporal. </a:t>
            </a:r>
            <a:endParaRPr lang="es-ES" dirty="0" smtClean="0"/>
          </a:p>
          <a:p>
            <a:pPr algn="just"/>
            <a:r>
              <a:rPr lang="es-ES" dirty="0" smtClean="0"/>
              <a:t>Cada </a:t>
            </a:r>
            <a:r>
              <a:rPr lang="es-ES" dirty="0"/>
              <a:t>rol en la secuencia se muestra como una línea de vida, una línea vertical. </a:t>
            </a:r>
            <a:endParaRPr lang="es-ES" dirty="0" smtClean="0"/>
          </a:p>
          <a:p>
            <a:pPr algn="just"/>
            <a:r>
              <a:rPr lang="es-ES" dirty="0" smtClean="0"/>
              <a:t>A </a:t>
            </a:r>
            <a:r>
              <a:rPr lang="es-ES" dirty="0"/>
              <a:t>diferencia de otros diagramas, el diagrama </a:t>
            </a:r>
            <a:r>
              <a:rPr lang="es-ES" dirty="0" smtClean="0"/>
              <a:t>de secuencia </a:t>
            </a:r>
            <a:r>
              <a:rPr lang="es-ES" dirty="0"/>
              <a:t>al mostrarnos interacciones entre los roles, está dentro de los diagramas dinámicos. </a:t>
            </a:r>
            <a:endParaRPr lang="es-ES" dirty="0" smtClean="0"/>
          </a:p>
          <a:p>
            <a:pPr algn="just"/>
            <a:r>
              <a:rPr lang="es-ES" b="1" dirty="0" smtClean="0"/>
              <a:t>Puede </a:t>
            </a:r>
            <a:r>
              <a:rPr lang="es-ES" b="1" dirty="0"/>
              <a:t>usarse un diagrama de secuencia, para mostrar las interacciones en un caso de uso o en un escenario de un sistema de software.</a:t>
            </a:r>
            <a:endParaRPr lang="es-CL" dirty="0"/>
          </a:p>
          <a:p>
            <a:pPr marL="0" lvl="0" indent="0">
              <a:buNone/>
            </a:pPr>
            <a:r>
              <a:rPr lang="es-ES" dirty="0" smtClean="0"/>
              <a:t>.</a:t>
            </a:r>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34853650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Mensaje</a:t>
            </a:r>
            <a:endParaRPr lang="es-CL" dirty="0"/>
          </a:p>
          <a:p>
            <a:r>
              <a:rPr lang="es-ES" dirty="0"/>
              <a:t>Es la funcionalidad que permite la comunicación entre los roles. De acá, ya tendremos una idea de lo que serán los métodos y sus interacciones.</a:t>
            </a:r>
            <a:endParaRPr lang="es-CL" dirty="0"/>
          </a:p>
          <a:p>
            <a:pPr marL="0" lvl="0" indent="0">
              <a:buNone/>
            </a:pPr>
            <a:r>
              <a:rPr lang="es-ES" dirty="0" smtClean="0"/>
              <a:t>.</a:t>
            </a:r>
            <a:endParaRPr lang="es-CL" dirty="0"/>
          </a:p>
          <a:p>
            <a:endParaRPr lang="es-CL" dirty="0"/>
          </a:p>
          <a:p>
            <a:pPr marL="0" indent="0">
              <a:buNone/>
            </a:pPr>
            <a:endParaRPr lang="es-CL" dirty="0"/>
          </a:p>
          <a:p>
            <a:pPr marL="0" indent="0">
              <a:buNone/>
            </a:pPr>
            <a:endParaRPr lang="es-ES" sz="2400"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959952"/>
            <a:ext cx="4762500" cy="3257550"/>
          </a:xfrm>
          <a:prstGeom prst="rect">
            <a:avLst/>
          </a:prstGeom>
          <a:noFill/>
        </p:spPr>
      </p:pic>
    </p:spTree>
    <p:extLst>
      <p:ext uri="{BB962C8B-B14F-4D97-AF65-F5344CB8AC3E}">
        <p14:creationId xmlns:p14="http://schemas.microsoft.com/office/powerpoint/2010/main" val="4009569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Compra de entradas online, flujo normal</a:t>
            </a:r>
            <a:endParaRPr lang="es-CL" dirty="0"/>
          </a:p>
          <a:p>
            <a:pPr marL="0" lvl="0" indent="0">
              <a:buNone/>
            </a:pPr>
            <a:r>
              <a:rPr lang="es-ES" dirty="0" smtClean="0"/>
              <a:t>.</a:t>
            </a:r>
            <a:endParaRPr lang="es-CL" dirty="0"/>
          </a:p>
          <a:p>
            <a:endParaRPr lang="es-CL" dirty="0"/>
          </a:p>
          <a:p>
            <a:pPr marL="0" indent="0">
              <a:buNone/>
            </a:pPr>
            <a:endParaRPr lang="es-CL" dirty="0"/>
          </a:p>
          <a:p>
            <a:pPr marL="0" indent="0">
              <a:buNone/>
            </a:pPr>
            <a:endParaRPr lang="es-ES" sz="2400"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784194"/>
            <a:ext cx="6029093" cy="4347619"/>
          </a:xfrm>
          <a:prstGeom prst="rect">
            <a:avLst/>
          </a:prstGeom>
          <a:noFill/>
          <a:ln>
            <a:noFill/>
          </a:ln>
        </p:spPr>
      </p:pic>
    </p:spTree>
    <p:extLst>
      <p:ext uri="{BB962C8B-B14F-4D97-AF65-F5344CB8AC3E}">
        <p14:creationId xmlns:p14="http://schemas.microsoft.com/office/powerpoint/2010/main" val="723187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Flujo normal, administrador consulta las ventas</a:t>
            </a:r>
            <a:endParaRPr lang="es-CL" dirty="0"/>
          </a:p>
          <a:p>
            <a:pPr marL="0" lvl="0" indent="0">
              <a:buNone/>
            </a:pPr>
            <a:r>
              <a:rPr lang="es-ES" dirty="0" smtClean="0"/>
              <a:t>.</a:t>
            </a:r>
            <a:endParaRPr lang="es-CL" dirty="0"/>
          </a:p>
          <a:p>
            <a:endParaRPr lang="es-CL" dirty="0"/>
          </a:p>
          <a:p>
            <a:pPr marL="0" indent="0">
              <a:buNone/>
            </a:pPr>
            <a:endParaRPr lang="es-CL" dirty="0"/>
          </a:p>
          <a:p>
            <a:pPr marL="0" indent="0">
              <a:buNone/>
            </a:pPr>
            <a:endParaRPr lang="es-ES" sz="2400"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3162300" y="2261213"/>
            <a:ext cx="5178811" cy="3403607"/>
          </a:xfrm>
          <a:prstGeom prst="rect">
            <a:avLst/>
          </a:prstGeom>
          <a:noFill/>
        </p:spPr>
      </p:pic>
    </p:spTree>
    <p:extLst>
      <p:ext uri="{BB962C8B-B14F-4D97-AF65-F5344CB8AC3E}">
        <p14:creationId xmlns:p14="http://schemas.microsoft.com/office/powerpoint/2010/main" val="1963260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Objetivos</a:t>
            </a:r>
            <a:endParaRPr lang="es-CL" dirty="0"/>
          </a:p>
          <a:p>
            <a:pPr lvl="0"/>
            <a:r>
              <a:rPr lang="es-ES" dirty="0"/>
              <a:t>Conocer el lenguaje de modelado unificado (UML). </a:t>
            </a:r>
            <a:endParaRPr lang="es-CL" dirty="0"/>
          </a:p>
          <a:p>
            <a:pPr lvl="0"/>
            <a:r>
              <a:rPr lang="es-ES" dirty="0"/>
              <a:t>Conocer los distintos tipos de diagramas.</a:t>
            </a:r>
            <a:endParaRPr lang="es-CL" dirty="0"/>
          </a:p>
          <a:p>
            <a:pPr lvl="0"/>
            <a:r>
              <a:rPr lang="es-ES" dirty="0"/>
              <a:t>Reconocer el paradigma de la programación en el que está basado UML. </a:t>
            </a:r>
            <a:endParaRPr lang="es-CL" dirty="0"/>
          </a:p>
          <a:p>
            <a:pPr lvl="0"/>
            <a:r>
              <a:rPr lang="es-ES" dirty="0"/>
              <a:t>Entender el concepto del proceso de creación de software.</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41278103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MX" b="1" dirty="0" smtClean="0"/>
              <a:t>Flujo alternativo, cuenta no posee saldo</a:t>
            </a:r>
            <a:endParaRPr lang="es-CL" dirty="0"/>
          </a:p>
          <a:p>
            <a:pPr marL="0" lvl="0" indent="0">
              <a:buNone/>
            </a:pPr>
            <a:r>
              <a:rPr lang="es-ES" dirty="0" smtClean="0"/>
              <a:t>.</a:t>
            </a:r>
            <a:endParaRPr lang="es-CL" dirty="0"/>
          </a:p>
          <a:p>
            <a:endParaRPr lang="es-CL" dirty="0"/>
          </a:p>
          <a:p>
            <a:pPr marL="0" indent="0">
              <a:buNone/>
            </a:pPr>
            <a:endParaRPr lang="es-CL" dirty="0"/>
          </a:p>
          <a:p>
            <a:pPr marL="0" indent="0">
              <a:buNone/>
            </a:pPr>
            <a:endParaRPr lang="es-ES" sz="2400"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3335926" y="1874332"/>
            <a:ext cx="5161303" cy="4125024"/>
          </a:xfrm>
          <a:prstGeom prst="rect">
            <a:avLst/>
          </a:prstGeom>
          <a:noFill/>
          <a:ln>
            <a:noFill/>
          </a:ln>
        </p:spPr>
      </p:pic>
    </p:spTree>
    <p:extLst>
      <p:ext uri="{BB962C8B-B14F-4D97-AF65-F5344CB8AC3E}">
        <p14:creationId xmlns:p14="http://schemas.microsoft.com/office/powerpoint/2010/main" val="1171955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smtClean="0"/>
              <a:t>Comprensión de lo que se requiere desarrollar</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pic>
        <p:nvPicPr>
          <p:cNvPr id="10" name="Imagen 9"/>
          <p:cNvPicPr/>
          <p:nvPr/>
        </p:nvPicPr>
        <p:blipFill>
          <a:blip r:embed="rId2">
            <a:extLst>
              <a:ext uri="{28A0092B-C50C-407E-A947-70E740481C1C}">
                <a14:useLocalDpi xmlns:a14="http://schemas.microsoft.com/office/drawing/2010/main" val="0"/>
              </a:ext>
            </a:extLst>
          </a:blip>
          <a:srcRect/>
          <a:stretch>
            <a:fillRect/>
          </a:stretch>
        </p:blipFill>
        <p:spPr bwMode="auto">
          <a:xfrm>
            <a:off x="3830824" y="1990855"/>
            <a:ext cx="3813175" cy="3821430"/>
          </a:xfrm>
          <a:prstGeom prst="rect">
            <a:avLst/>
          </a:prstGeom>
          <a:noFill/>
          <a:ln>
            <a:noFill/>
          </a:ln>
        </p:spPr>
      </p:pic>
    </p:spTree>
    <p:extLst>
      <p:ext uri="{BB962C8B-B14F-4D97-AF65-F5344CB8AC3E}">
        <p14:creationId xmlns:p14="http://schemas.microsoft.com/office/powerpoint/2010/main" val="4083693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Algunas definiciones</a:t>
            </a:r>
            <a:endParaRPr lang="es-CL" dirty="0"/>
          </a:p>
          <a:p>
            <a:pPr marL="0" indent="0">
              <a:buNone/>
            </a:pPr>
            <a:r>
              <a:rPr lang="es-ES" b="1" dirty="0"/>
              <a:t>¿Qué es un modelo?</a:t>
            </a:r>
            <a:endParaRPr lang="es-CL" dirty="0"/>
          </a:p>
          <a:p>
            <a:r>
              <a:rPr lang="es-ES" dirty="0" smtClean="0"/>
              <a:t>Un </a:t>
            </a:r>
            <a:r>
              <a:rPr lang="es-ES" dirty="0"/>
              <a:t>modelo, es una representación de algo, en cierto medio (Papel, pantallas, maquetas, etc.), que capta los aspectos principales, ignorando los menos importantes o que no aporten información relevante. Un modelo en un sistema de software está expresado mediante UML.</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3842496" y="3901569"/>
            <a:ext cx="3580279" cy="2409583"/>
          </a:xfrm>
          <a:prstGeom prst="rect">
            <a:avLst/>
          </a:prstGeom>
          <a:noFill/>
        </p:spPr>
      </p:pic>
    </p:spTree>
    <p:extLst>
      <p:ext uri="{BB962C8B-B14F-4D97-AF65-F5344CB8AC3E}">
        <p14:creationId xmlns:p14="http://schemas.microsoft.com/office/powerpoint/2010/main" val="2116754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¿Qué es UML?</a:t>
            </a:r>
            <a:endParaRPr lang="es-CL" dirty="0"/>
          </a:p>
          <a:p>
            <a:pPr marL="0" indent="0">
              <a:buNone/>
            </a:pPr>
            <a:r>
              <a:rPr lang="es-ES" b="1" dirty="0"/>
              <a:t> </a:t>
            </a:r>
            <a:endParaRPr lang="es-CL" dirty="0"/>
          </a:p>
          <a:p>
            <a:r>
              <a:rPr lang="es-ES" dirty="0"/>
              <a:t>UML (</a:t>
            </a:r>
            <a:r>
              <a:rPr lang="es-ES" dirty="0" err="1"/>
              <a:t>Unified</a:t>
            </a:r>
            <a:r>
              <a:rPr lang="es-ES" dirty="0"/>
              <a:t> </a:t>
            </a:r>
            <a:r>
              <a:rPr lang="es-ES" dirty="0" err="1"/>
              <a:t>Modeling</a:t>
            </a:r>
            <a:r>
              <a:rPr lang="es-ES" dirty="0"/>
              <a:t> </a:t>
            </a:r>
            <a:r>
              <a:rPr lang="es-ES" dirty="0" err="1"/>
              <a:t>language</a:t>
            </a:r>
            <a:r>
              <a:rPr lang="es-ES" dirty="0"/>
              <a:t>), es un </a:t>
            </a:r>
            <a:r>
              <a:rPr lang="es-ES" b="1" dirty="0"/>
              <a:t>lenguaje </a:t>
            </a:r>
            <a:r>
              <a:rPr lang="es-ES" dirty="0"/>
              <a:t>de modelado unificado, que surge a finales de la década de los 80 y principios de los 90. Entre los años 94 y 96, Grady y </a:t>
            </a:r>
            <a:r>
              <a:rPr lang="es-ES" dirty="0" err="1"/>
              <a:t>Jim</a:t>
            </a:r>
            <a:r>
              <a:rPr lang="es-ES" dirty="0"/>
              <a:t> e </a:t>
            </a:r>
            <a:r>
              <a:rPr lang="es-ES" dirty="0" err="1"/>
              <a:t>Ivar</a:t>
            </a:r>
            <a:r>
              <a:rPr lang="es-ES" dirty="0"/>
              <a:t>, conocidos como; "los tres amigos", crearon finalmente UML. </a:t>
            </a:r>
            <a:endParaRPr lang="es-ES" dirty="0" smtClean="0"/>
          </a:p>
          <a:p>
            <a:r>
              <a:rPr lang="es-ES" dirty="0" smtClean="0"/>
              <a:t>Resultado </a:t>
            </a:r>
            <a:r>
              <a:rPr lang="es-ES" dirty="0"/>
              <a:t>de un trabajo iterativo y gradual, que pone a nuestra disposición, una norma construida sobre muchas ideas y contribuciones realizadas (unificadas), por numerosos individuos y compañías de la comunidad de la orientación a objetos.</a:t>
            </a:r>
            <a:endParaRPr lang="es-CL" dirty="0"/>
          </a:p>
          <a:p>
            <a:r>
              <a:rPr lang="es-ES" b="1" dirty="0"/>
              <a:t>UML es un lenguaje y no una metodología</a:t>
            </a:r>
            <a:r>
              <a:rPr lang="es-ES" dirty="0"/>
              <a:t>, esto suele causar confusiones. Las </a:t>
            </a:r>
            <a:r>
              <a:rPr lang="es-ES" i="1" dirty="0"/>
              <a:t>metodologías </a:t>
            </a:r>
            <a:r>
              <a:rPr lang="es-ES" dirty="0"/>
              <a:t>poseen un lenguaje y un proceso para modelar. En este caso; el lenguaje de modelado es la notación (gráfica), de la que se valen las metodologías para expresar los diseños.</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2644320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UML y los paradigmas de programación</a:t>
            </a:r>
            <a:endParaRPr lang="es-CL" dirty="0"/>
          </a:p>
          <a:p>
            <a:r>
              <a:rPr lang="es-ES" dirty="0"/>
              <a:t>El reconocido empresario de las tecnologías de la información Tom </a:t>
            </a:r>
            <a:r>
              <a:rPr lang="es-ES" dirty="0" err="1"/>
              <a:t>Hadfield</a:t>
            </a:r>
            <a:r>
              <a:rPr lang="es-ES" dirty="0"/>
              <a:t>, quien a la edad de doce años, creó junto su padre “SOCCKERNET (1994)” , sitio que posteriormente  fue vendido a ESPN en 40 millones de dólares, dijo</a:t>
            </a:r>
            <a:r>
              <a:rPr lang="es-ES" dirty="0" smtClean="0"/>
              <a:t>:</a:t>
            </a:r>
          </a:p>
          <a:p>
            <a:endParaRPr lang="es-ES" dirty="0" smtClean="0"/>
          </a:p>
          <a:p>
            <a:r>
              <a:rPr lang="es-ES" dirty="0"/>
              <a:t>"</a:t>
            </a:r>
            <a:r>
              <a:rPr lang="es-ES" i="1" dirty="0"/>
              <a:t>Los lenguajes de objetos, permiten ventajas, pero no las proporcionan. Para aprovechar estas ventajas hay que realizar el infame cambio de paradigma. (¡Sólo asegúrese de estar sentado al momento de hacerlo!)"</a:t>
            </a:r>
            <a:endParaRPr lang="es-CL" i="1" dirty="0"/>
          </a:p>
          <a:p>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14470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El proceso de desarrollo de software</a:t>
            </a:r>
            <a:endParaRPr lang="es-CL" dirty="0"/>
          </a:p>
          <a:p>
            <a:r>
              <a:rPr lang="es-ES" dirty="0"/>
              <a:t>UML, es un lenguaje para modelar, por eso no asume la noción de un proceso; pero para poder realizar un buen desarrollo, hay que analizar el propio proceso de desarrollar aplicaciones.</a:t>
            </a:r>
            <a:endParaRPr lang="es-CL" dirty="0"/>
          </a:p>
          <a:p>
            <a:r>
              <a:rPr lang="es-ES" dirty="0"/>
              <a:t>Una visión del desarrollo en su nivel más alto sería como la que muestra la </a:t>
            </a:r>
            <a:r>
              <a:rPr lang="es-ES" dirty="0" smtClean="0"/>
              <a:t>siguiente Imagen </a:t>
            </a:r>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2198837" y="4159400"/>
            <a:ext cx="7500974" cy="1434576"/>
          </a:xfrm>
          <a:prstGeom prst="rect">
            <a:avLst/>
          </a:prstGeom>
          <a:noFill/>
        </p:spPr>
      </p:pic>
    </p:spTree>
    <p:extLst>
      <p:ext uri="{BB962C8B-B14F-4D97-AF65-F5344CB8AC3E}">
        <p14:creationId xmlns:p14="http://schemas.microsoft.com/office/powerpoint/2010/main" val="2823199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a:xfrm>
            <a:off x="609601" y="293301"/>
            <a:ext cx="9867900" cy="983956"/>
          </a:xfrm>
        </p:spPr>
        <p:txBody>
          <a:bodyPr>
            <a:normAutofit fontScale="90000"/>
          </a:bodyPr>
          <a:lstStyle/>
          <a:p>
            <a:pPr algn="ctr"/>
            <a:r>
              <a:rPr lang="es-MX" dirty="0" smtClean="0"/>
              <a:t>INTRODUCCIÓN A LA PROGRAMACIÓN CON JAVA SE</a:t>
            </a:r>
            <a:endParaRPr lang="es-CL" dirty="0"/>
          </a:p>
        </p:txBody>
      </p:sp>
      <p:sp>
        <p:nvSpPr>
          <p:cNvPr id="4" name="Marcador de contenido 3"/>
          <p:cNvSpPr>
            <a:spLocks noGrp="1"/>
          </p:cNvSpPr>
          <p:nvPr>
            <p:ph idx="1"/>
          </p:nvPr>
        </p:nvSpPr>
        <p:spPr>
          <a:xfrm>
            <a:off x="609600" y="1277257"/>
            <a:ext cx="10972800" cy="5248626"/>
          </a:xfrm>
        </p:spPr>
        <p:txBody>
          <a:bodyPr>
            <a:normAutofit/>
          </a:bodyPr>
          <a:lstStyle/>
          <a:p>
            <a:pPr marL="0" indent="0">
              <a:buNone/>
            </a:pPr>
            <a:r>
              <a:rPr lang="es-ES" b="1" dirty="0"/>
              <a:t>La práctica de la ingeniería de software</a:t>
            </a:r>
            <a:endParaRPr lang="es-CL" dirty="0"/>
          </a:p>
          <a:p>
            <a:pPr marL="0" indent="0">
              <a:buNone/>
            </a:pPr>
            <a:r>
              <a:rPr lang="es-ES" dirty="0"/>
              <a:t>Al describir el proceso de desarrollo de software, logramos poder ver las actividades estructurales generales, que son el esqueleto de la arquitectura para el trabajo de ingeniería de software. Con la finalidad de poder tener una mayor comprensión de esta práctica citemos un libro clásico </a:t>
            </a:r>
            <a:r>
              <a:rPr lang="es-ES" i="1" dirty="0"/>
              <a:t>"</a:t>
            </a:r>
            <a:r>
              <a:rPr lang="es-ES" i="1" dirty="0" err="1"/>
              <a:t>How</a:t>
            </a:r>
            <a:r>
              <a:rPr lang="es-ES" i="1" dirty="0"/>
              <a:t> to </a:t>
            </a:r>
            <a:r>
              <a:rPr lang="es-ES" i="1" dirty="0" err="1"/>
              <a:t>solve</a:t>
            </a:r>
            <a:r>
              <a:rPr lang="es-ES" i="1" dirty="0"/>
              <a:t> </a:t>
            </a:r>
            <a:r>
              <a:rPr lang="es-ES" i="1" dirty="0" err="1"/>
              <a:t>it</a:t>
            </a:r>
            <a:r>
              <a:rPr lang="es-ES" i="1" dirty="0"/>
              <a:t>"</a:t>
            </a:r>
            <a:r>
              <a:rPr lang="es-ES" dirty="0"/>
              <a:t>, escrito antes que existieran las computadoras modernas. Acá </a:t>
            </a:r>
            <a:r>
              <a:rPr lang="es-ES" i="1" dirty="0"/>
              <a:t>George </a:t>
            </a:r>
            <a:r>
              <a:rPr lang="es-ES" i="1" dirty="0" err="1"/>
              <a:t>Polya</a:t>
            </a:r>
            <a:r>
              <a:rPr lang="es-ES" dirty="0"/>
              <a:t>, escribió, sin saberlo, la esencia de la práctica de la ingeniería de software:</a:t>
            </a:r>
            <a:endParaRPr lang="es-CL" dirty="0"/>
          </a:p>
          <a:p>
            <a:pPr lvl="0"/>
            <a:r>
              <a:rPr lang="es-ES" dirty="0"/>
              <a:t>Entender el problema (Comunicación y análisis).</a:t>
            </a:r>
            <a:endParaRPr lang="es-CL" dirty="0"/>
          </a:p>
          <a:p>
            <a:pPr lvl="0"/>
            <a:r>
              <a:rPr lang="es-ES" b="1" dirty="0"/>
              <a:t>Planear la solución (Modelado y diseño del software).</a:t>
            </a:r>
            <a:endParaRPr lang="es-CL" dirty="0"/>
          </a:p>
          <a:p>
            <a:pPr lvl="0"/>
            <a:r>
              <a:rPr lang="es-ES" dirty="0"/>
              <a:t>Ejecutar el plan (generación del código).</a:t>
            </a:r>
            <a:endParaRPr lang="es-CL" dirty="0"/>
          </a:p>
          <a:p>
            <a:pPr lvl="0"/>
            <a:r>
              <a:rPr lang="es-ES" dirty="0"/>
              <a:t>Examinar la exactitud del resultado (probar y asegurar la calidad).</a:t>
            </a:r>
            <a:endParaRPr lang="es-CL" dirty="0"/>
          </a:p>
          <a:p>
            <a:endParaRPr lang="es-CL" dirty="0"/>
          </a:p>
          <a:p>
            <a:pPr marL="1371600" lvl="3" indent="0">
              <a:buNone/>
            </a:pPr>
            <a:endParaRPr lang="es-CL" sz="2400" dirty="0"/>
          </a:p>
          <a:p>
            <a:endParaRPr lang="es-CL" dirty="0"/>
          </a:p>
          <a:p>
            <a:endParaRPr lang="es-CL" dirty="0"/>
          </a:p>
          <a:p>
            <a:pPr marL="0" indent="0">
              <a:buNone/>
            </a:pPr>
            <a:endParaRPr lang="es-CL" dirty="0"/>
          </a:p>
          <a:p>
            <a:pPr marL="0" indent="0">
              <a:buNone/>
            </a:pPr>
            <a:endParaRPr lang="es-ES" sz="2400" dirty="0"/>
          </a:p>
        </p:txBody>
      </p:sp>
    </p:spTree>
    <p:extLst>
      <p:ext uri="{BB962C8B-B14F-4D97-AF65-F5344CB8AC3E}">
        <p14:creationId xmlns:p14="http://schemas.microsoft.com/office/powerpoint/2010/main" val="4120786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1556</Words>
  <Application>Microsoft Office PowerPoint</Application>
  <PresentationFormat>Panorámica</PresentationFormat>
  <Paragraphs>204</Paragraphs>
  <Slides>31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31</vt:i4>
      </vt:variant>
    </vt:vector>
  </HeadingPairs>
  <TitlesOfParts>
    <vt:vector size="34" baseType="lpstr">
      <vt:lpstr>Arial</vt:lpstr>
      <vt:lpstr>Calibri</vt:lpstr>
      <vt:lpstr>Tema de Office</vt:lpstr>
      <vt:lpstr>Introducción a la programación con java se</vt:lpstr>
      <vt:lpstr>UML</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INTRODUCCIÓN A LA PROGRAMACIÓN CON JAVA SE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Christian Vargas Farias</dc:creator>
  <cp:lastModifiedBy>JAVIER EDUARDO GUTIERREZ OSORIO</cp:lastModifiedBy>
  <cp:revision>111</cp:revision>
  <dcterms:created xsi:type="dcterms:W3CDTF">2020-02-10T20:31:49Z</dcterms:created>
  <dcterms:modified xsi:type="dcterms:W3CDTF">2021-11-18T23:34:28Z</dcterms:modified>
</cp:coreProperties>
</file>