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303" r:id="rId3"/>
    <p:sldId id="305" r:id="rId4"/>
    <p:sldId id="306" r:id="rId5"/>
    <p:sldId id="307" r:id="rId6"/>
    <p:sldId id="308" r:id="rId7"/>
    <p:sldId id="309" r:id="rId8"/>
    <p:sldId id="310" r:id="rId9"/>
    <p:sldId id="311" r:id="rId10"/>
    <p:sldId id="312" r:id="rId11"/>
    <p:sldId id="260"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2" y="6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pic>
        <p:nvPicPr>
          <p:cNvPr id="6" name="Imagen 5">
            <a:extLst>
              <a:ext uri="{FF2B5EF4-FFF2-40B4-BE49-F238E27FC236}">
                <a16:creationId xmlns:a16="http://schemas.microsoft.com/office/drawing/2014/main" id="{DD90F2D1-CA48-4F24-8AB0-6D7C5222095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31B2C16B-AC3C-4E1A-BAC9-06AEC2FAF276}"/>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8" name="Gráfico 16">
            <a:extLst>
              <a:ext uri="{FF2B5EF4-FFF2-40B4-BE49-F238E27FC236}">
                <a16:creationId xmlns:a16="http://schemas.microsoft.com/office/drawing/2014/main" id="{A7315C0A-A1A8-4332-A786-592306DA8500}"/>
              </a:ext>
            </a:extLst>
          </p:cNvPr>
          <p:cNvGrpSpPr/>
          <p:nvPr/>
        </p:nvGrpSpPr>
        <p:grpSpPr>
          <a:xfrm>
            <a:off x="10833902" y="262857"/>
            <a:ext cx="347551" cy="538418"/>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pic>
        <p:nvPicPr>
          <p:cNvPr id="5" name="Imagen 4" descr="Imagen que contiene dibujo&#10;&#10;Descripción generada automáticamente">
            <a:extLst>
              <a:ext uri="{FF2B5EF4-FFF2-40B4-BE49-F238E27FC236}">
                <a16:creationId xmlns:a16="http://schemas.microsoft.com/office/drawing/2014/main" id="{CCAD27E5-5139-42E0-94FE-52113DB51657}"/>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1446705" y="269089"/>
            <a:ext cx="380267" cy="525954"/>
          </a:xfrm>
          <a:prstGeom prst="rect">
            <a:avLst/>
          </a:prstGeom>
        </p:spPr>
      </p:pic>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280230" y="1378857"/>
            <a:ext cx="7965526" cy="1444194"/>
          </a:xfrm>
        </p:spPr>
        <p:txBody>
          <a:bodyPr>
            <a:normAutofit fontScale="90000"/>
          </a:bodyPr>
          <a:lstStyle/>
          <a:p>
            <a:pPr algn="ctr"/>
            <a:r>
              <a:rPr lang="es-CL" dirty="0" smtClean="0"/>
              <a:t>Introducción a la programación con java se</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smtClean="0"/>
              <a:t>Noviembre de 2021</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smtClean="0"/>
              <a:t>Informática</a:t>
            </a:r>
            <a:endParaRPr lang="es-CL" dirty="0"/>
          </a:p>
        </p:txBody>
      </p:sp>
    </p:spTree>
    <p:extLst>
      <p:ext uri="{BB962C8B-B14F-4D97-AF65-F5344CB8AC3E}">
        <p14:creationId xmlns:p14="http://schemas.microsoft.com/office/powerpoint/2010/main" val="65598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Proporciona documentación</a:t>
            </a:r>
            <a:endParaRPr lang="es-CL" dirty="0"/>
          </a:p>
          <a:p>
            <a:r>
              <a:rPr lang="es-ES" dirty="0"/>
              <a:t>Las pruebas unitarias pueden incluso ser usadas como documentación del sistema. Para los desarrolladores que buscan entender qué característica proporciona cada unidad y cómo usarla pueden ver las pruebas, para entender la funcionalidad que estas poseen</a:t>
            </a:r>
            <a:r>
              <a:rPr lang="es-ES"/>
              <a:t>. </a:t>
            </a:r>
            <a:endParaRPr lang="es-CL" dirty="0"/>
          </a:p>
          <a:p>
            <a:pPr marL="0" indent="0">
              <a:buNone/>
            </a:pPr>
            <a:r>
              <a:rPr lang="es-ES" dirty="0"/>
              <a:t> </a:t>
            </a:r>
            <a:endParaRPr lang="es-CL" dirty="0"/>
          </a:p>
          <a:p>
            <a:pPr marL="0" indent="0">
              <a:buNone/>
            </a:pPr>
            <a:r>
              <a:rPr lang="es-ES" b="1" dirty="0"/>
              <a:t>Gestores de ciclo de vida de la aplicación</a:t>
            </a:r>
            <a:endParaRPr lang="es-CL" dirty="0"/>
          </a:p>
          <a:p>
            <a:r>
              <a:rPr lang="es-ES" dirty="0"/>
              <a:t>Son sistemas de automatización de construcción, que tienen el objetivo de simplificar los procesos de </a:t>
            </a:r>
            <a:r>
              <a:rPr lang="es-ES" dirty="0" err="1"/>
              <a:t>build</a:t>
            </a:r>
            <a:r>
              <a:rPr lang="es-ES" dirty="0"/>
              <a:t> (limpiar, compilar y generar ejecutables del proyecto a partir del código fuente). </a:t>
            </a:r>
            <a:endParaRPr lang="es-ES" sz="2400" dirty="0"/>
          </a:p>
        </p:txBody>
      </p:sp>
    </p:spTree>
    <p:extLst>
      <p:ext uri="{BB962C8B-B14F-4D97-AF65-F5344CB8AC3E}">
        <p14:creationId xmlns:p14="http://schemas.microsoft.com/office/powerpoint/2010/main" val="3350982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a:xfrm>
            <a:off x="3222172" y="1113313"/>
            <a:ext cx="7913656" cy="1630161"/>
          </a:xfrm>
        </p:spPr>
        <p:txBody>
          <a:bodyPr>
            <a:normAutofit/>
          </a:bodyPr>
          <a:lstStyle/>
          <a:p>
            <a:r>
              <a:rPr lang="es-CL" dirty="0" smtClean="0"/>
              <a:t>PRUEBAS UNITARIAS Y TDD</a:t>
            </a: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08293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Competencias</a:t>
            </a:r>
          </a:p>
          <a:p>
            <a:pPr marL="0" indent="0">
              <a:buNone/>
            </a:pPr>
            <a:endParaRPr lang="es-CL" dirty="0"/>
          </a:p>
          <a:p>
            <a:pPr lvl="0"/>
            <a:r>
              <a:rPr lang="es-ES" dirty="0"/>
              <a:t>Entender importancia de tener pruebas unitarias</a:t>
            </a:r>
            <a:endParaRPr lang="es-CL" dirty="0"/>
          </a:p>
          <a:p>
            <a:pPr lvl="0"/>
            <a:r>
              <a:rPr lang="es-ES" dirty="0"/>
              <a:t>Entender como cambia el flujo de desarrollo implementando pruebas</a:t>
            </a:r>
            <a:endParaRPr lang="es-CL" dirty="0"/>
          </a:p>
          <a:p>
            <a:pPr lvl="0"/>
            <a:r>
              <a:rPr lang="es-ES" dirty="0"/>
              <a:t>Entender que las pruebas unitarias deben ser implementadas con la misma calidad que el código de producción</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7810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smtClean="0"/>
              <a:t>Ciclo</a:t>
            </a:r>
          </a:p>
          <a:p>
            <a:pPr marL="0" indent="0">
              <a:buNone/>
            </a:pPr>
            <a:endParaRPr lang="es-ES" b="1" dirty="0" smtClean="0"/>
          </a:p>
          <a:p>
            <a:r>
              <a:rPr lang="es-ES" dirty="0" smtClean="0"/>
              <a:t>Cuando </a:t>
            </a:r>
            <a:r>
              <a:rPr lang="es-ES" dirty="0"/>
              <a:t>se adoptan las pruebas unitarias, se modifican un poco los procesos por los cuales pasan las características añadidas al código, el siguiente flujo (Imagen 1) se aplica para cada cambio.</a:t>
            </a:r>
            <a:endParaRPr lang="es-CL" dirty="0"/>
          </a:p>
          <a:p>
            <a:pPr lvl="0"/>
            <a:r>
              <a:rPr lang="es-ES" dirty="0"/>
              <a:t>En primer lugar, el proceso comienza descargando el código desde su respectivo repositorio (lugar donde se almacena el código fuente).</a:t>
            </a:r>
            <a:endParaRPr lang="es-CL" dirty="0"/>
          </a:p>
          <a:p>
            <a:pPr lvl="0"/>
            <a:r>
              <a:rPr lang="es-ES" dirty="0"/>
              <a:t>Se realizan los cambios, se agregan nuevas funcionalidades.</a:t>
            </a:r>
            <a:endParaRPr lang="es-CL" dirty="0"/>
          </a:p>
          <a:p>
            <a:pPr lvl="0"/>
            <a:r>
              <a:rPr lang="es-ES" dirty="0"/>
              <a:t>Se deben escribir las pruebas unitarias y ser ejecutadas.</a:t>
            </a:r>
            <a:endParaRPr lang="es-CL" dirty="0"/>
          </a:p>
          <a:p>
            <a:pPr lvl="0"/>
            <a:r>
              <a:rPr lang="es-ES" dirty="0"/>
              <a:t>Se corrigen las pruebas fallidas y se ejecutan nuevamente, al ser exitosas se sigue con el flujo.</a:t>
            </a:r>
            <a:endParaRPr lang="es-CL" dirty="0"/>
          </a:p>
          <a:p>
            <a:pPr lvl="0"/>
            <a:r>
              <a:rPr lang="es-ES" dirty="0"/>
              <a:t>De forma optativa, se puede hacer una revisión de código por parte de otro miembro del equipo, para validar los cambios.</a:t>
            </a:r>
            <a:endParaRPr lang="es-CL" dirty="0"/>
          </a:p>
          <a:p>
            <a:pPr lvl="0"/>
            <a:r>
              <a:rPr lang="es-ES" dirty="0"/>
              <a:t>Se confirman y se suben los cambios al repositorio.</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830762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dirty="0"/>
              <a:t>A continuación, el diagrama del ciclo de las pruebas </a:t>
            </a:r>
            <a:r>
              <a:rPr lang="es-ES" dirty="0" smtClean="0"/>
              <a:t>unitarias (Ciclo </a:t>
            </a:r>
            <a:r>
              <a:rPr lang="es-ES" dirty="0" err="1" smtClean="0"/>
              <a:t>Unit</a:t>
            </a:r>
            <a:r>
              <a:rPr lang="es-ES" dirty="0" smtClean="0"/>
              <a:t> Test)</a:t>
            </a:r>
            <a:endParaRPr lang="es-CL" dirty="0"/>
          </a:p>
          <a:p>
            <a:pPr marL="0" indent="0">
              <a:buNone/>
            </a:pPr>
            <a:endParaRPr lang="es-ES" b="1" dirty="0" smtClean="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2.jpeg"/>
          <p:cNvPicPr/>
          <p:nvPr/>
        </p:nvPicPr>
        <p:blipFill>
          <a:blip r:embed="rId2" cstate="print"/>
          <a:stretch>
            <a:fillRect/>
          </a:stretch>
        </p:blipFill>
        <p:spPr>
          <a:xfrm>
            <a:off x="4038600" y="2096429"/>
            <a:ext cx="4114800" cy="4086378"/>
          </a:xfrm>
          <a:prstGeom prst="rect">
            <a:avLst/>
          </a:prstGeom>
        </p:spPr>
      </p:pic>
    </p:spTree>
    <p:extLst>
      <p:ext uri="{BB962C8B-B14F-4D97-AF65-F5344CB8AC3E}">
        <p14:creationId xmlns:p14="http://schemas.microsoft.com/office/powerpoint/2010/main" val="2554286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smtClean="0"/>
              <a:t>Ventajas de realizar pruebas unitarias</a:t>
            </a:r>
          </a:p>
          <a:p>
            <a:pPr marL="0" indent="0">
              <a:buNone/>
            </a:pPr>
            <a:endParaRPr lang="es-ES" b="1" dirty="0" smtClean="0"/>
          </a:p>
          <a:p>
            <a:pPr lvl="0"/>
            <a:r>
              <a:rPr lang="es-ES" dirty="0"/>
              <a:t>Se escriben pequeñas pruebas a la vez, obliga a que el código sea más modular (de lo contrario, sería difícil probarlo).</a:t>
            </a:r>
            <a:endParaRPr lang="es-CL" dirty="0"/>
          </a:p>
          <a:p>
            <a:pPr lvl="0"/>
            <a:r>
              <a:rPr lang="es-ES" dirty="0"/>
              <a:t>Las pruebas sirven de documentación.</a:t>
            </a:r>
            <a:endParaRPr lang="es-CL" dirty="0"/>
          </a:p>
          <a:p>
            <a:pPr lvl="0"/>
            <a:r>
              <a:rPr lang="es-ES" dirty="0"/>
              <a:t>El código es más fácil de mantener y </a:t>
            </a:r>
            <a:r>
              <a:rPr lang="es-ES" dirty="0" err="1"/>
              <a:t>refactorizar</a:t>
            </a:r>
            <a:r>
              <a:rPr lang="es-ES" dirty="0"/>
              <a:t>.</a:t>
            </a:r>
            <a:endParaRPr lang="es-CL" dirty="0"/>
          </a:p>
          <a:p>
            <a:pPr lvl="0"/>
            <a:r>
              <a:rPr lang="es-ES" dirty="0"/>
              <a:t>Las pruebas unitarias son valiosas como red de seguridad cuando se necesita cambiar el código para agregar nuevas funciones o para corregir un error existente.</a:t>
            </a:r>
            <a:endParaRPr lang="es-CL" dirty="0"/>
          </a:p>
          <a:p>
            <a:pPr lvl="0"/>
            <a:r>
              <a:rPr lang="es-ES" dirty="0"/>
              <a:t>Los errores son atrapados casi inmediatamente.</a:t>
            </a:r>
            <a:endParaRPr lang="es-CL" dirty="0"/>
          </a:p>
          <a:p>
            <a:pPr lvl="0"/>
            <a:r>
              <a:rPr lang="es-ES" dirty="0"/>
              <a:t>Hace más eficiente la colaboración, los miembros del equipo pueden editar el código de cada uno con confianza porque las pruebas verifican si los cambios realizados hacen que el código se comporte de manera inesperada.</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276716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Desventajas de realizar pruebas unitarias</a:t>
            </a:r>
          </a:p>
          <a:p>
            <a:pPr marL="0" indent="0">
              <a:buNone/>
            </a:pPr>
            <a:endParaRPr lang="es-ES" b="1" dirty="0" smtClean="0"/>
          </a:p>
          <a:p>
            <a:pPr lvl="0"/>
            <a:r>
              <a:rPr lang="es-ES" dirty="0"/>
              <a:t>Las pruebas deben mantenerse. Inicialmente, ralentiza el desarrollo.</a:t>
            </a:r>
            <a:endParaRPr lang="es-CL" dirty="0"/>
          </a:p>
          <a:p>
            <a:pPr lvl="0"/>
            <a:r>
              <a:rPr lang="es-ES" dirty="0"/>
              <a:t>Las pruebas unitarias deben adoptarse por todo el equipo.</a:t>
            </a:r>
            <a:endParaRPr lang="es-CL" dirty="0"/>
          </a:p>
          <a:p>
            <a:pPr lvl="0"/>
            <a:r>
              <a:rPr lang="es-ES" dirty="0"/>
              <a:t>Un reto puede ser intimidante y no es fácil aprender al principio. Difícil de aplicar al código heredado existente.</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93563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a:t>Las pruebas unitarias entregan muchas ventajas, y a continuación se detallan algunas</a:t>
            </a:r>
            <a:r>
              <a:rPr lang="es-ES" b="1" dirty="0" smtClean="0"/>
              <a:t>.</a:t>
            </a:r>
          </a:p>
          <a:p>
            <a:pPr marL="0" indent="0">
              <a:buNone/>
            </a:pPr>
            <a:endParaRPr lang="es-CL" sz="2400" dirty="0"/>
          </a:p>
          <a:p>
            <a:pPr marL="0" indent="0">
              <a:buNone/>
            </a:pPr>
            <a:r>
              <a:rPr lang="es-ES" b="1" dirty="0"/>
              <a:t>Facilita realizar los cambios</a:t>
            </a:r>
            <a:endParaRPr lang="es-CL" dirty="0"/>
          </a:p>
          <a:p>
            <a:r>
              <a:rPr lang="es-ES" dirty="0"/>
              <a:t>Como punto de partida las pruebas unitarias hacen que el desarrollo sea mayormente ágil. </a:t>
            </a:r>
            <a:endParaRPr lang="es-ES" dirty="0" smtClean="0"/>
          </a:p>
          <a:p>
            <a:r>
              <a:rPr lang="es-ES" dirty="0" smtClean="0"/>
              <a:t>Cuando </a:t>
            </a:r>
            <a:r>
              <a:rPr lang="es-ES" dirty="0"/>
              <a:t>se agregan nuevas características a un sistema, a veces necesita </a:t>
            </a:r>
            <a:r>
              <a:rPr lang="es-ES" dirty="0" err="1"/>
              <a:t>refactorizar</a:t>
            </a:r>
            <a:r>
              <a:rPr lang="es-ES" dirty="0"/>
              <a:t> el diseño y el código antiguo. Sin embargo, cambiar el código ya probado generalmente es arriesgado. </a:t>
            </a:r>
            <a:endParaRPr lang="es-ES" dirty="0" smtClean="0"/>
          </a:p>
          <a:p>
            <a:r>
              <a:rPr lang="es-ES" dirty="0" smtClean="0"/>
              <a:t>Pero </a:t>
            </a:r>
            <a:r>
              <a:rPr lang="es-ES" dirty="0"/>
              <a:t>si ya se tienen las pruebas unitarias implementadas, entonces se puede proceder a </a:t>
            </a:r>
            <a:r>
              <a:rPr lang="es-ES" dirty="0" err="1"/>
              <a:t>refactorizar</a:t>
            </a:r>
            <a:r>
              <a:rPr lang="es-ES" dirty="0"/>
              <a:t> con confianza. </a:t>
            </a:r>
            <a:endParaRPr lang="es-ES" dirty="0" smtClean="0"/>
          </a:p>
          <a:p>
            <a:r>
              <a:rPr lang="es-ES" dirty="0" smtClean="0"/>
              <a:t>Las </a:t>
            </a:r>
            <a:r>
              <a:rPr lang="es-ES" dirty="0"/>
              <a:t>pruebas unitarias colaboran con la agilidad porque se basa en pruebas que le permiten realizar cambios con mayor facilidad, haciendo fácil la refactorización</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53675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Calidad del código</a:t>
            </a:r>
            <a:endParaRPr lang="es-CL" dirty="0"/>
          </a:p>
          <a:p>
            <a:r>
              <a:rPr lang="es-ES" dirty="0"/>
              <a:t>Además de mejorar la calidad del código las pruebas unitarias identifican los defectos que pueden surgir antes de que el código pase a las pruebas de integración. Escribir pruebas antes de escribir la lógica de negocios, permite simplificar el problema ayudando a exponer los casos de borde para escribir un mejor código</a:t>
            </a:r>
            <a:endParaRPr lang="es-CL" dirty="0"/>
          </a:p>
          <a:p>
            <a:pPr marL="0" indent="0">
              <a:buNone/>
            </a:pPr>
            <a:endParaRPr lang="es-ES" b="1" dirty="0" smtClean="0"/>
          </a:p>
          <a:p>
            <a:pPr marL="0" indent="0">
              <a:buNone/>
            </a:pPr>
            <a:r>
              <a:rPr lang="es-ES" b="1" dirty="0" smtClean="0"/>
              <a:t>Encontrar </a:t>
            </a:r>
            <a:r>
              <a:rPr lang="es-ES" b="1" dirty="0"/>
              <a:t>errores en diseño</a:t>
            </a:r>
            <a:endParaRPr lang="es-CL" dirty="0"/>
          </a:p>
          <a:p>
            <a:r>
              <a:rPr lang="es-ES" dirty="0"/>
              <a:t>Los problemas se encuentran en una etapa temprana, dado que los desarrolladores que prueban un código individual antes de la integración realizan las pruebas unitarias, los problemas se pueden encontrar muy pronto y se pueden resolver en cualquier momento sin afectar las otras partes del código. Esto incluye errores en la implementación del programador y fallas o partes faltantes de la especificación de la unidad.</a:t>
            </a:r>
            <a:endParaRPr lang="es-CL" dirty="0"/>
          </a:p>
          <a:p>
            <a:pPr marL="0" indent="0">
              <a:buNone/>
            </a:pPr>
            <a:endParaRPr lang="es-ES" sz="2400" dirty="0"/>
          </a:p>
        </p:txBody>
      </p:sp>
    </p:spTree>
    <p:extLst>
      <p:ext uri="{BB962C8B-B14F-4D97-AF65-F5344CB8AC3E}">
        <p14:creationId xmlns:p14="http://schemas.microsoft.com/office/powerpoint/2010/main" val="3528089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696</Words>
  <Application>Microsoft Office PowerPoint</Application>
  <PresentationFormat>Panorámica</PresentationFormat>
  <Paragraphs>74</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Introducción a la programación con java se</vt:lpstr>
      <vt:lpstr>PRUEBAS UNITARIAS Y TDD</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JAVIER EDUARDO GUTIERREZ OSORIO</cp:lastModifiedBy>
  <cp:revision>116</cp:revision>
  <dcterms:created xsi:type="dcterms:W3CDTF">2020-02-10T20:31:49Z</dcterms:created>
  <dcterms:modified xsi:type="dcterms:W3CDTF">2021-11-18T23:50:04Z</dcterms:modified>
</cp:coreProperties>
</file>