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57"/>
  </p:notesMasterIdLst>
  <p:handoutMasterIdLst>
    <p:handoutMasterId r:id="rId58"/>
  </p:handoutMasterIdLst>
  <p:sldIdLst>
    <p:sldId id="309" r:id="rId2"/>
    <p:sldId id="323" r:id="rId3"/>
    <p:sldId id="319" r:id="rId4"/>
    <p:sldId id="330" r:id="rId5"/>
    <p:sldId id="331" r:id="rId6"/>
    <p:sldId id="332" r:id="rId7"/>
    <p:sldId id="333" r:id="rId8"/>
    <p:sldId id="334" r:id="rId9"/>
    <p:sldId id="336" r:id="rId10"/>
    <p:sldId id="337" r:id="rId11"/>
    <p:sldId id="338" r:id="rId12"/>
    <p:sldId id="339" r:id="rId13"/>
    <p:sldId id="324" r:id="rId14"/>
    <p:sldId id="340" r:id="rId15"/>
    <p:sldId id="341" r:id="rId16"/>
    <p:sldId id="342" r:id="rId17"/>
    <p:sldId id="344" r:id="rId18"/>
    <p:sldId id="345" r:id="rId19"/>
    <p:sldId id="347" r:id="rId20"/>
    <p:sldId id="348" r:id="rId21"/>
    <p:sldId id="346" r:id="rId22"/>
    <p:sldId id="349" r:id="rId23"/>
    <p:sldId id="350" r:id="rId24"/>
    <p:sldId id="351" r:id="rId25"/>
    <p:sldId id="325" r:id="rId26"/>
    <p:sldId id="343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1" r:id="rId36"/>
    <p:sldId id="363" r:id="rId37"/>
    <p:sldId id="362" r:id="rId38"/>
    <p:sldId id="364" r:id="rId39"/>
    <p:sldId id="365" r:id="rId40"/>
    <p:sldId id="368" r:id="rId41"/>
    <p:sldId id="366" r:id="rId42"/>
    <p:sldId id="369" r:id="rId43"/>
    <p:sldId id="370" r:id="rId44"/>
    <p:sldId id="373" r:id="rId45"/>
    <p:sldId id="367" r:id="rId46"/>
    <p:sldId id="376" r:id="rId47"/>
    <p:sldId id="372" r:id="rId48"/>
    <p:sldId id="371" r:id="rId49"/>
    <p:sldId id="375" r:id="rId50"/>
    <p:sldId id="378" r:id="rId51"/>
    <p:sldId id="377" r:id="rId52"/>
    <p:sldId id="326" r:id="rId53"/>
    <p:sldId id="379" r:id="rId54"/>
    <p:sldId id="381" r:id="rId55"/>
    <p:sldId id="380" r:id="rId56"/>
  </p:sldIdLst>
  <p:sldSz cx="9906000" cy="6858000" type="A4"/>
  <p:notesSz cx="7099300" cy="10234613"/>
  <p:custDataLst>
    <p:tags r:id="rId59"/>
  </p:custDataLst>
  <p:defaultTextStyle>
    <a:defPPr>
      <a:defRPr lang="de-DE"/>
    </a:defPPr>
    <a:lvl1pPr marL="0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90"/>
    <a:srgbClr val="000000"/>
    <a:srgbClr val="FFFFFF"/>
    <a:srgbClr val="D9F6FF"/>
    <a:srgbClr val="003CAF"/>
    <a:srgbClr val="E3E3E3"/>
    <a:srgbClr val="F02314"/>
    <a:srgbClr val="FFBC00"/>
    <a:srgbClr val="78C300"/>
    <a:srgbClr val="9114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9" autoAdjust="0"/>
    <p:restoredTop sz="94579" autoAdjust="0"/>
  </p:normalViewPr>
  <p:slideViewPr>
    <p:cSldViewPr snapToGrid="0">
      <p:cViewPr>
        <p:scale>
          <a:sx n="100" d="100"/>
          <a:sy n="100" d="100"/>
        </p:scale>
        <p:origin x="-120" y="-19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36"/>
    </p:cViewPr>
  </p:sorterViewPr>
  <p:notesViewPr>
    <p:cSldViewPr snapToGrid="0">
      <p:cViewPr varScale="1">
        <p:scale>
          <a:sx n="77" d="100"/>
          <a:sy n="77" d="100"/>
        </p:scale>
        <p:origin x="-3456" y="-90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2F89C-5B9E-47D5-97EA-7E94A03F3BAD}" type="datetimeFigureOut">
              <a:rPr lang="en-US" smtClean="0"/>
              <a:pPr/>
              <a:t>4/26/2017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mtClean="0"/>
              <a:pPr/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ge de gar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35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7651" name="Diapositive think-cell" r:id="rId3" imgW="360" imgH="360" progId="">
              <p:embed/>
            </p:oleObj>
          </a:graphicData>
        </a:graphic>
      </p:graphicFrame>
      <p:pic>
        <p:nvPicPr>
          <p:cNvPr id="27649" name="Picture 1" descr="F:\Clients en cours\Pages Jaunes Solocal\IMG_6982_0-SD-Small.jpg"/>
          <p:cNvPicPr>
            <a:picLocks noChangeAspect="1" noChangeArrowheads="1"/>
          </p:cNvPicPr>
          <p:nvPr userDrawn="1"/>
        </p:nvPicPr>
        <p:blipFill>
          <a:blip r:embed="rId4" cstate="print"/>
          <a:srcRect t="6369" r="25856" b="16635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grpSp>
        <p:nvGrpSpPr>
          <p:cNvPr id="22" name="Group 15"/>
          <p:cNvGrpSpPr/>
          <p:nvPr userDrawn="1"/>
        </p:nvGrpSpPr>
        <p:grpSpPr>
          <a:xfrm>
            <a:off x="7282958" y="338138"/>
            <a:ext cx="2194418" cy="754019"/>
            <a:chOff x="6742113" y="642938"/>
            <a:chExt cx="2781301" cy="955676"/>
          </a:xfrm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2" name="Group 24"/>
          <p:cNvGrpSpPr/>
          <p:nvPr userDrawn="1"/>
        </p:nvGrpSpPr>
        <p:grpSpPr>
          <a:xfrm>
            <a:off x="523876" y="1028700"/>
            <a:ext cx="4432263" cy="5135403"/>
            <a:chOff x="485775" y="1412875"/>
            <a:chExt cx="4252913" cy="4927601"/>
          </a:xfrm>
        </p:grpSpPr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485775" y="1412875"/>
              <a:ext cx="4252913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00A5D7">
                <a:alpha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485775" y="2646363"/>
              <a:ext cx="2125663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CD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485775" y="2646363"/>
              <a:ext cx="2125663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2104352" y="4687557"/>
            <a:ext cx="1271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055" y="5081051"/>
            <a:ext cx="3357905" cy="338553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047" y="2108852"/>
            <a:ext cx="4281920" cy="2185213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2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72707" name="Diapositive think-cell" r:id="rId3" imgW="360" imgH="360" progId="">
              <p:embed/>
            </p:oleObj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 r="10878"/>
          <a:stretch>
            <a:fillRect/>
          </a:stretch>
        </p:blipFill>
        <p:spPr bwMode="auto">
          <a:xfrm>
            <a:off x="5662544" y="1093789"/>
            <a:ext cx="4243456" cy="5523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15"/>
          <p:cNvGrpSpPr/>
          <p:nvPr userDrawn="1"/>
        </p:nvGrpSpPr>
        <p:grpSpPr>
          <a:xfrm>
            <a:off x="470293" y="412880"/>
            <a:ext cx="1750890" cy="601620"/>
            <a:chOff x="6742113" y="642938"/>
            <a:chExt cx="2781301" cy="955676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4485" y="2472010"/>
            <a:ext cx="4219575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&amp; Contenu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fr-FR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369116" y="6425700"/>
            <a:ext cx="238124" cy="275898"/>
            <a:chOff x="5862638" y="898525"/>
            <a:chExt cx="4252912" cy="4927601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862638" y="89852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003C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5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0927" y="6502093"/>
            <a:ext cx="545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6A895693-0027-4F28-9367-92E39A51F51C}" type="slidenum">
              <a:rPr lang="fr-FR" sz="800" smtClean="0">
                <a:solidFill>
                  <a:schemeClr val="bg1"/>
                </a:solidFill>
                <a:latin typeface="DiLo 45 Light" pitchFamily="50" charset="0"/>
              </a:rPr>
              <a:pPr algn="ctr"/>
              <a:t>‹N°›</a:t>
            </a:fld>
            <a:endParaRPr lang="fr-FR" sz="800" dirty="0">
              <a:solidFill>
                <a:schemeClr val="bg1"/>
              </a:solidFill>
              <a:latin typeface="DiLo 45 Light" pitchFamily="50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69116" y="6425700"/>
            <a:ext cx="238124" cy="275898"/>
            <a:chOff x="5862638" y="898525"/>
            <a:chExt cx="4252912" cy="4927601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862638" y="89852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003C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5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0927" y="6502093"/>
            <a:ext cx="545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6A895693-0027-4F28-9367-92E39A51F51C}" type="slidenum">
              <a:rPr lang="fr-FR" sz="800" smtClean="0">
                <a:solidFill>
                  <a:schemeClr val="bg1"/>
                </a:solidFill>
                <a:latin typeface="DiLo 45 Light" pitchFamily="50" charset="0"/>
              </a:rPr>
              <a:pPr algn="ctr"/>
              <a:t>‹N°›</a:t>
            </a:fld>
            <a:endParaRPr lang="fr-FR" sz="800" dirty="0">
              <a:solidFill>
                <a:schemeClr val="bg1"/>
              </a:solidFill>
              <a:latin typeface="DiLo 45 Light" pitchFamily="50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1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15"/>
          <p:cNvGrpSpPr/>
          <p:nvPr userDrawn="1"/>
        </p:nvGrpSpPr>
        <p:grpSpPr>
          <a:xfrm>
            <a:off x="7282958" y="338138"/>
            <a:ext cx="2194418" cy="754019"/>
            <a:chOff x="6742113" y="642938"/>
            <a:chExt cx="2781301" cy="95567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11108"/>
          <a:stretch>
            <a:fillRect/>
          </a:stretch>
        </p:blipFill>
        <p:spPr bwMode="auto">
          <a:xfrm>
            <a:off x="0" y="1093788"/>
            <a:ext cx="4232066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2471738"/>
            <a:ext cx="3971926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2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73731" name="Diapositive think-cell" r:id="rId3" imgW="360" imgH="360" progId="">
              <p:embed/>
            </p:oleObj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 t="36871"/>
          <a:stretch>
            <a:fillRect/>
          </a:stretch>
        </p:blipFill>
        <p:spPr bwMode="auto">
          <a:xfrm>
            <a:off x="1362075" y="0"/>
            <a:ext cx="7181850" cy="52594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15"/>
          <p:cNvGrpSpPr/>
          <p:nvPr userDrawn="1"/>
        </p:nvGrpSpPr>
        <p:grpSpPr>
          <a:xfrm>
            <a:off x="7727433" y="5976981"/>
            <a:ext cx="1750890" cy="601620"/>
            <a:chOff x="6742113" y="642938"/>
            <a:chExt cx="2781301" cy="955676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37" y="802598"/>
            <a:ext cx="3971926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&amp; Contenu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369116" y="6425700"/>
            <a:ext cx="238124" cy="275898"/>
            <a:chOff x="2909888" y="1298575"/>
            <a:chExt cx="4252912" cy="4927601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909888" y="129857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9114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909888" y="25320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00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909888" y="25320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3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fr-FR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0927" y="6502093"/>
            <a:ext cx="545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6A895693-0027-4F28-9367-92E39A51F51C}" type="slidenum">
              <a:rPr lang="fr-FR" sz="800" smtClean="0">
                <a:solidFill>
                  <a:schemeClr val="bg1"/>
                </a:solidFill>
                <a:latin typeface="DiLo 45 Light" pitchFamily="50" charset="0"/>
              </a:rPr>
              <a:pPr algn="ctr"/>
              <a:t>‹N°›</a:t>
            </a:fld>
            <a:endParaRPr lang="fr-FR" sz="800" dirty="0">
              <a:solidFill>
                <a:schemeClr val="bg1"/>
              </a:solidFill>
              <a:latin typeface="DiLo 45 Light" pitchFamily="50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69116" y="6425700"/>
            <a:ext cx="238124" cy="275898"/>
            <a:chOff x="2909888" y="1298575"/>
            <a:chExt cx="4252912" cy="492760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909888" y="129857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9114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2909888" y="25320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00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909888" y="25320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460927" y="6502093"/>
            <a:ext cx="545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6A895693-0027-4F28-9367-92E39A51F51C}" type="slidenum">
              <a:rPr lang="fr-FR" sz="800" smtClean="0">
                <a:solidFill>
                  <a:schemeClr val="bg1"/>
                </a:solidFill>
                <a:latin typeface="DiLo 45 Light" pitchFamily="50" charset="0"/>
              </a:rPr>
              <a:pPr algn="ctr"/>
              <a:t>‹N°›</a:t>
            </a:fld>
            <a:endParaRPr lang="fr-FR" sz="800" dirty="0">
              <a:solidFill>
                <a:schemeClr val="bg1"/>
              </a:solidFill>
              <a:latin typeface="DiLo 45 Light" pitchFamily="50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1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15"/>
          <p:cNvGrpSpPr/>
          <p:nvPr userDrawn="1"/>
        </p:nvGrpSpPr>
        <p:grpSpPr>
          <a:xfrm>
            <a:off x="7282958" y="338138"/>
            <a:ext cx="2194418" cy="754019"/>
            <a:chOff x="6742113" y="642938"/>
            <a:chExt cx="2781301" cy="95567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11108"/>
          <a:stretch>
            <a:fillRect/>
          </a:stretch>
        </p:blipFill>
        <p:spPr bwMode="auto">
          <a:xfrm>
            <a:off x="0" y="1093789"/>
            <a:ext cx="4232065" cy="552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2471738"/>
            <a:ext cx="3971926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2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74755" name="Diapositive think-cell" r:id="rId3" imgW="360" imgH="360" progId="">
              <p:embed/>
            </p:oleObj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 b="37056"/>
          <a:stretch>
            <a:fillRect/>
          </a:stretch>
        </p:blipFill>
        <p:spPr bwMode="auto">
          <a:xfrm>
            <a:off x="1362077" y="1613912"/>
            <a:ext cx="7181848" cy="5244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15"/>
          <p:cNvGrpSpPr/>
          <p:nvPr userDrawn="1"/>
        </p:nvGrpSpPr>
        <p:grpSpPr>
          <a:xfrm>
            <a:off x="7696358" y="434553"/>
            <a:ext cx="1750890" cy="601620"/>
            <a:chOff x="6742113" y="642938"/>
            <a:chExt cx="2781301" cy="955676"/>
          </a:xfrm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38" y="3110365"/>
            <a:ext cx="3971926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&amp; Contenu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369116" y="6425700"/>
            <a:ext cx="238124" cy="275898"/>
            <a:chOff x="4900613" y="1041400"/>
            <a:chExt cx="4252912" cy="4927601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4900613" y="1041400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78C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900613" y="2274888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fr-FR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0927" y="6502093"/>
            <a:ext cx="545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6A895693-0027-4F28-9367-92E39A51F51C}" type="slidenum">
              <a:rPr lang="fr-FR" sz="800" smtClean="0">
                <a:solidFill>
                  <a:schemeClr val="bg1"/>
                </a:solidFill>
                <a:latin typeface="DiLo 45 Light" pitchFamily="50" charset="0"/>
              </a:rPr>
              <a:pPr algn="ctr"/>
              <a:t>‹N°›</a:t>
            </a:fld>
            <a:endParaRPr lang="fr-FR" sz="800" dirty="0">
              <a:solidFill>
                <a:schemeClr val="bg1"/>
              </a:solidFill>
              <a:latin typeface="DiLo 45 Light" pitchFamily="50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ge de ga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23876" y="693898"/>
            <a:ext cx="4721223" cy="5470204"/>
            <a:chOff x="5862638" y="898525"/>
            <a:chExt cx="4252912" cy="4927601"/>
          </a:xfrm>
        </p:grpSpPr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5862638" y="89852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003C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5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39" name="Group 15"/>
          <p:cNvGrpSpPr/>
          <p:nvPr userDrawn="1"/>
        </p:nvGrpSpPr>
        <p:grpSpPr>
          <a:xfrm>
            <a:off x="7282958" y="338138"/>
            <a:ext cx="2194418" cy="754019"/>
            <a:chOff x="6742113" y="642938"/>
            <a:chExt cx="2781301" cy="955676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0" name="Straight Connector 49"/>
          <p:cNvCxnSpPr/>
          <p:nvPr userDrawn="1"/>
        </p:nvCxnSpPr>
        <p:spPr>
          <a:xfrm>
            <a:off x="2248833" y="4687557"/>
            <a:ext cx="1271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180" y="2108852"/>
            <a:ext cx="4604615" cy="2185213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05535" y="5081051"/>
            <a:ext cx="3357905" cy="338553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69116" y="6425700"/>
            <a:ext cx="238124" cy="275898"/>
            <a:chOff x="4900613" y="1041400"/>
            <a:chExt cx="4252912" cy="4927601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900613" y="1041400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78C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900613" y="2274888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0927" y="6502093"/>
            <a:ext cx="545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6A895693-0027-4F28-9367-92E39A51F51C}" type="slidenum">
              <a:rPr lang="fr-FR" sz="800" smtClean="0">
                <a:solidFill>
                  <a:schemeClr val="bg1"/>
                </a:solidFill>
                <a:latin typeface="DiLo 45 Light" pitchFamily="50" charset="0"/>
              </a:rPr>
              <a:pPr algn="ctr"/>
              <a:t>‹N°›</a:t>
            </a:fld>
            <a:endParaRPr lang="fr-FR" sz="800" dirty="0">
              <a:solidFill>
                <a:schemeClr val="bg1"/>
              </a:solidFill>
              <a:latin typeface="DiLo 45 Light" pitchFamily="50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1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15"/>
          <p:cNvGrpSpPr/>
          <p:nvPr userDrawn="1"/>
        </p:nvGrpSpPr>
        <p:grpSpPr>
          <a:xfrm>
            <a:off x="7282958" y="338138"/>
            <a:ext cx="2194418" cy="754019"/>
            <a:chOff x="6742113" y="642938"/>
            <a:chExt cx="2781301" cy="95567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11108"/>
          <a:stretch>
            <a:fillRect/>
          </a:stretch>
        </p:blipFill>
        <p:spPr bwMode="auto">
          <a:xfrm>
            <a:off x="0" y="1093789"/>
            <a:ext cx="4232065" cy="552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2471738"/>
            <a:ext cx="3971926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2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75779" name="Diapositive think-cell" r:id="rId3" imgW="360" imgH="360" progId="">
              <p:embed/>
            </p:oleObj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 t="25503" r="18512"/>
          <a:stretch>
            <a:fillRect/>
          </a:stretch>
        </p:blipFill>
        <p:spPr bwMode="auto">
          <a:xfrm>
            <a:off x="5153026" y="0"/>
            <a:ext cx="4752974" cy="5040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15"/>
          <p:cNvGrpSpPr/>
          <p:nvPr userDrawn="1"/>
        </p:nvGrpSpPr>
        <p:grpSpPr>
          <a:xfrm>
            <a:off x="470293" y="5976981"/>
            <a:ext cx="1750890" cy="601620"/>
            <a:chOff x="6742113" y="642938"/>
            <a:chExt cx="2781301" cy="955676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5925" y="730023"/>
            <a:ext cx="4219575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&amp; Contenu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5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fr-FR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369116" y="6425700"/>
            <a:ext cx="238124" cy="275898"/>
            <a:chOff x="5233988" y="1136650"/>
            <a:chExt cx="4252912" cy="4927601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233988" y="1136650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B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233988" y="2370138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0927" y="6502093"/>
            <a:ext cx="545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6A895693-0027-4F28-9367-92E39A51F51C}" type="slidenum">
              <a:rPr lang="fr-FR" sz="800" smtClean="0">
                <a:solidFill>
                  <a:schemeClr val="bg1"/>
                </a:solidFill>
                <a:latin typeface="DiLo 45 Light" pitchFamily="50" charset="0"/>
              </a:rPr>
              <a:pPr algn="ctr"/>
              <a:t>‹N°›</a:t>
            </a:fld>
            <a:endParaRPr lang="fr-FR" sz="800" dirty="0">
              <a:solidFill>
                <a:schemeClr val="bg1"/>
              </a:solidFill>
              <a:latin typeface="DiLo 45 Light" pitchFamily="50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369116" y="6425700"/>
            <a:ext cx="238124" cy="275898"/>
            <a:chOff x="5233988" y="1136650"/>
            <a:chExt cx="4252912" cy="4927601"/>
          </a:xfrm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5233988" y="1136650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B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5233988" y="2370138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460927" y="6502093"/>
            <a:ext cx="545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6A895693-0027-4F28-9367-92E39A51F51C}" type="slidenum">
              <a:rPr lang="fr-FR" sz="800" smtClean="0">
                <a:solidFill>
                  <a:schemeClr val="bg1"/>
                </a:solidFill>
                <a:latin typeface="DiLo 45 Light" pitchFamily="50" charset="0"/>
              </a:rPr>
              <a:pPr algn="ctr"/>
              <a:t>‹N°›</a:t>
            </a:fld>
            <a:endParaRPr lang="fr-FR" sz="800" dirty="0">
              <a:solidFill>
                <a:schemeClr val="bg1"/>
              </a:solidFill>
              <a:latin typeface="DiLo 45 Light" pitchFamily="50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1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5867401" y="2052713"/>
            <a:ext cx="2374014" cy="413241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52"/>
              </a:cxn>
              <a:cxn ang="0">
                <a:pos x="1339" y="2327"/>
              </a:cxn>
              <a:cxn ang="0">
                <a:pos x="1339" y="775"/>
              </a:cxn>
              <a:cxn ang="0">
                <a:pos x="0" y="0"/>
              </a:cxn>
            </a:cxnLst>
            <a:rect l="0" t="0" r="r" b="b"/>
            <a:pathLst>
              <a:path w="1339" h="2327">
                <a:moveTo>
                  <a:pt x="0" y="0"/>
                </a:moveTo>
                <a:lnTo>
                  <a:pt x="0" y="1552"/>
                </a:lnTo>
                <a:lnTo>
                  <a:pt x="1339" y="2327"/>
                </a:lnTo>
                <a:lnTo>
                  <a:pt x="1339" y="775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" name="Group 15"/>
          <p:cNvGrpSpPr/>
          <p:nvPr userDrawn="1"/>
        </p:nvGrpSpPr>
        <p:grpSpPr>
          <a:xfrm>
            <a:off x="7282958" y="338138"/>
            <a:ext cx="2194418" cy="754019"/>
            <a:chOff x="6742113" y="642938"/>
            <a:chExt cx="2781301" cy="95567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11175"/>
          <a:stretch>
            <a:fillRect/>
          </a:stretch>
        </p:blipFill>
        <p:spPr bwMode="auto">
          <a:xfrm>
            <a:off x="3174" y="1093788"/>
            <a:ext cx="4228892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2471738"/>
            <a:ext cx="3971926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2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76803" name="Diapositive think-cell" r:id="rId3" imgW="360" imgH="360" progId="">
              <p:embed/>
            </p:oleObj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15"/>
          <p:cNvGrpSpPr/>
          <p:nvPr userDrawn="1"/>
        </p:nvGrpSpPr>
        <p:grpSpPr>
          <a:xfrm>
            <a:off x="7696358" y="434553"/>
            <a:ext cx="1750890" cy="601620"/>
            <a:chOff x="6742113" y="642938"/>
            <a:chExt cx="2781301" cy="955676"/>
          </a:xfrm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31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 l="18356" b="25810"/>
          <a:stretch>
            <a:fillRect/>
          </a:stretch>
        </p:blipFill>
        <p:spPr bwMode="auto">
          <a:xfrm>
            <a:off x="0" y="1856143"/>
            <a:ext cx="4744967" cy="50018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386138"/>
            <a:ext cx="4219575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&amp; Contenu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69116" y="6425700"/>
            <a:ext cx="238124" cy="275898"/>
            <a:chOff x="4138613" y="1222375"/>
            <a:chExt cx="4252912" cy="4927601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4138613" y="122237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023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138613" y="24558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6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fr-FR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0927" y="6502093"/>
            <a:ext cx="545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6A895693-0027-4F28-9367-92E39A51F51C}" type="slidenum">
              <a:rPr lang="fr-FR" sz="800" smtClean="0">
                <a:solidFill>
                  <a:schemeClr val="bg1"/>
                </a:solidFill>
                <a:latin typeface="DiLo 45 Light" pitchFamily="50" charset="0"/>
              </a:rPr>
              <a:pPr algn="ctr"/>
              <a:t>‹N°›</a:t>
            </a:fld>
            <a:endParaRPr lang="fr-FR" sz="800" dirty="0">
              <a:solidFill>
                <a:schemeClr val="bg1"/>
              </a:solidFill>
              <a:latin typeface="DiLo 45 Light" pitchFamily="50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69116" y="6425700"/>
            <a:ext cx="238124" cy="275898"/>
            <a:chOff x="4138613" y="1222375"/>
            <a:chExt cx="4252912" cy="4927601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138613" y="122237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023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138613" y="24558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60927" y="6502093"/>
            <a:ext cx="545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6A895693-0027-4F28-9367-92E39A51F51C}" type="slidenum">
              <a:rPr lang="fr-FR" sz="800" smtClean="0">
                <a:solidFill>
                  <a:schemeClr val="bg1"/>
                </a:solidFill>
                <a:latin typeface="DiLo 45 Light" pitchFamily="50" charset="0"/>
              </a:rPr>
              <a:pPr algn="ctr"/>
              <a:t>‹N°›</a:t>
            </a:fld>
            <a:endParaRPr lang="fr-FR" sz="800" dirty="0">
              <a:solidFill>
                <a:schemeClr val="bg1"/>
              </a:solidFill>
              <a:latin typeface="DiLo 45 Light" pitchFamily="50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/>
          <p:nvPr userDrawn="1"/>
        </p:nvGrpSpPr>
        <p:grpSpPr>
          <a:xfrm>
            <a:off x="369116" y="6425700"/>
            <a:ext cx="238124" cy="275898"/>
            <a:chOff x="600076" y="6249531"/>
            <a:chExt cx="238124" cy="275898"/>
          </a:xfrm>
        </p:grpSpPr>
        <p:grpSp>
          <p:nvGrpSpPr>
            <p:cNvPr id="3" name="Group 19"/>
            <p:cNvGrpSpPr/>
            <p:nvPr/>
          </p:nvGrpSpPr>
          <p:grpSpPr>
            <a:xfrm>
              <a:off x="600076" y="6249531"/>
              <a:ext cx="238124" cy="275898"/>
              <a:chOff x="485775" y="1412875"/>
              <a:chExt cx="4252913" cy="4927601"/>
            </a:xfrm>
          </p:grpSpPr>
          <p:sp>
            <p:nvSpPr>
              <p:cNvPr id="5" name="Freeform 21"/>
              <p:cNvSpPr>
                <a:spLocks/>
              </p:cNvSpPr>
              <p:nvPr/>
            </p:nvSpPr>
            <p:spPr bwMode="auto">
              <a:xfrm>
                <a:off x="485775" y="1412875"/>
                <a:ext cx="4252913" cy="4927600"/>
              </a:xfrm>
              <a:custGeom>
                <a:avLst/>
                <a:gdLst/>
                <a:ahLst/>
                <a:cxnLst>
                  <a:cxn ang="0">
                    <a:pos x="0" y="777"/>
                  </a:cxn>
                  <a:cxn ang="0">
                    <a:pos x="1339" y="0"/>
                  </a:cxn>
                  <a:cxn ang="0">
                    <a:pos x="2679" y="777"/>
                  </a:cxn>
                  <a:cxn ang="0">
                    <a:pos x="2679" y="2329"/>
                  </a:cxn>
                  <a:cxn ang="0">
                    <a:pos x="1339" y="3104"/>
                  </a:cxn>
                  <a:cxn ang="0">
                    <a:pos x="0" y="2329"/>
                  </a:cxn>
                  <a:cxn ang="0">
                    <a:pos x="0" y="777"/>
                  </a:cxn>
                </a:cxnLst>
                <a:rect l="0" t="0" r="r" b="b"/>
                <a:pathLst>
                  <a:path w="2679" h="3104">
                    <a:moveTo>
                      <a:pt x="0" y="777"/>
                    </a:moveTo>
                    <a:lnTo>
                      <a:pt x="1339" y="0"/>
                    </a:lnTo>
                    <a:lnTo>
                      <a:pt x="2679" y="777"/>
                    </a:lnTo>
                    <a:lnTo>
                      <a:pt x="2679" y="2329"/>
                    </a:lnTo>
                    <a:lnTo>
                      <a:pt x="1339" y="3104"/>
                    </a:lnTo>
                    <a:lnTo>
                      <a:pt x="0" y="2329"/>
                    </a:lnTo>
                    <a:lnTo>
                      <a:pt x="0" y="777"/>
                    </a:lnTo>
                    <a:close/>
                  </a:path>
                </a:pathLst>
              </a:custGeom>
              <a:solidFill>
                <a:srgbClr val="00A5D7">
                  <a:alpha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" name="Freeform 22"/>
              <p:cNvSpPr>
                <a:spLocks/>
              </p:cNvSpPr>
              <p:nvPr/>
            </p:nvSpPr>
            <p:spPr bwMode="auto">
              <a:xfrm>
                <a:off x="485775" y="2646363"/>
                <a:ext cx="2125663" cy="3694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52"/>
                  </a:cxn>
                  <a:cxn ang="0">
                    <a:pos x="1339" y="2327"/>
                  </a:cxn>
                  <a:cxn ang="0">
                    <a:pos x="1339" y="775"/>
                  </a:cxn>
                  <a:cxn ang="0">
                    <a:pos x="0" y="0"/>
                  </a:cxn>
                </a:cxnLst>
                <a:rect l="0" t="0" r="r" b="b"/>
                <a:pathLst>
                  <a:path w="1339" h="2327">
                    <a:moveTo>
                      <a:pt x="0" y="0"/>
                    </a:moveTo>
                    <a:lnTo>
                      <a:pt x="0" y="1552"/>
                    </a:lnTo>
                    <a:lnTo>
                      <a:pt x="1339" y="2327"/>
                    </a:lnTo>
                    <a:lnTo>
                      <a:pt x="1339" y="7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CDE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" name="Freeform 23"/>
              <p:cNvSpPr>
                <a:spLocks/>
              </p:cNvSpPr>
              <p:nvPr/>
            </p:nvSpPr>
            <p:spPr bwMode="auto">
              <a:xfrm>
                <a:off x="485775" y="2646363"/>
                <a:ext cx="2125663" cy="3694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52"/>
                  </a:cxn>
                  <a:cxn ang="0">
                    <a:pos x="1339" y="2327"/>
                  </a:cxn>
                  <a:cxn ang="0">
                    <a:pos x="1339" y="775"/>
                  </a:cxn>
                  <a:cxn ang="0">
                    <a:pos x="0" y="0"/>
                  </a:cxn>
                </a:cxnLst>
                <a:rect l="0" t="0" r="r" b="b"/>
                <a:pathLst>
                  <a:path w="1339" h="2327">
                    <a:moveTo>
                      <a:pt x="0" y="0"/>
                    </a:moveTo>
                    <a:lnTo>
                      <a:pt x="0" y="1552"/>
                    </a:lnTo>
                    <a:lnTo>
                      <a:pt x="1339" y="2327"/>
                    </a:lnTo>
                    <a:lnTo>
                      <a:pt x="1339" y="77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91887" y="6325924"/>
              <a:ext cx="5450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fld id="{6A895693-0027-4F28-9367-92E39A51F51C}" type="slidenum">
                <a:rPr lang="fr-FR" sz="800" smtClean="0">
                  <a:solidFill>
                    <a:schemeClr val="bg1"/>
                  </a:solidFill>
                  <a:latin typeface="DiLo 45 Light" pitchFamily="50" charset="0"/>
                </a:rPr>
                <a:pPr algn="ctr"/>
                <a:t>‹N°›</a:t>
              </a:fld>
              <a:endParaRPr lang="fr-FR" sz="800" dirty="0">
                <a:solidFill>
                  <a:schemeClr val="bg1"/>
                </a:solidFill>
                <a:latin typeface="DiLo 45 Light" pitchFamily="50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ge de gar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15"/>
          <p:cNvGrpSpPr/>
          <p:nvPr userDrawn="1"/>
        </p:nvGrpSpPr>
        <p:grpSpPr>
          <a:xfrm>
            <a:off x="7282958" y="338138"/>
            <a:ext cx="2194418" cy="754019"/>
            <a:chOff x="6742113" y="642938"/>
            <a:chExt cx="2781301" cy="955676"/>
          </a:xfrm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Group 26"/>
          <p:cNvGrpSpPr/>
          <p:nvPr userDrawn="1"/>
        </p:nvGrpSpPr>
        <p:grpSpPr>
          <a:xfrm>
            <a:off x="2592389" y="693898"/>
            <a:ext cx="4721223" cy="5470204"/>
            <a:chOff x="5862638" y="898525"/>
            <a:chExt cx="4252912" cy="4927601"/>
          </a:xfrm>
        </p:grpSpPr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5862638" y="89852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003C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5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49" name="Straight Connector 48"/>
          <p:cNvCxnSpPr/>
          <p:nvPr userDrawn="1"/>
        </p:nvCxnSpPr>
        <p:spPr>
          <a:xfrm>
            <a:off x="4317346" y="4687557"/>
            <a:ext cx="1271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0693" y="2108851"/>
            <a:ext cx="4604615" cy="2185213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74047" y="5081051"/>
            <a:ext cx="3357905" cy="338553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24"/>
          <p:cNvGrpSpPr/>
          <p:nvPr userDrawn="1"/>
        </p:nvGrpSpPr>
        <p:grpSpPr>
          <a:xfrm>
            <a:off x="3961759" y="1344960"/>
            <a:ext cx="1982483" cy="2296986"/>
            <a:chOff x="485775" y="1412875"/>
            <a:chExt cx="4252913" cy="4927601"/>
          </a:xfrm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485775" y="1412875"/>
              <a:ext cx="4252913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00A5D7">
                <a:alpha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auto">
            <a:xfrm>
              <a:off x="485775" y="2646363"/>
              <a:ext cx="2125663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CD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485775" y="2646363"/>
              <a:ext cx="2125663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" name="Group 15"/>
          <p:cNvGrpSpPr/>
          <p:nvPr userDrawn="1"/>
        </p:nvGrpSpPr>
        <p:grpSpPr>
          <a:xfrm>
            <a:off x="628650" y="4987605"/>
            <a:ext cx="1431109" cy="491741"/>
            <a:chOff x="6742113" y="642938"/>
            <a:chExt cx="2781301" cy="955676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628650" y="5600658"/>
            <a:ext cx="2407710" cy="707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00" dirty="0">
                <a:latin typeface="DiLo 55 Roman" pitchFamily="50" charset="0"/>
              </a:rPr>
              <a:t>SOLOCAL GROUP</a:t>
            </a:r>
          </a:p>
          <a:p>
            <a:r>
              <a:rPr lang="fr-FR" sz="900" dirty="0">
                <a:latin typeface="DiLo 45 Light" pitchFamily="50" charset="0"/>
              </a:rPr>
              <a:t>Immeuble </a:t>
            </a:r>
            <a:r>
              <a:rPr lang="fr-FR" sz="900" dirty="0" err="1">
                <a:latin typeface="DiLo 45 Light" pitchFamily="50" charset="0"/>
              </a:rPr>
              <a:t>Citylights</a:t>
            </a:r>
            <a:r>
              <a:rPr lang="fr-FR" sz="900" dirty="0">
                <a:latin typeface="DiLo 45 Light" pitchFamily="50" charset="0"/>
              </a:rPr>
              <a:t> – Tours du Pont de Sèvres</a:t>
            </a:r>
          </a:p>
          <a:p>
            <a:r>
              <a:rPr lang="fr-FR" sz="900" dirty="0">
                <a:latin typeface="DiLo 45 Light" pitchFamily="50" charset="0"/>
              </a:rPr>
              <a:t>204 Rond-point du Pont de Sèvres</a:t>
            </a:r>
          </a:p>
          <a:p>
            <a:r>
              <a:rPr lang="fr-FR" sz="900" dirty="0">
                <a:latin typeface="DiLo 45 Light" pitchFamily="50" charset="0"/>
              </a:rPr>
              <a:t>92100 Boulogne Billancourt</a:t>
            </a:r>
          </a:p>
          <a:p>
            <a:r>
              <a:rPr lang="fr-FR" sz="900" dirty="0">
                <a:latin typeface="DiLo 45 Light" pitchFamily="50" charset="0"/>
              </a:rPr>
              <a:t>T. 01 46 23 30 93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1"/>
          <p:cNvGrpSpPr/>
          <p:nvPr userDrawn="1"/>
        </p:nvGrpSpPr>
        <p:grpSpPr>
          <a:xfrm>
            <a:off x="369116" y="6425700"/>
            <a:ext cx="238124" cy="275898"/>
            <a:chOff x="600076" y="6249531"/>
            <a:chExt cx="238124" cy="275898"/>
          </a:xfrm>
        </p:grpSpPr>
        <p:grpSp>
          <p:nvGrpSpPr>
            <p:cNvPr id="4" name="Group 19"/>
            <p:cNvGrpSpPr/>
            <p:nvPr/>
          </p:nvGrpSpPr>
          <p:grpSpPr>
            <a:xfrm>
              <a:off x="600076" y="6249531"/>
              <a:ext cx="238124" cy="275898"/>
              <a:chOff x="485775" y="1412875"/>
              <a:chExt cx="4252913" cy="4927601"/>
            </a:xfrm>
          </p:grpSpPr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485775" y="1412875"/>
                <a:ext cx="4252913" cy="4927600"/>
              </a:xfrm>
              <a:custGeom>
                <a:avLst/>
                <a:gdLst/>
                <a:ahLst/>
                <a:cxnLst>
                  <a:cxn ang="0">
                    <a:pos x="0" y="777"/>
                  </a:cxn>
                  <a:cxn ang="0">
                    <a:pos x="1339" y="0"/>
                  </a:cxn>
                  <a:cxn ang="0">
                    <a:pos x="2679" y="777"/>
                  </a:cxn>
                  <a:cxn ang="0">
                    <a:pos x="2679" y="2329"/>
                  </a:cxn>
                  <a:cxn ang="0">
                    <a:pos x="1339" y="3104"/>
                  </a:cxn>
                  <a:cxn ang="0">
                    <a:pos x="0" y="2329"/>
                  </a:cxn>
                  <a:cxn ang="0">
                    <a:pos x="0" y="777"/>
                  </a:cxn>
                </a:cxnLst>
                <a:rect l="0" t="0" r="r" b="b"/>
                <a:pathLst>
                  <a:path w="2679" h="3104">
                    <a:moveTo>
                      <a:pt x="0" y="777"/>
                    </a:moveTo>
                    <a:lnTo>
                      <a:pt x="1339" y="0"/>
                    </a:lnTo>
                    <a:lnTo>
                      <a:pt x="2679" y="777"/>
                    </a:lnTo>
                    <a:lnTo>
                      <a:pt x="2679" y="2329"/>
                    </a:lnTo>
                    <a:lnTo>
                      <a:pt x="1339" y="3104"/>
                    </a:lnTo>
                    <a:lnTo>
                      <a:pt x="0" y="2329"/>
                    </a:lnTo>
                    <a:lnTo>
                      <a:pt x="0" y="777"/>
                    </a:lnTo>
                    <a:close/>
                  </a:path>
                </a:pathLst>
              </a:custGeom>
              <a:solidFill>
                <a:srgbClr val="00A5D7">
                  <a:alpha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2"/>
              <p:cNvSpPr>
                <a:spLocks/>
              </p:cNvSpPr>
              <p:nvPr/>
            </p:nvSpPr>
            <p:spPr bwMode="auto">
              <a:xfrm>
                <a:off x="485775" y="2646363"/>
                <a:ext cx="2125663" cy="3694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52"/>
                  </a:cxn>
                  <a:cxn ang="0">
                    <a:pos x="1339" y="2327"/>
                  </a:cxn>
                  <a:cxn ang="0">
                    <a:pos x="1339" y="775"/>
                  </a:cxn>
                  <a:cxn ang="0">
                    <a:pos x="0" y="0"/>
                  </a:cxn>
                </a:cxnLst>
                <a:rect l="0" t="0" r="r" b="b"/>
                <a:pathLst>
                  <a:path w="1339" h="2327">
                    <a:moveTo>
                      <a:pt x="0" y="0"/>
                    </a:moveTo>
                    <a:lnTo>
                      <a:pt x="0" y="1552"/>
                    </a:lnTo>
                    <a:lnTo>
                      <a:pt x="1339" y="2327"/>
                    </a:lnTo>
                    <a:lnTo>
                      <a:pt x="1339" y="7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CDE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485775" y="2646363"/>
                <a:ext cx="2125663" cy="3694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52"/>
                  </a:cxn>
                  <a:cxn ang="0">
                    <a:pos x="1339" y="2327"/>
                  </a:cxn>
                  <a:cxn ang="0">
                    <a:pos x="1339" y="775"/>
                  </a:cxn>
                  <a:cxn ang="0">
                    <a:pos x="0" y="0"/>
                  </a:cxn>
                </a:cxnLst>
                <a:rect l="0" t="0" r="r" b="b"/>
                <a:pathLst>
                  <a:path w="1339" h="2327">
                    <a:moveTo>
                      <a:pt x="0" y="0"/>
                    </a:moveTo>
                    <a:lnTo>
                      <a:pt x="0" y="1552"/>
                    </a:lnTo>
                    <a:lnTo>
                      <a:pt x="1339" y="2327"/>
                    </a:lnTo>
                    <a:lnTo>
                      <a:pt x="1339" y="77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91887" y="6325924"/>
              <a:ext cx="5450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fld id="{6A895693-0027-4F28-9367-92E39A51F51C}" type="slidenum">
                <a:rPr lang="fr-FR" sz="800" smtClean="0">
                  <a:solidFill>
                    <a:schemeClr val="bg1"/>
                  </a:solidFill>
                  <a:latin typeface="DiLo 45 Light" pitchFamily="50" charset="0"/>
                </a:rPr>
                <a:pPr algn="ctr"/>
                <a:t>‹N°›</a:t>
              </a:fld>
              <a:endParaRPr lang="fr-FR" sz="800" dirty="0">
                <a:solidFill>
                  <a:schemeClr val="bg1"/>
                </a:solidFill>
                <a:latin typeface="DiLo 45 Light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369116" y="1073790"/>
            <a:ext cx="535759" cy="0"/>
          </a:xfrm>
          <a:prstGeom prst="line">
            <a:avLst/>
          </a:prstGeom>
          <a:ln>
            <a:solidFill>
              <a:srgbClr val="00A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369116" y="6300131"/>
            <a:ext cx="91677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5"/>
          <p:cNvGrpSpPr/>
          <p:nvPr userDrawn="1"/>
        </p:nvGrpSpPr>
        <p:grpSpPr>
          <a:xfrm>
            <a:off x="8884726" y="6451606"/>
            <a:ext cx="652158" cy="224087"/>
            <a:chOff x="6742113" y="642938"/>
            <a:chExt cx="2781301" cy="955676"/>
          </a:xfrm>
        </p:grpSpPr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" name="TextBox 53"/>
          <p:cNvSpPr txBox="1"/>
          <p:nvPr userDrawn="1"/>
        </p:nvSpPr>
        <p:spPr>
          <a:xfrm>
            <a:off x="671119" y="6494400"/>
            <a:ext cx="1085233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  <a:latin typeface="DiLo 45 Light" pitchFamily="50" charset="0"/>
              </a:rPr>
              <a:t>Référence document</a:t>
            </a:r>
          </a:p>
        </p:txBody>
      </p:sp>
      <p:grpSp>
        <p:nvGrpSpPr>
          <p:cNvPr id="6" name="Group 54"/>
          <p:cNvGrpSpPr/>
          <p:nvPr userDrawn="1"/>
        </p:nvGrpSpPr>
        <p:grpSpPr>
          <a:xfrm>
            <a:off x="1546730" y="3695116"/>
            <a:ext cx="587104" cy="680238"/>
            <a:chOff x="4900613" y="1041400"/>
            <a:chExt cx="4252912" cy="4927601"/>
          </a:xfrm>
        </p:grpSpPr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4900613" y="1041400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78C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4900613" y="2274888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7" name="Group 57"/>
          <p:cNvGrpSpPr/>
          <p:nvPr userDrawn="1"/>
        </p:nvGrpSpPr>
        <p:grpSpPr>
          <a:xfrm>
            <a:off x="1546730" y="4439290"/>
            <a:ext cx="587104" cy="680238"/>
            <a:chOff x="5233988" y="1136650"/>
            <a:chExt cx="4252912" cy="4927601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5233988" y="1136650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B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5233988" y="2370138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8" name="Group 60"/>
          <p:cNvGrpSpPr/>
          <p:nvPr userDrawn="1"/>
        </p:nvGrpSpPr>
        <p:grpSpPr>
          <a:xfrm>
            <a:off x="1546730" y="5183462"/>
            <a:ext cx="587104" cy="680238"/>
            <a:chOff x="4138613" y="1222375"/>
            <a:chExt cx="4252912" cy="4927601"/>
          </a:xfrm>
        </p:grpSpPr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4138613" y="122237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023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4138613" y="24558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9" name="Group 63"/>
          <p:cNvGrpSpPr/>
          <p:nvPr userDrawn="1"/>
        </p:nvGrpSpPr>
        <p:grpSpPr>
          <a:xfrm>
            <a:off x="1546730" y="2950942"/>
            <a:ext cx="587104" cy="680238"/>
            <a:chOff x="2909888" y="1298575"/>
            <a:chExt cx="4252912" cy="4927601"/>
          </a:xfrm>
        </p:grpSpPr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2909888" y="129857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9114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>
              <a:off x="2909888" y="25320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00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2909888" y="25320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0" name="Group 67"/>
          <p:cNvGrpSpPr/>
          <p:nvPr userDrawn="1"/>
        </p:nvGrpSpPr>
        <p:grpSpPr>
          <a:xfrm>
            <a:off x="1546730" y="2206768"/>
            <a:ext cx="587104" cy="680238"/>
            <a:chOff x="5862638" y="898525"/>
            <a:chExt cx="4252912" cy="4927601"/>
          </a:xfrm>
        </p:grpSpPr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5862638" y="89852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003C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5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1" name="Group 19"/>
          <p:cNvGrpSpPr/>
          <p:nvPr userDrawn="1"/>
        </p:nvGrpSpPr>
        <p:grpSpPr>
          <a:xfrm>
            <a:off x="1546730" y="1462594"/>
            <a:ext cx="587104" cy="680238"/>
            <a:chOff x="485775" y="1412875"/>
            <a:chExt cx="4252913" cy="4927601"/>
          </a:xfrm>
        </p:grpSpPr>
        <p:sp>
          <p:nvSpPr>
            <p:cNvPr id="73" name="Freeform 21"/>
            <p:cNvSpPr>
              <a:spLocks/>
            </p:cNvSpPr>
            <p:nvPr/>
          </p:nvSpPr>
          <p:spPr bwMode="auto">
            <a:xfrm>
              <a:off x="485775" y="1412875"/>
              <a:ext cx="4252913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00A5D7">
                <a:alpha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/>
            </a:p>
          </p:txBody>
        </p:sp>
        <p:sp>
          <p:nvSpPr>
            <p:cNvPr id="74" name="Freeform 22"/>
            <p:cNvSpPr>
              <a:spLocks/>
            </p:cNvSpPr>
            <p:nvPr/>
          </p:nvSpPr>
          <p:spPr bwMode="auto">
            <a:xfrm>
              <a:off x="485775" y="2646363"/>
              <a:ext cx="2125663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CD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/>
            </a:p>
          </p:txBody>
        </p:sp>
        <p:sp>
          <p:nvSpPr>
            <p:cNvPr id="75" name="Freeform 23"/>
            <p:cNvSpPr>
              <a:spLocks/>
            </p:cNvSpPr>
            <p:nvPr/>
          </p:nvSpPr>
          <p:spPr bwMode="auto">
            <a:xfrm>
              <a:off x="485775" y="2646363"/>
              <a:ext cx="2125663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/>
            </a:p>
          </p:txBody>
        </p:sp>
      </p:grpSp>
      <p:sp>
        <p:nvSpPr>
          <p:cNvPr id="76" name="TextBox 75"/>
          <p:cNvSpPr txBox="1"/>
          <p:nvPr userDrawn="1"/>
        </p:nvSpPr>
        <p:spPr>
          <a:xfrm>
            <a:off x="1642952" y="1571881"/>
            <a:ext cx="3946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1.</a:t>
            </a:r>
          </a:p>
        </p:txBody>
      </p:sp>
      <p:sp>
        <p:nvSpPr>
          <p:cNvPr id="77" name="TextBox 76"/>
          <p:cNvSpPr txBox="1"/>
          <p:nvPr userDrawn="1"/>
        </p:nvSpPr>
        <p:spPr>
          <a:xfrm>
            <a:off x="1617304" y="2316055"/>
            <a:ext cx="4459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2.</a:t>
            </a:r>
          </a:p>
        </p:txBody>
      </p:sp>
      <p:sp>
        <p:nvSpPr>
          <p:cNvPr id="78" name="TextBox 77"/>
          <p:cNvSpPr txBox="1"/>
          <p:nvPr userDrawn="1"/>
        </p:nvSpPr>
        <p:spPr>
          <a:xfrm>
            <a:off x="1615701" y="3060229"/>
            <a:ext cx="44916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3.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1614098" y="3804403"/>
            <a:ext cx="45236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4.</a:t>
            </a:r>
          </a:p>
        </p:txBody>
      </p:sp>
      <p:sp>
        <p:nvSpPr>
          <p:cNvPr id="80" name="TextBox 79"/>
          <p:cNvSpPr txBox="1"/>
          <p:nvPr userDrawn="1"/>
        </p:nvSpPr>
        <p:spPr>
          <a:xfrm>
            <a:off x="1612495" y="4548577"/>
            <a:ext cx="45557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5.</a:t>
            </a:r>
          </a:p>
        </p:txBody>
      </p:sp>
      <p:sp>
        <p:nvSpPr>
          <p:cNvPr id="81" name="TextBox 80"/>
          <p:cNvSpPr txBox="1"/>
          <p:nvPr userDrawn="1"/>
        </p:nvSpPr>
        <p:spPr>
          <a:xfrm>
            <a:off x="1612495" y="5292749"/>
            <a:ext cx="45557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6.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116" y="201336"/>
            <a:ext cx="9167768" cy="838898"/>
          </a:xfrm>
        </p:spPr>
        <p:txBody>
          <a:bodyPr anchor="ctr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9" name="Text Placeholder 88"/>
          <p:cNvSpPr>
            <a:spLocks noGrp="1"/>
          </p:cNvSpPr>
          <p:nvPr>
            <p:ph type="body" sz="quarter" idx="10"/>
          </p:nvPr>
        </p:nvSpPr>
        <p:spPr>
          <a:xfrm>
            <a:off x="2348557" y="1602658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  <p:sp>
        <p:nvSpPr>
          <p:cNvPr id="90" name="Text Placeholder 88"/>
          <p:cNvSpPr>
            <a:spLocks noGrp="1"/>
          </p:cNvSpPr>
          <p:nvPr>
            <p:ph type="body" sz="quarter" idx="11"/>
          </p:nvPr>
        </p:nvSpPr>
        <p:spPr>
          <a:xfrm>
            <a:off x="2348557" y="2346832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  <p:sp>
        <p:nvSpPr>
          <p:cNvPr id="91" name="Text Placeholder 88"/>
          <p:cNvSpPr>
            <a:spLocks noGrp="1"/>
          </p:cNvSpPr>
          <p:nvPr>
            <p:ph type="body" sz="quarter" idx="12"/>
          </p:nvPr>
        </p:nvSpPr>
        <p:spPr>
          <a:xfrm>
            <a:off x="2348557" y="3091006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  <p:sp>
        <p:nvSpPr>
          <p:cNvPr id="92" name="Text Placeholder 88"/>
          <p:cNvSpPr>
            <a:spLocks noGrp="1"/>
          </p:cNvSpPr>
          <p:nvPr>
            <p:ph type="body" sz="quarter" idx="13"/>
          </p:nvPr>
        </p:nvSpPr>
        <p:spPr>
          <a:xfrm>
            <a:off x="2348557" y="3835180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  <p:sp>
        <p:nvSpPr>
          <p:cNvPr id="93" name="Text Placeholder 88"/>
          <p:cNvSpPr>
            <a:spLocks noGrp="1"/>
          </p:cNvSpPr>
          <p:nvPr>
            <p:ph type="body" sz="quarter" idx="14"/>
          </p:nvPr>
        </p:nvSpPr>
        <p:spPr>
          <a:xfrm>
            <a:off x="2348557" y="4579354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  <p:sp>
        <p:nvSpPr>
          <p:cNvPr id="94" name="Text Placeholder 88"/>
          <p:cNvSpPr>
            <a:spLocks noGrp="1"/>
          </p:cNvSpPr>
          <p:nvPr>
            <p:ph type="body" sz="quarter" idx="15"/>
          </p:nvPr>
        </p:nvSpPr>
        <p:spPr>
          <a:xfrm>
            <a:off x="2348557" y="5323526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ntercalaire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11175"/>
          <a:stretch>
            <a:fillRect/>
          </a:stretch>
        </p:blipFill>
        <p:spPr bwMode="auto">
          <a:xfrm>
            <a:off x="3174" y="1093788"/>
            <a:ext cx="4228892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15"/>
          <p:cNvGrpSpPr/>
          <p:nvPr userDrawn="1"/>
        </p:nvGrpSpPr>
        <p:grpSpPr>
          <a:xfrm>
            <a:off x="7282958" y="338138"/>
            <a:ext cx="2194418" cy="754019"/>
            <a:chOff x="6742113" y="642938"/>
            <a:chExt cx="2781301" cy="95567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2471738"/>
            <a:ext cx="3971926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69116" y="6425700"/>
            <a:ext cx="238124" cy="275898"/>
            <a:chOff x="600076" y="6249531"/>
            <a:chExt cx="238124" cy="275898"/>
          </a:xfrm>
        </p:grpSpPr>
        <p:grpSp>
          <p:nvGrpSpPr>
            <p:cNvPr id="32" name="Group 19"/>
            <p:cNvGrpSpPr/>
            <p:nvPr/>
          </p:nvGrpSpPr>
          <p:grpSpPr>
            <a:xfrm>
              <a:off x="600076" y="6249531"/>
              <a:ext cx="238124" cy="275898"/>
              <a:chOff x="485775" y="1412875"/>
              <a:chExt cx="4252913" cy="4927601"/>
            </a:xfrm>
          </p:grpSpPr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485775" y="1412875"/>
                <a:ext cx="4252913" cy="4927600"/>
              </a:xfrm>
              <a:custGeom>
                <a:avLst/>
                <a:gdLst/>
                <a:ahLst/>
                <a:cxnLst>
                  <a:cxn ang="0">
                    <a:pos x="0" y="777"/>
                  </a:cxn>
                  <a:cxn ang="0">
                    <a:pos x="1339" y="0"/>
                  </a:cxn>
                  <a:cxn ang="0">
                    <a:pos x="2679" y="777"/>
                  </a:cxn>
                  <a:cxn ang="0">
                    <a:pos x="2679" y="2329"/>
                  </a:cxn>
                  <a:cxn ang="0">
                    <a:pos x="1339" y="3104"/>
                  </a:cxn>
                  <a:cxn ang="0">
                    <a:pos x="0" y="2329"/>
                  </a:cxn>
                  <a:cxn ang="0">
                    <a:pos x="0" y="777"/>
                  </a:cxn>
                </a:cxnLst>
                <a:rect l="0" t="0" r="r" b="b"/>
                <a:pathLst>
                  <a:path w="2679" h="3104">
                    <a:moveTo>
                      <a:pt x="0" y="777"/>
                    </a:moveTo>
                    <a:lnTo>
                      <a:pt x="1339" y="0"/>
                    </a:lnTo>
                    <a:lnTo>
                      <a:pt x="2679" y="777"/>
                    </a:lnTo>
                    <a:lnTo>
                      <a:pt x="2679" y="2329"/>
                    </a:lnTo>
                    <a:lnTo>
                      <a:pt x="1339" y="3104"/>
                    </a:lnTo>
                    <a:lnTo>
                      <a:pt x="0" y="2329"/>
                    </a:lnTo>
                    <a:lnTo>
                      <a:pt x="0" y="777"/>
                    </a:lnTo>
                    <a:close/>
                  </a:path>
                </a:pathLst>
              </a:custGeom>
              <a:solidFill>
                <a:srgbClr val="00A5D7">
                  <a:alpha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2"/>
              <p:cNvSpPr>
                <a:spLocks/>
              </p:cNvSpPr>
              <p:nvPr/>
            </p:nvSpPr>
            <p:spPr bwMode="auto">
              <a:xfrm>
                <a:off x="485775" y="2646363"/>
                <a:ext cx="2125663" cy="3694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52"/>
                  </a:cxn>
                  <a:cxn ang="0">
                    <a:pos x="1339" y="2327"/>
                  </a:cxn>
                  <a:cxn ang="0">
                    <a:pos x="1339" y="775"/>
                  </a:cxn>
                  <a:cxn ang="0">
                    <a:pos x="0" y="0"/>
                  </a:cxn>
                </a:cxnLst>
                <a:rect l="0" t="0" r="r" b="b"/>
                <a:pathLst>
                  <a:path w="1339" h="2327">
                    <a:moveTo>
                      <a:pt x="0" y="0"/>
                    </a:moveTo>
                    <a:lnTo>
                      <a:pt x="0" y="1552"/>
                    </a:lnTo>
                    <a:lnTo>
                      <a:pt x="1339" y="2327"/>
                    </a:lnTo>
                    <a:lnTo>
                      <a:pt x="1339" y="7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CDE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485775" y="2646363"/>
                <a:ext cx="2125663" cy="3694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52"/>
                  </a:cxn>
                  <a:cxn ang="0">
                    <a:pos x="1339" y="2327"/>
                  </a:cxn>
                  <a:cxn ang="0">
                    <a:pos x="1339" y="775"/>
                  </a:cxn>
                  <a:cxn ang="0">
                    <a:pos x="0" y="0"/>
                  </a:cxn>
                </a:cxnLst>
                <a:rect l="0" t="0" r="r" b="b"/>
                <a:pathLst>
                  <a:path w="1339" h="2327">
                    <a:moveTo>
                      <a:pt x="0" y="0"/>
                    </a:moveTo>
                    <a:lnTo>
                      <a:pt x="0" y="1552"/>
                    </a:lnTo>
                    <a:lnTo>
                      <a:pt x="1339" y="2327"/>
                    </a:lnTo>
                    <a:lnTo>
                      <a:pt x="1339" y="77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91887" y="6325924"/>
              <a:ext cx="5450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fld id="{6A895693-0027-4F28-9367-92E39A51F51C}" type="slidenum">
                <a:rPr lang="fr-FR" sz="800" smtClean="0">
                  <a:solidFill>
                    <a:schemeClr val="bg1"/>
                  </a:solidFill>
                  <a:latin typeface="DiLo 45 Light" pitchFamily="50" charset="0"/>
                </a:rPr>
                <a:pPr algn="ctr"/>
                <a:t>‹N°›</a:t>
              </a:fld>
              <a:endParaRPr lang="fr-FR" sz="800" dirty="0">
                <a:solidFill>
                  <a:schemeClr val="bg1"/>
                </a:solidFill>
                <a:latin typeface="DiLo 45 Light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369116" y="1073790"/>
            <a:ext cx="535759" cy="0"/>
          </a:xfrm>
          <a:prstGeom prst="line">
            <a:avLst/>
          </a:prstGeom>
          <a:ln>
            <a:solidFill>
              <a:srgbClr val="00A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369116" y="6300131"/>
            <a:ext cx="91677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5"/>
          <p:cNvGrpSpPr/>
          <p:nvPr userDrawn="1"/>
        </p:nvGrpSpPr>
        <p:grpSpPr>
          <a:xfrm>
            <a:off x="8884726" y="6451606"/>
            <a:ext cx="652158" cy="224087"/>
            <a:chOff x="6742113" y="642938"/>
            <a:chExt cx="2781301" cy="955676"/>
          </a:xfrm>
        </p:grpSpPr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" name="TextBox 53"/>
          <p:cNvSpPr txBox="1"/>
          <p:nvPr userDrawn="1"/>
        </p:nvSpPr>
        <p:spPr>
          <a:xfrm>
            <a:off x="671119" y="6494400"/>
            <a:ext cx="1085233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  <a:latin typeface="DiLo 45 Light" pitchFamily="50" charset="0"/>
              </a:rPr>
              <a:t>Référence document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546730" y="3695116"/>
            <a:ext cx="587104" cy="680238"/>
            <a:chOff x="4900613" y="1041400"/>
            <a:chExt cx="4252912" cy="4927601"/>
          </a:xfrm>
        </p:grpSpPr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4900613" y="1041400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78C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4900613" y="2274888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58" name="Group 57"/>
          <p:cNvGrpSpPr/>
          <p:nvPr userDrawn="1"/>
        </p:nvGrpSpPr>
        <p:grpSpPr>
          <a:xfrm>
            <a:off x="1546730" y="4439290"/>
            <a:ext cx="587104" cy="680238"/>
            <a:chOff x="5233988" y="1136650"/>
            <a:chExt cx="4252912" cy="4927601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5233988" y="1136650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B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5233988" y="2370138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1546730" y="5183462"/>
            <a:ext cx="587104" cy="680238"/>
            <a:chOff x="4138613" y="1222375"/>
            <a:chExt cx="4252912" cy="4927601"/>
          </a:xfrm>
        </p:grpSpPr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4138613" y="122237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023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4138613" y="24558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64" name="Group 63"/>
          <p:cNvGrpSpPr/>
          <p:nvPr userDrawn="1"/>
        </p:nvGrpSpPr>
        <p:grpSpPr>
          <a:xfrm>
            <a:off x="1546730" y="2950942"/>
            <a:ext cx="587104" cy="680238"/>
            <a:chOff x="2909888" y="1298575"/>
            <a:chExt cx="4252912" cy="4927601"/>
          </a:xfrm>
        </p:grpSpPr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2909888" y="129857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9114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>
              <a:off x="2909888" y="25320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00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2909888" y="253206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>
            <a:off x="1546730" y="2206768"/>
            <a:ext cx="587104" cy="680238"/>
            <a:chOff x="5862638" y="898525"/>
            <a:chExt cx="4252912" cy="4927601"/>
          </a:xfrm>
        </p:grpSpPr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5862638" y="898525"/>
              <a:ext cx="4252912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003C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5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5862638" y="2132013"/>
              <a:ext cx="2125662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72" name="Group 19"/>
          <p:cNvGrpSpPr/>
          <p:nvPr userDrawn="1"/>
        </p:nvGrpSpPr>
        <p:grpSpPr>
          <a:xfrm>
            <a:off x="1546730" y="1462594"/>
            <a:ext cx="587104" cy="680238"/>
            <a:chOff x="485775" y="1412875"/>
            <a:chExt cx="4252913" cy="4927601"/>
          </a:xfrm>
        </p:grpSpPr>
        <p:sp>
          <p:nvSpPr>
            <p:cNvPr id="73" name="Freeform 21"/>
            <p:cNvSpPr>
              <a:spLocks/>
            </p:cNvSpPr>
            <p:nvPr/>
          </p:nvSpPr>
          <p:spPr bwMode="auto">
            <a:xfrm>
              <a:off x="485775" y="1412875"/>
              <a:ext cx="4252913" cy="4927600"/>
            </a:xfrm>
            <a:custGeom>
              <a:avLst/>
              <a:gdLst/>
              <a:ahLst/>
              <a:cxnLst>
                <a:cxn ang="0">
                  <a:pos x="0" y="777"/>
                </a:cxn>
                <a:cxn ang="0">
                  <a:pos x="1339" y="0"/>
                </a:cxn>
                <a:cxn ang="0">
                  <a:pos x="2679" y="777"/>
                </a:cxn>
                <a:cxn ang="0">
                  <a:pos x="2679" y="2329"/>
                </a:cxn>
                <a:cxn ang="0">
                  <a:pos x="1339" y="3104"/>
                </a:cxn>
                <a:cxn ang="0">
                  <a:pos x="0" y="2329"/>
                </a:cxn>
                <a:cxn ang="0">
                  <a:pos x="0" y="777"/>
                </a:cxn>
              </a:cxnLst>
              <a:rect l="0" t="0" r="r" b="b"/>
              <a:pathLst>
                <a:path w="2679" h="3104">
                  <a:moveTo>
                    <a:pt x="0" y="777"/>
                  </a:moveTo>
                  <a:lnTo>
                    <a:pt x="1339" y="0"/>
                  </a:lnTo>
                  <a:lnTo>
                    <a:pt x="2679" y="777"/>
                  </a:lnTo>
                  <a:lnTo>
                    <a:pt x="2679" y="2329"/>
                  </a:lnTo>
                  <a:lnTo>
                    <a:pt x="1339" y="3104"/>
                  </a:lnTo>
                  <a:lnTo>
                    <a:pt x="0" y="2329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00A5D7">
                <a:alpha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/>
            </a:p>
          </p:txBody>
        </p:sp>
        <p:sp>
          <p:nvSpPr>
            <p:cNvPr id="74" name="Freeform 22"/>
            <p:cNvSpPr>
              <a:spLocks/>
            </p:cNvSpPr>
            <p:nvPr/>
          </p:nvSpPr>
          <p:spPr bwMode="auto">
            <a:xfrm>
              <a:off x="485775" y="2646363"/>
              <a:ext cx="2125663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CD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/>
            </a:p>
          </p:txBody>
        </p:sp>
        <p:sp>
          <p:nvSpPr>
            <p:cNvPr id="75" name="Freeform 23"/>
            <p:cNvSpPr>
              <a:spLocks/>
            </p:cNvSpPr>
            <p:nvPr/>
          </p:nvSpPr>
          <p:spPr bwMode="auto">
            <a:xfrm>
              <a:off x="485775" y="2646363"/>
              <a:ext cx="2125663" cy="3694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2"/>
                </a:cxn>
                <a:cxn ang="0">
                  <a:pos x="1339" y="2327"/>
                </a:cxn>
                <a:cxn ang="0">
                  <a:pos x="1339" y="775"/>
                </a:cxn>
                <a:cxn ang="0">
                  <a:pos x="0" y="0"/>
                </a:cxn>
              </a:cxnLst>
              <a:rect l="0" t="0" r="r" b="b"/>
              <a:pathLst>
                <a:path w="1339" h="2327">
                  <a:moveTo>
                    <a:pt x="0" y="0"/>
                  </a:moveTo>
                  <a:lnTo>
                    <a:pt x="0" y="1552"/>
                  </a:lnTo>
                  <a:lnTo>
                    <a:pt x="1339" y="2327"/>
                  </a:lnTo>
                  <a:lnTo>
                    <a:pt x="1339" y="77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/>
            </a:p>
          </p:txBody>
        </p:sp>
      </p:grpSp>
      <p:sp>
        <p:nvSpPr>
          <p:cNvPr id="76" name="TextBox 75"/>
          <p:cNvSpPr txBox="1"/>
          <p:nvPr userDrawn="1"/>
        </p:nvSpPr>
        <p:spPr>
          <a:xfrm>
            <a:off x="1642952" y="1571881"/>
            <a:ext cx="3946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1.</a:t>
            </a:r>
          </a:p>
        </p:txBody>
      </p:sp>
      <p:sp>
        <p:nvSpPr>
          <p:cNvPr id="77" name="TextBox 76"/>
          <p:cNvSpPr txBox="1"/>
          <p:nvPr userDrawn="1"/>
        </p:nvSpPr>
        <p:spPr>
          <a:xfrm>
            <a:off x="1617304" y="2316055"/>
            <a:ext cx="4459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2.</a:t>
            </a:r>
          </a:p>
        </p:txBody>
      </p:sp>
      <p:sp>
        <p:nvSpPr>
          <p:cNvPr id="78" name="TextBox 77"/>
          <p:cNvSpPr txBox="1"/>
          <p:nvPr userDrawn="1"/>
        </p:nvSpPr>
        <p:spPr>
          <a:xfrm>
            <a:off x="1615701" y="3060229"/>
            <a:ext cx="44916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3.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1614098" y="3804403"/>
            <a:ext cx="45236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4.</a:t>
            </a:r>
          </a:p>
        </p:txBody>
      </p:sp>
      <p:sp>
        <p:nvSpPr>
          <p:cNvPr id="80" name="TextBox 79"/>
          <p:cNvSpPr txBox="1"/>
          <p:nvPr userDrawn="1"/>
        </p:nvSpPr>
        <p:spPr>
          <a:xfrm>
            <a:off x="1612495" y="4548577"/>
            <a:ext cx="45557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5.</a:t>
            </a:r>
          </a:p>
        </p:txBody>
      </p:sp>
      <p:sp>
        <p:nvSpPr>
          <p:cNvPr id="81" name="TextBox 80"/>
          <p:cNvSpPr txBox="1"/>
          <p:nvPr userDrawn="1"/>
        </p:nvSpPr>
        <p:spPr>
          <a:xfrm>
            <a:off x="1612495" y="5292749"/>
            <a:ext cx="45557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DiLo 55 Roman" pitchFamily="50" charset="0"/>
              </a:rPr>
              <a:t>6.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116" y="201336"/>
            <a:ext cx="9167768" cy="838898"/>
          </a:xfrm>
        </p:spPr>
        <p:txBody>
          <a:bodyPr anchor="ctr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9" name="Text Placeholder 88"/>
          <p:cNvSpPr>
            <a:spLocks noGrp="1"/>
          </p:cNvSpPr>
          <p:nvPr>
            <p:ph type="body" sz="quarter" idx="10"/>
          </p:nvPr>
        </p:nvSpPr>
        <p:spPr>
          <a:xfrm>
            <a:off x="2348557" y="1602658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  <p:sp>
        <p:nvSpPr>
          <p:cNvPr id="90" name="Text Placeholder 88"/>
          <p:cNvSpPr>
            <a:spLocks noGrp="1"/>
          </p:cNvSpPr>
          <p:nvPr>
            <p:ph type="body" sz="quarter" idx="11"/>
          </p:nvPr>
        </p:nvSpPr>
        <p:spPr>
          <a:xfrm>
            <a:off x="2348557" y="2346832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  <p:sp>
        <p:nvSpPr>
          <p:cNvPr id="91" name="Text Placeholder 88"/>
          <p:cNvSpPr>
            <a:spLocks noGrp="1"/>
          </p:cNvSpPr>
          <p:nvPr>
            <p:ph type="body" sz="quarter" idx="12"/>
          </p:nvPr>
        </p:nvSpPr>
        <p:spPr>
          <a:xfrm>
            <a:off x="2348557" y="3091006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  <p:sp>
        <p:nvSpPr>
          <p:cNvPr id="92" name="Text Placeholder 88"/>
          <p:cNvSpPr>
            <a:spLocks noGrp="1"/>
          </p:cNvSpPr>
          <p:nvPr>
            <p:ph type="body" sz="quarter" idx="13"/>
          </p:nvPr>
        </p:nvSpPr>
        <p:spPr>
          <a:xfrm>
            <a:off x="2348557" y="3835180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  <p:sp>
        <p:nvSpPr>
          <p:cNvPr id="93" name="Text Placeholder 88"/>
          <p:cNvSpPr>
            <a:spLocks noGrp="1"/>
          </p:cNvSpPr>
          <p:nvPr>
            <p:ph type="body" sz="quarter" idx="14"/>
          </p:nvPr>
        </p:nvSpPr>
        <p:spPr>
          <a:xfrm>
            <a:off x="2348557" y="4579354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  <p:sp>
        <p:nvSpPr>
          <p:cNvPr id="94" name="Text Placeholder 88"/>
          <p:cNvSpPr>
            <a:spLocks noGrp="1"/>
          </p:cNvSpPr>
          <p:nvPr>
            <p:ph type="body" sz="quarter" idx="15"/>
          </p:nvPr>
        </p:nvSpPr>
        <p:spPr>
          <a:xfrm>
            <a:off x="2348557" y="5323526"/>
            <a:ext cx="4640402" cy="400110"/>
          </a:xfrm>
        </p:spPr>
        <p:txBody>
          <a:bodyPr anchor="ctr"/>
          <a:lstStyle>
            <a:lvl1pPr>
              <a:defRPr sz="20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11175"/>
          <a:stretch>
            <a:fillRect/>
          </a:stretch>
        </p:blipFill>
        <p:spPr bwMode="auto">
          <a:xfrm>
            <a:off x="3174" y="1093788"/>
            <a:ext cx="4228892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15"/>
          <p:cNvGrpSpPr/>
          <p:nvPr userDrawn="1"/>
        </p:nvGrpSpPr>
        <p:grpSpPr>
          <a:xfrm>
            <a:off x="7282958" y="338138"/>
            <a:ext cx="2194418" cy="754019"/>
            <a:chOff x="6742113" y="642938"/>
            <a:chExt cx="2781301" cy="95567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2471738"/>
            <a:ext cx="3971926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71683" name="Diapositive think-cell" r:id="rId3" imgW="360" imgH="360" progId="">
              <p:embed/>
            </p:oleObj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 l="11175"/>
          <a:stretch>
            <a:fillRect/>
          </a:stretch>
        </p:blipFill>
        <p:spPr bwMode="auto">
          <a:xfrm>
            <a:off x="3174" y="207963"/>
            <a:ext cx="4228892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Group 15"/>
          <p:cNvGrpSpPr/>
          <p:nvPr userDrawn="1"/>
        </p:nvGrpSpPr>
        <p:grpSpPr>
          <a:xfrm>
            <a:off x="7696358" y="434553"/>
            <a:ext cx="1750890" cy="601620"/>
            <a:chOff x="6742113" y="642938"/>
            <a:chExt cx="2781301" cy="955676"/>
          </a:xfrm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1585913"/>
            <a:ext cx="3971926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&amp; Contenu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fr-FR" dirty="0"/>
          </a:p>
        </p:txBody>
      </p:sp>
      <p:grpSp>
        <p:nvGrpSpPr>
          <p:cNvPr id="4" name="Group 26"/>
          <p:cNvGrpSpPr/>
          <p:nvPr userDrawn="1"/>
        </p:nvGrpSpPr>
        <p:grpSpPr>
          <a:xfrm>
            <a:off x="369116" y="6425700"/>
            <a:ext cx="238124" cy="275898"/>
            <a:chOff x="600076" y="6249531"/>
            <a:chExt cx="238124" cy="275898"/>
          </a:xfrm>
        </p:grpSpPr>
        <p:grpSp>
          <p:nvGrpSpPr>
            <p:cNvPr id="5" name="Group 19"/>
            <p:cNvGrpSpPr/>
            <p:nvPr/>
          </p:nvGrpSpPr>
          <p:grpSpPr>
            <a:xfrm>
              <a:off x="600076" y="6249531"/>
              <a:ext cx="238124" cy="275898"/>
              <a:chOff x="485775" y="1412875"/>
              <a:chExt cx="4252913" cy="4927601"/>
            </a:xfrm>
          </p:grpSpPr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485775" y="1412875"/>
                <a:ext cx="4252913" cy="4927600"/>
              </a:xfrm>
              <a:custGeom>
                <a:avLst/>
                <a:gdLst/>
                <a:ahLst/>
                <a:cxnLst>
                  <a:cxn ang="0">
                    <a:pos x="0" y="777"/>
                  </a:cxn>
                  <a:cxn ang="0">
                    <a:pos x="1339" y="0"/>
                  </a:cxn>
                  <a:cxn ang="0">
                    <a:pos x="2679" y="777"/>
                  </a:cxn>
                  <a:cxn ang="0">
                    <a:pos x="2679" y="2329"/>
                  </a:cxn>
                  <a:cxn ang="0">
                    <a:pos x="1339" y="3104"/>
                  </a:cxn>
                  <a:cxn ang="0">
                    <a:pos x="0" y="2329"/>
                  </a:cxn>
                  <a:cxn ang="0">
                    <a:pos x="0" y="777"/>
                  </a:cxn>
                </a:cxnLst>
                <a:rect l="0" t="0" r="r" b="b"/>
                <a:pathLst>
                  <a:path w="2679" h="3104">
                    <a:moveTo>
                      <a:pt x="0" y="777"/>
                    </a:moveTo>
                    <a:lnTo>
                      <a:pt x="1339" y="0"/>
                    </a:lnTo>
                    <a:lnTo>
                      <a:pt x="2679" y="777"/>
                    </a:lnTo>
                    <a:lnTo>
                      <a:pt x="2679" y="2329"/>
                    </a:lnTo>
                    <a:lnTo>
                      <a:pt x="1339" y="3104"/>
                    </a:lnTo>
                    <a:lnTo>
                      <a:pt x="0" y="2329"/>
                    </a:lnTo>
                    <a:lnTo>
                      <a:pt x="0" y="777"/>
                    </a:lnTo>
                    <a:close/>
                  </a:path>
                </a:pathLst>
              </a:custGeom>
              <a:solidFill>
                <a:srgbClr val="00A5D7">
                  <a:alpha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" name="Freeform 22"/>
              <p:cNvSpPr>
                <a:spLocks/>
              </p:cNvSpPr>
              <p:nvPr/>
            </p:nvSpPr>
            <p:spPr bwMode="auto">
              <a:xfrm>
                <a:off x="485775" y="2646363"/>
                <a:ext cx="2125663" cy="3694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52"/>
                  </a:cxn>
                  <a:cxn ang="0">
                    <a:pos x="1339" y="2327"/>
                  </a:cxn>
                  <a:cxn ang="0">
                    <a:pos x="1339" y="775"/>
                  </a:cxn>
                  <a:cxn ang="0">
                    <a:pos x="0" y="0"/>
                  </a:cxn>
                </a:cxnLst>
                <a:rect l="0" t="0" r="r" b="b"/>
                <a:pathLst>
                  <a:path w="1339" h="2327">
                    <a:moveTo>
                      <a:pt x="0" y="0"/>
                    </a:moveTo>
                    <a:lnTo>
                      <a:pt x="0" y="1552"/>
                    </a:lnTo>
                    <a:lnTo>
                      <a:pt x="1339" y="2327"/>
                    </a:lnTo>
                    <a:lnTo>
                      <a:pt x="1339" y="7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CDE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" name="Freeform 23"/>
              <p:cNvSpPr>
                <a:spLocks/>
              </p:cNvSpPr>
              <p:nvPr/>
            </p:nvSpPr>
            <p:spPr bwMode="auto">
              <a:xfrm>
                <a:off x="485775" y="2646363"/>
                <a:ext cx="2125663" cy="3694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52"/>
                  </a:cxn>
                  <a:cxn ang="0">
                    <a:pos x="1339" y="2327"/>
                  </a:cxn>
                  <a:cxn ang="0">
                    <a:pos x="1339" y="775"/>
                  </a:cxn>
                  <a:cxn ang="0">
                    <a:pos x="0" y="0"/>
                  </a:cxn>
                </a:cxnLst>
                <a:rect l="0" t="0" r="r" b="b"/>
                <a:pathLst>
                  <a:path w="1339" h="2327">
                    <a:moveTo>
                      <a:pt x="0" y="0"/>
                    </a:moveTo>
                    <a:lnTo>
                      <a:pt x="0" y="1552"/>
                    </a:lnTo>
                    <a:lnTo>
                      <a:pt x="1339" y="2327"/>
                    </a:lnTo>
                    <a:lnTo>
                      <a:pt x="1339" y="77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1887" y="6325924"/>
              <a:ext cx="5450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fld id="{6A895693-0027-4F28-9367-92E39A51F51C}" type="slidenum">
                <a:rPr lang="fr-FR" sz="800" smtClean="0">
                  <a:solidFill>
                    <a:schemeClr val="bg1"/>
                  </a:solidFill>
                  <a:latin typeface="DiLo 45 Light" pitchFamily="50" charset="0"/>
                </a:rPr>
                <a:pPr algn="ctr"/>
                <a:t>‹N°›</a:t>
              </a:fld>
              <a:endParaRPr lang="fr-FR" sz="800" dirty="0">
                <a:solidFill>
                  <a:schemeClr val="bg1"/>
                </a:solidFill>
                <a:latin typeface="DiLo 45 Light" pitchFamily="50" charset="0"/>
              </a:endParaRPr>
            </a:p>
          </p:txBody>
        </p:sp>
      </p:grpSp>
      <p:cxnSp>
        <p:nvCxnSpPr>
          <p:cNvPr id="10" name="Straight Connector 9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rgbClr val="00A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grpSp>
        <p:nvGrpSpPr>
          <p:cNvPr id="3" name="Group 26"/>
          <p:cNvGrpSpPr/>
          <p:nvPr userDrawn="1"/>
        </p:nvGrpSpPr>
        <p:grpSpPr>
          <a:xfrm>
            <a:off x="369116" y="6425700"/>
            <a:ext cx="238124" cy="275898"/>
            <a:chOff x="600076" y="6249531"/>
            <a:chExt cx="238124" cy="275898"/>
          </a:xfrm>
        </p:grpSpPr>
        <p:grpSp>
          <p:nvGrpSpPr>
            <p:cNvPr id="4" name="Group 19"/>
            <p:cNvGrpSpPr/>
            <p:nvPr/>
          </p:nvGrpSpPr>
          <p:grpSpPr>
            <a:xfrm>
              <a:off x="600076" y="6249531"/>
              <a:ext cx="238124" cy="275898"/>
              <a:chOff x="485775" y="1412875"/>
              <a:chExt cx="4252913" cy="4927601"/>
            </a:xfrm>
          </p:grpSpPr>
          <p:sp>
            <p:nvSpPr>
              <p:cNvPr id="6" name="Freeform 21"/>
              <p:cNvSpPr>
                <a:spLocks/>
              </p:cNvSpPr>
              <p:nvPr/>
            </p:nvSpPr>
            <p:spPr bwMode="auto">
              <a:xfrm>
                <a:off x="485775" y="1412875"/>
                <a:ext cx="4252913" cy="4927600"/>
              </a:xfrm>
              <a:custGeom>
                <a:avLst/>
                <a:gdLst/>
                <a:ahLst/>
                <a:cxnLst>
                  <a:cxn ang="0">
                    <a:pos x="0" y="777"/>
                  </a:cxn>
                  <a:cxn ang="0">
                    <a:pos x="1339" y="0"/>
                  </a:cxn>
                  <a:cxn ang="0">
                    <a:pos x="2679" y="777"/>
                  </a:cxn>
                  <a:cxn ang="0">
                    <a:pos x="2679" y="2329"/>
                  </a:cxn>
                  <a:cxn ang="0">
                    <a:pos x="1339" y="3104"/>
                  </a:cxn>
                  <a:cxn ang="0">
                    <a:pos x="0" y="2329"/>
                  </a:cxn>
                  <a:cxn ang="0">
                    <a:pos x="0" y="777"/>
                  </a:cxn>
                </a:cxnLst>
                <a:rect l="0" t="0" r="r" b="b"/>
                <a:pathLst>
                  <a:path w="2679" h="3104">
                    <a:moveTo>
                      <a:pt x="0" y="777"/>
                    </a:moveTo>
                    <a:lnTo>
                      <a:pt x="1339" y="0"/>
                    </a:lnTo>
                    <a:lnTo>
                      <a:pt x="2679" y="777"/>
                    </a:lnTo>
                    <a:lnTo>
                      <a:pt x="2679" y="2329"/>
                    </a:lnTo>
                    <a:lnTo>
                      <a:pt x="1339" y="3104"/>
                    </a:lnTo>
                    <a:lnTo>
                      <a:pt x="0" y="2329"/>
                    </a:lnTo>
                    <a:lnTo>
                      <a:pt x="0" y="777"/>
                    </a:lnTo>
                    <a:close/>
                  </a:path>
                </a:pathLst>
              </a:custGeom>
              <a:solidFill>
                <a:srgbClr val="00A5D7">
                  <a:alpha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" name="Freeform 22"/>
              <p:cNvSpPr>
                <a:spLocks/>
              </p:cNvSpPr>
              <p:nvPr/>
            </p:nvSpPr>
            <p:spPr bwMode="auto">
              <a:xfrm>
                <a:off x="485775" y="2646363"/>
                <a:ext cx="2125663" cy="3694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52"/>
                  </a:cxn>
                  <a:cxn ang="0">
                    <a:pos x="1339" y="2327"/>
                  </a:cxn>
                  <a:cxn ang="0">
                    <a:pos x="1339" y="775"/>
                  </a:cxn>
                  <a:cxn ang="0">
                    <a:pos x="0" y="0"/>
                  </a:cxn>
                </a:cxnLst>
                <a:rect l="0" t="0" r="r" b="b"/>
                <a:pathLst>
                  <a:path w="1339" h="2327">
                    <a:moveTo>
                      <a:pt x="0" y="0"/>
                    </a:moveTo>
                    <a:lnTo>
                      <a:pt x="0" y="1552"/>
                    </a:lnTo>
                    <a:lnTo>
                      <a:pt x="1339" y="2327"/>
                    </a:lnTo>
                    <a:lnTo>
                      <a:pt x="1339" y="7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CDE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" name="Freeform 23"/>
              <p:cNvSpPr>
                <a:spLocks/>
              </p:cNvSpPr>
              <p:nvPr/>
            </p:nvSpPr>
            <p:spPr bwMode="auto">
              <a:xfrm>
                <a:off x="485775" y="2646363"/>
                <a:ext cx="2125663" cy="3694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52"/>
                  </a:cxn>
                  <a:cxn ang="0">
                    <a:pos x="1339" y="2327"/>
                  </a:cxn>
                  <a:cxn ang="0">
                    <a:pos x="1339" y="775"/>
                  </a:cxn>
                  <a:cxn ang="0">
                    <a:pos x="0" y="0"/>
                  </a:cxn>
                </a:cxnLst>
                <a:rect l="0" t="0" r="r" b="b"/>
                <a:pathLst>
                  <a:path w="1339" h="2327">
                    <a:moveTo>
                      <a:pt x="0" y="0"/>
                    </a:moveTo>
                    <a:lnTo>
                      <a:pt x="0" y="1552"/>
                    </a:lnTo>
                    <a:lnTo>
                      <a:pt x="1339" y="2327"/>
                    </a:lnTo>
                    <a:lnTo>
                      <a:pt x="1339" y="77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91887" y="6325924"/>
              <a:ext cx="5450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fld id="{6A895693-0027-4F28-9367-92E39A51F51C}" type="slidenum">
                <a:rPr lang="fr-FR" sz="800" smtClean="0">
                  <a:solidFill>
                    <a:schemeClr val="bg1"/>
                  </a:solidFill>
                  <a:latin typeface="DiLo 45 Light" pitchFamily="50" charset="0"/>
                </a:rPr>
                <a:pPr algn="ctr"/>
                <a:t>‹N°›</a:t>
              </a:fld>
              <a:endParaRPr lang="fr-FR" sz="800" dirty="0">
                <a:solidFill>
                  <a:schemeClr val="bg1"/>
                </a:solidFill>
                <a:latin typeface="DiLo 45 Light" pitchFamily="50" charset="0"/>
              </a:endParaRPr>
            </a:p>
          </p:txBody>
        </p:sp>
      </p:grpSp>
      <p:cxnSp>
        <p:nvCxnSpPr>
          <p:cNvPr id="9" name="Straight Connector 8"/>
          <p:cNvCxnSpPr/>
          <p:nvPr userDrawn="1"/>
        </p:nvCxnSpPr>
        <p:spPr>
          <a:xfrm>
            <a:off x="369116" y="1073790"/>
            <a:ext cx="9167768" cy="0"/>
          </a:xfrm>
          <a:prstGeom prst="line">
            <a:avLst/>
          </a:prstGeom>
          <a:ln>
            <a:solidFill>
              <a:srgbClr val="00A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1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rgbClr val="D9DD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15"/>
          <p:cNvGrpSpPr/>
          <p:nvPr userDrawn="1"/>
        </p:nvGrpSpPr>
        <p:grpSpPr>
          <a:xfrm>
            <a:off x="7282958" y="338138"/>
            <a:ext cx="2194418" cy="754019"/>
            <a:chOff x="6742113" y="642938"/>
            <a:chExt cx="2781301" cy="95567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11175"/>
          <a:stretch>
            <a:fillRect/>
          </a:stretch>
        </p:blipFill>
        <p:spPr bwMode="auto">
          <a:xfrm>
            <a:off x="3174" y="1093789"/>
            <a:ext cx="4228891" cy="552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2471738"/>
            <a:ext cx="3971926" cy="2767012"/>
          </a:xfrm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51" name="Diapositive think-cell" r:id="rId35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116" y="201336"/>
            <a:ext cx="9167768" cy="8388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116" y="1600200"/>
            <a:ext cx="9167768" cy="4238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fr-FR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69116" y="6300131"/>
            <a:ext cx="91677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8884726" y="6451606"/>
            <a:ext cx="652158" cy="224087"/>
            <a:chOff x="6742113" y="642938"/>
            <a:chExt cx="2781301" cy="955676"/>
          </a:xfrm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9474201" y="1500188"/>
              <a:ext cx="49213" cy="3810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5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8" y="1"/>
                </a:cxn>
              </a:cxnLst>
              <a:rect l="0" t="0" r="r" b="b"/>
              <a:pathLst>
                <a:path w="13" h="10">
                  <a:moveTo>
                    <a:pt x="8" y="1"/>
                  </a:moveTo>
                  <a:cubicBezTo>
                    <a:pt x="4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8" y="10"/>
                    <a:pt x="12" y="8"/>
                    <a:pt x="13" y="5"/>
                  </a:cubicBezTo>
                  <a:cubicBezTo>
                    <a:pt x="13" y="2"/>
                    <a:pt x="11" y="1"/>
                    <a:pt x="8" y="1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8226426" y="1463676"/>
              <a:ext cx="119063" cy="13493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27" y="22"/>
                </a:cxn>
                <a:cxn ang="0">
                  <a:pos x="27" y="2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27" y="10"/>
                </a:cxn>
                <a:cxn ang="0">
                  <a:pos x="31" y="5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2" y="31"/>
                </a:cxn>
                <a:cxn ang="0">
                  <a:pos x="32" y="16"/>
                </a:cxn>
                <a:cxn ang="0">
                  <a:pos x="18" y="16"/>
                </a:cxn>
                <a:cxn ang="0">
                  <a:pos x="18" y="22"/>
                </a:cxn>
              </a:cxnLst>
              <a:rect l="0" t="0" r="r" b="b"/>
              <a:pathLst>
                <a:path w="32" h="36">
                  <a:moveTo>
                    <a:pt x="18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4" y="30"/>
                    <a:pt x="21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2" y="6"/>
                    <a:pt x="25" y="7"/>
                    <a:pt x="27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4" y="0"/>
                    <a:pt x="18" y="0"/>
                  </a:cubicBezTo>
                  <a:cubicBezTo>
                    <a:pt x="8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4" y="36"/>
                    <a:pt x="29" y="34"/>
                    <a:pt x="32" y="3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22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8"/>
            <p:cNvSpPr>
              <a:spLocks noEditPoints="1"/>
            </p:cNvSpPr>
            <p:nvPr/>
          </p:nvSpPr>
          <p:spPr bwMode="auto">
            <a:xfrm>
              <a:off x="8375651" y="1466851"/>
              <a:ext cx="109538" cy="131763"/>
            </a:xfrm>
            <a:custGeom>
              <a:avLst/>
              <a:gdLst/>
              <a:ahLst/>
              <a:cxnLst>
                <a:cxn ang="0">
                  <a:pos x="28" y="11"/>
                </a:cxn>
                <a:cxn ang="0">
                  <a:pos x="28" y="11"/>
                </a:cxn>
                <a:cxn ang="0">
                  <a:pos x="25" y="4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3"/>
                </a:cxn>
                <a:cxn ang="0">
                  <a:pos x="13" y="23"/>
                </a:cxn>
                <a:cxn ang="0">
                  <a:pos x="13" y="23"/>
                </a:cxn>
                <a:cxn ang="0">
                  <a:pos x="22" y="35"/>
                </a:cxn>
                <a:cxn ang="0">
                  <a:pos x="29" y="35"/>
                </a:cxn>
                <a:cxn ang="0">
                  <a:pos x="19" y="22"/>
                </a:cxn>
                <a:cxn ang="0">
                  <a:pos x="28" y="11"/>
                </a:cxn>
                <a:cxn ang="0">
                  <a:pos x="6" y="17"/>
                </a:cxn>
                <a:cxn ang="0">
                  <a:pos x="6" y="6"/>
                </a:cxn>
                <a:cxn ang="0">
                  <a:pos x="14" y="6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4" y="17"/>
                </a:cxn>
                <a:cxn ang="0">
                  <a:pos x="6" y="17"/>
                </a:cxn>
              </a:cxnLst>
              <a:rect l="0" t="0" r="r" b="b"/>
              <a:pathLst>
                <a:path w="29" h="35"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8"/>
                    <a:pt x="27" y="5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20"/>
                    <a:pt x="28" y="17"/>
                    <a:pt x="28" y="11"/>
                  </a:cubicBezTo>
                  <a:moveTo>
                    <a:pt x="6" y="1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6"/>
                    <a:pt x="22" y="8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5"/>
                    <a:pt x="19" y="17"/>
                    <a:pt x="14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9"/>
            <p:cNvSpPr>
              <a:spLocks noEditPoints="1"/>
            </p:cNvSpPr>
            <p:nvPr/>
          </p:nvSpPr>
          <p:spPr bwMode="auto">
            <a:xfrm>
              <a:off x="8499476" y="1463676"/>
              <a:ext cx="134938" cy="134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36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30" y="18"/>
                </a:cxn>
                <a:cxn ang="0">
                  <a:pos x="18" y="3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8" y="6"/>
                </a:cxn>
                <a:cxn ang="0">
                  <a:pos x="30" y="18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7" y="0"/>
                    <a:pt x="0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9"/>
                    <a:pt x="29" y="0"/>
                    <a:pt x="18" y="0"/>
                  </a:cubicBezTo>
                  <a:moveTo>
                    <a:pt x="30" y="18"/>
                  </a:moveTo>
                  <a:cubicBezTo>
                    <a:pt x="30" y="25"/>
                    <a:pt x="25" y="31"/>
                    <a:pt x="18" y="31"/>
                  </a:cubicBezTo>
                  <a:cubicBezTo>
                    <a:pt x="11" y="31"/>
                    <a:pt x="6" y="25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2"/>
                    <a:pt x="11" y="6"/>
                    <a:pt x="18" y="6"/>
                  </a:cubicBezTo>
                  <a:cubicBezTo>
                    <a:pt x="25" y="6"/>
                    <a:pt x="30" y="12"/>
                    <a:pt x="30" y="18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8656638" y="1466851"/>
              <a:ext cx="109538" cy="131763"/>
            </a:xfrm>
            <a:custGeom>
              <a:avLst/>
              <a:gdLst/>
              <a:ahLst/>
              <a:cxnLst>
                <a:cxn ang="0">
                  <a:pos x="23" y="20"/>
                </a:cxn>
                <a:cxn ang="0">
                  <a:pos x="15" y="30"/>
                </a:cxn>
                <a:cxn ang="0">
                  <a:pos x="6" y="2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15" y="35"/>
                </a:cxn>
                <a:cxn ang="0">
                  <a:pos x="29" y="20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20"/>
                </a:cxn>
              </a:cxnLst>
              <a:rect l="0" t="0" r="r" b="b"/>
              <a:pathLst>
                <a:path w="29" h="35">
                  <a:moveTo>
                    <a:pt x="23" y="20"/>
                  </a:moveTo>
                  <a:cubicBezTo>
                    <a:pt x="23" y="26"/>
                    <a:pt x="20" y="30"/>
                    <a:pt x="15" y="30"/>
                  </a:cubicBezTo>
                  <a:cubicBezTo>
                    <a:pt x="9" y="30"/>
                    <a:pt x="6" y="26"/>
                    <a:pt x="6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6" y="35"/>
                    <a:pt x="15" y="35"/>
                  </a:cubicBezTo>
                  <a:cubicBezTo>
                    <a:pt x="24" y="35"/>
                    <a:pt x="29" y="3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8796338" y="1466851"/>
              <a:ext cx="101600" cy="131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6" y="35"/>
                </a:cxn>
                <a:cxn ang="0">
                  <a:pos x="6" y="24"/>
                </a:cxn>
                <a:cxn ang="0">
                  <a:pos x="13" y="2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13" y="6"/>
                </a:cxn>
                <a:cxn ang="0">
                  <a:pos x="21" y="12"/>
                </a:cxn>
              </a:cxnLst>
              <a:rect l="0" t="0" r="r" b="b"/>
              <a:pathLst>
                <a:path w="27" h="3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0" y="24"/>
                    <a:pt x="27" y="1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5"/>
                    <a:pt x="22" y="0"/>
                    <a:pt x="14" y="0"/>
                  </a:cubicBezTo>
                  <a:moveTo>
                    <a:pt x="21" y="12"/>
                  </a:moveTo>
                  <a:cubicBezTo>
                    <a:pt x="21" y="15"/>
                    <a:pt x="18" y="18"/>
                    <a:pt x="13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8" y="6"/>
                    <a:pt x="21" y="8"/>
                    <a:pt x="21" y="12"/>
                  </a:cubicBez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7712076" y="642938"/>
              <a:ext cx="1717675" cy="887413"/>
            </a:xfrm>
            <a:custGeom>
              <a:avLst/>
              <a:gdLst/>
              <a:ahLst/>
              <a:cxnLst>
                <a:cxn ang="0">
                  <a:pos x="458" y="13"/>
                </a:cxn>
                <a:cxn ang="0">
                  <a:pos x="446" y="0"/>
                </a:cxn>
                <a:cxn ang="0">
                  <a:pos x="348" y="149"/>
                </a:cxn>
                <a:cxn ang="0">
                  <a:pos x="349" y="158"/>
                </a:cxn>
                <a:cxn ang="0">
                  <a:pos x="317" y="175"/>
                </a:cxn>
                <a:cxn ang="0">
                  <a:pos x="312" y="169"/>
                </a:cxn>
                <a:cxn ang="0">
                  <a:pos x="324" y="136"/>
                </a:cxn>
                <a:cxn ang="0">
                  <a:pos x="310" y="127"/>
                </a:cxn>
                <a:cxn ang="0">
                  <a:pos x="308" y="127"/>
                </a:cxn>
                <a:cxn ang="0">
                  <a:pos x="306" y="130"/>
                </a:cxn>
                <a:cxn ang="0">
                  <a:pos x="284" y="125"/>
                </a:cxn>
                <a:cxn ang="0">
                  <a:pos x="239" y="164"/>
                </a:cxn>
                <a:cxn ang="0">
                  <a:pos x="202" y="173"/>
                </a:cxn>
                <a:cxn ang="0">
                  <a:pos x="187" y="163"/>
                </a:cxn>
                <a:cxn ang="0">
                  <a:pos x="216" y="142"/>
                </a:cxn>
                <a:cxn ang="0">
                  <a:pos x="226" y="143"/>
                </a:cxn>
                <a:cxn ang="0">
                  <a:pos x="233" y="135"/>
                </a:cxn>
                <a:cxn ang="0">
                  <a:pos x="219" y="125"/>
                </a:cxn>
                <a:cxn ang="0">
                  <a:pos x="178" y="141"/>
                </a:cxn>
                <a:cxn ang="0">
                  <a:pos x="158" y="143"/>
                </a:cxn>
                <a:cxn ang="0">
                  <a:pos x="134" y="125"/>
                </a:cxn>
                <a:cxn ang="0">
                  <a:pos x="86" y="165"/>
                </a:cxn>
                <a:cxn ang="0">
                  <a:pos x="87" y="168"/>
                </a:cxn>
                <a:cxn ang="0">
                  <a:pos x="55" y="171"/>
                </a:cxn>
                <a:cxn ang="0">
                  <a:pos x="36" y="158"/>
                </a:cxn>
                <a:cxn ang="0">
                  <a:pos x="58" y="70"/>
                </a:cxn>
                <a:cxn ang="0">
                  <a:pos x="94" y="11"/>
                </a:cxn>
                <a:cxn ang="0">
                  <a:pos x="89" y="6"/>
                </a:cxn>
                <a:cxn ang="0">
                  <a:pos x="38" y="72"/>
                </a:cxn>
                <a:cxn ang="0">
                  <a:pos x="31" y="185"/>
                </a:cxn>
                <a:cxn ang="0">
                  <a:pos x="90" y="177"/>
                </a:cxn>
                <a:cxn ang="0">
                  <a:pos x="91" y="178"/>
                </a:cxn>
                <a:cxn ang="0">
                  <a:pos x="111" y="187"/>
                </a:cxn>
                <a:cxn ang="0">
                  <a:pos x="158" y="156"/>
                </a:cxn>
                <a:cxn ang="0">
                  <a:pos x="171" y="153"/>
                </a:cxn>
                <a:cxn ang="0">
                  <a:pos x="169" y="163"/>
                </a:cxn>
                <a:cxn ang="0">
                  <a:pos x="195" y="187"/>
                </a:cxn>
                <a:cxn ang="0">
                  <a:pos x="240" y="173"/>
                </a:cxn>
                <a:cxn ang="0">
                  <a:pos x="263" y="187"/>
                </a:cxn>
                <a:cxn ang="0">
                  <a:pos x="295" y="175"/>
                </a:cxn>
                <a:cxn ang="0">
                  <a:pos x="311" y="187"/>
                </a:cxn>
                <a:cxn ang="0">
                  <a:pos x="351" y="169"/>
                </a:cxn>
                <a:cxn ang="0">
                  <a:pos x="446" y="237"/>
                </a:cxn>
                <a:cxn ang="0">
                  <a:pos x="451" y="232"/>
                </a:cxn>
                <a:cxn ang="0">
                  <a:pos x="361" y="160"/>
                </a:cxn>
                <a:cxn ang="0">
                  <a:pos x="458" y="13"/>
                </a:cxn>
                <a:cxn ang="0">
                  <a:pos x="115" y="173"/>
                </a:cxn>
                <a:cxn ang="0">
                  <a:pos x="104" y="162"/>
                </a:cxn>
                <a:cxn ang="0">
                  <a:pos x="131" y="142"/>
                </a:cxn>
                <a:cxn ang="0">
                  <a:pos x="142" y="152"/>
                </a:cxn>
                <a:cxn ang="0">
                  <a:pos x="115" y="173"/>
                </a:cxn>
                <a:cxn ang="0">
                  <a:pos x="269" y="173"/>
                </a:cxn>
                <a:cxn ang="0">
                  <a:pos x="258" y="162"/>
                </a:cxn>
                <a:cxn ang="0">
                  <a:pos x="285" y="142"/>
                </a:cxn>
                <a:cxn ang="0">
                  <a:pos x="296" y="152"/>
                </a:cxn>
                <a:cxn ang="0">
                  <a:pos x="269" y="173"/>
                </a:cxn>
                <a:cxn ang="0">
                  <a:pos x="442" y="12"/>
                </a:cxn>
                <a:cxn ang="0">
                  <a:pos x="445" y="15"/>
                </a:cxn>
                <a:cxn ang="0">
                  <a:pos x="361" y="146"/>
                </a:cxn>
                <a:cxn ang="0">
                  <a:pos x="442" y="12"/>
                </a:cxn>
              </a:cxnLst>
              <a:rect l="0" t="0" r="r" b="b"/>
              <a:pathLst>
                <a:path w="458" h="237">
                  <a:moveTo>
                    <a:pt x="458" y="13"/>
                  </a:moveTo>
                  <a:cubicBezTo>
                    <a:pt x="458" y="6"/>
                    <a:pt x="453" y="0"/>
                    <a:pt x="446" y="0"/>
                  </a:cubicBezTo>
                  <a:cubicBezTo>
                    <a:pt x="400" y="0"/>
                    <a:pt x="348" y="80"/>
                    <a:pt x="348" y="149"/>
                  </a:cubicBezTo>
                  <a:cubicBezTo>
                    <a:pt x="348" y="153"/>
                    <a:pt x="348" y="155"/>
                    <a:pt x="349" y="158"/>
                  </a:cubicBezTo>
                  <a:cubicBezTo>
                    <a:pt x="337" y="168"/>
                    <a:pt x="326" y="175"/>
                    <a:pt x="317" y="175"/>
                  </a:cubicBezTo>
                  <a:cubicBezTo>
                    <a:pt x="314" y="175"/>
                    <a:pt x="312" y="172"/>
                    <a:pt x="312" y="169"/>
                  </a:cubicBezTo>
                  <a:cubicBezTo>
                    <a:pt x="312" y="157"/>
                    <a:pt x="324" y="141"/>
                    <a:pt x="324" y="136"/>
                  </a:cubicBezTo>
                  <a:cubicBezTo>
                    <a:pt x="324" y="129"/>
                    <a:pt x="315" y="127"/>
                    <a:pt x="310" y="127"/>
                  </a:cubicBezTo>
                  <a:cubicBezTo>
                    <a:pt x="310" y="127"/>
                    <a:pt x="309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300" y="127"/>
                    <a:pt x="292" y="125"/>
                    <a:pt x="284" y="125"/>
                  </a:cubicBezTo>
                  <a:cubicBezTo>
                    <a:pt x="260" y="125"/>
                    <a:pt x="239" y="147"/>
                    <a:pt x="239" y="164"/>
                  </a:cubicBezTo>
                  <a:cubicBezTo>
                    <a:pt x="229" y="169"/>
                    <a:pt x="214" y="173"/>
                    <a:pt x="202" y="173"/>
                  </a:cubicBezTo>
                  <a:cubicBezTo>
                    <a:pt x="194" y="173"/>
                    <a:pt x="187" y="171"/>
                    <a:pt x="187" y="163"/>
                  </a:cubicBezTo>
                  <a:cubicBezTo>
                    <a:pt x="187" y="148"/>
                    <a:pt x="203" y="142"/>
                    <a:pt x="216" y="142"/>
                  </a:cubicBezTo>
                  <a:cubicBezTo>
                    <a:pt x="220" y="142"/>
                    <a:pt x="223" y="142"/>
                    <a:pt x="226" y="143"/>
                  </a:cubicBezTo>
                  <a:cubicBezTo>
                    <a:pt x="230" y="143"/>
                    <a:pt x="233" y="139"/>
                    <a:pt x="233" y="135"/>
                  </a:cubicBezTo>
                  <a:cubicBezTo>
                    <a:pt x="233" y="130"/>
                    <a:pt x="229" y="125"/>
                    <a:pt x="219" y="125"/>
                  </a:cubicBezTo>
                  <a:cubicBezTo>
                    <a:pt x="205" y="125"/>
                    <a:pt x="188" y="131"/>
                    <a:pt x="178" y="141"/>
                  </a:cubicBezTo>
                  <a:cubicBezTo>
                    <a:pt x="172" y="142"/>
                    <a:pt x="165" y="143"/>
                    <a:pt x="158" y="143"/>
                  </a:cubicBezTo>
                  <a:cubicBezTo>
                    <a:pt x="156" y="131"/>
                    <a:pt x="146" y="125"/>
                    <a:pt x="134" y="125"/>
                  </a:cubicBezTo>
                  <a:cubicBezTo>
                    <a:pt x="113" y="125"/>
                    <a:pt x="86" y="142"/>
                    <a:pt x="86" y="165"/>
                  </a:cubicBezTo>
                  <a:cubicBezTo>
                    <a:pt x="86" y="166"/>
                    <a:pt x="86" y="167"/>
                    <a:pt x="87" y="168"/>
                  </a:cubicBezTo>
                  <a:cubicBezTo>
                    <a:pt x="74" y="172"/>
                    <a:pt x="63" y="173"/>
                    <a:pt x="55" y="171"/>
                  </a:cubicBezTo>
                  <a:cubicBezTo>
                    <a:pt x="42" y="168"/>
                    <a:pt x="37" y="162"/>
                    <a:pt x="36" y="158"/>
                  </a:cubicBezTo>
                  <a:cubicBezTo>
                    <a:pt x="30" y="139"/>
                    <a:pt x="49" y="90"/>
                    <a:pt x="58" y="70"/>
                  </a:cubicBezTo>
                  <a:cubicBezTo>
                    <a:pt x="72" y="41"/>
                    <a:pt x="86" y="20"/>
                    <a:pt x="94" y="11"/>
                  </a:cubicBezTo>
                  <a:cubicBezTo>
                    <a:pt x="94" y="9"/>
                    <a:pt x="90" y="7"/>
                    <a:pt x="89" y="6"/>
                  </a:cubicBezTo>
                  <a:cubicBezTo>
                    <a:pt x="79" y="2"/>
                    <a:pt x="49" y="48"/>
                    <a:pt x="38" y="72"/>
                  </a:cubicBezTo>
                  <a:cubicBezTo>
                    <a:pt x="10" y="130"/>
                    <a:pt x="0" y="171"/>
                    <a:pt x="31" y="185"/>
                  </a:cubicBezTo>
                  <a:cubicBezTo>
                    <a:pt x="47" y="193"/>
                    <a:pt x="75" y="183"/>
                    <a:pt x="90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5" y="184"/>
                    <a:pt x="103" y="187"/>
                    <a:pt x="111" y="187"/>
                  </a:cubicBezTo>
                  <a:cubicBezTo>
                    <a:pt x="130" y="187"/>
                    <a:pt x="152" y="175"/>
                    <a:pt x="158" y="156"/>
                  </a:cubicBezTo>
                  <a:cubicBezTo>
                    <a:pt x="162" y="155"/>
                    <a:pt x="165" y="154"/>
                    <a:pt x="171" y="153"/>
                  </a:cubicBezTo>
                  <a:cubicBezTo>
                    <a:pt x="169" y="156"/>
                    <a:pt x="169" y="160"/>
                    <a:pt x="169" y="163"/>
                  </a:cubicBezTo>
                  <a:cubicBezTo>
                    <a:pt x="169" y="181"/>
                    <a:pt x="181" y="187"/>
                    <a:pt x="195" y="187"/>
                  </a:cubicBezTo>
                  <a:cubicBezTo>
                    <a:pt x="211" y="187"/>
                    <a:pt x="230" y="180"/>
                    <a:pt x="240" y="173"/>
                  </a:cubicBezTo>
                  <a:cubicBezTo>
                    <a:pt x="244" y="182"/>
                    <a:pt x="253" y="187"/>
                    <a:pt x="263" y="187"/>
                  </a:cubicBezTo>
                  <a:cubicBezTo>
                    <a:pt x="275" y="187"/>
                    <a:pt x="288" y="182"/>
                    <a:pt x="295" y="175"/>
                  </a:cubicBezTo>
                  <a:cubicBezTo>
                    <a:pt x="296" y="182"/>
                    <a:pt x="301" y="187"/>
                    <a:pt x="311" y="187"/>
                  </a:cubicBezTo>
                  <a:cubicBezTo>
                    <a:pt x="323" y="187"/>
                    <a:pt x="337" y="180"/>
                    <a:pt x="351" y="169"/>
                  </a:cubicBezTo>
                  <a:cubicBezTo>
                    <a:pt x="361" y="208"/>
                    <a:pt x="402" y="234"/>
                    <a:pt x="446" y="237"/>
                  </a:cubicBezTo>
                  <a:cubicBezTo>
                    <a:pt x="448" y="237"/>
                    <a:pt x="451" y="234"/>
                    <a:pt x="451" y="232"/>
                  </a:cubicBezTo>
                  <a:cubicBezTo>
                    <a:pt x="415" y="228"/>
                    <a:pt x="365" y="208"/>
                    <a:pt x="361" y="160"/>
                  </a:cubicBezTo>
                  <a:cubicBezTo>
                    <a:pt x="409" y="117"/>
                    <a:pt x="458" y="32"/>
                    <a:pt x="458" y="13"/>
                  </a:cubicBezTo>
                  <a:moveTo>
                    <a:pt x="115" y="173"/>
                  </a:moveTo>
                  <a:cubicBezTo>
                    <a:pt x="109" y="173"/>
                    <a:pt x="104" y="170"/>
                    <a:pt x="104" y="162"/>
                  </a:cubicBezTo>
                  <a:cubicBezTo>
                    <a:pt x="104" y="151"/>
                    <a:pt x="119" y="142"/>
                    <a:pt x="131" y="142"/>
                  </a:cubicBezTo>
                  <a:cubicBezTo>
                    <a:pt x="137" y="142"/>
                    <a:pt x="142" y="145"/>
                    <a:pt x="142" y="152"/>
                  </a:cubicBezTo>
                  <a:cubicBezTo>
                    <a:pt x="142" y="164"/>
                    <a:pt x="126" y="173"/>
                    <a:pt x="115" y="173"/>
                  </a:cubicBezTo>
                  <a:moveTo>
                    <a:pt x="269" y="173"/>
                  </a:moveTo>
                  <a:cubicBezTo>
                    <a:pt x="263" y="173"/>
                    <a:pt x="258" y="170"/>
                    <a:pt x="258" y="162"/>
                  </a:cubicBezTo>
                  <a:cubicBezTo>
                    <a:pt x="258" y="151"/>
                    <a:pt x="274" y="142"/>
                    <a:pt x="285" y="142"/>
                  </a:cubicBezTo>
                  <a:cubicBezTo>
                    <a:pt x="291" y="142"/>
                    <a:pt x="296" y="145"/>
                    <a:pt x="296" y="152"/>
                  </a:cubicBezTo>
                  <a:cubicBezTo>
                    <a:pt x="296" y="163"/>
                    <a:pt x="281" y="173"/>
                    <a:pt x="269" y="173"/>
                  </a:cubicBezTo>
                  <a:moveTo>
                    <a:pt x="442" y="12"/>
                  </a:moveTo>
                  <a:cubicBezTo>
                    <a:pt x="444" y="12"/>
                    <a:pt x="445" y="13"/>
                    <a:pt x="445" y="15"/>
                  </a:cubicBezTo>
                  <a:cubicBezTo>
                    <a:pt x="445" y="29"/>
                    <a:pt x="401" y="104"/>
                    <a:pt x="361" y="146"/>
                  </a:cubicBezTo>
                  <a:cubicBezTo>
                    <a:pt x="367" y="101"/>
                    <a:pt x="413" y="12"/>
                    <a:pt x="442" y="12"/>
                  </a:cubicBezTo>
                </a:path>
              </a:pathLst>
            </a:custGeom>
            <a:solidFill>
              <a:srgbClr val="010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6742113" y="825501"/>
              <a:ext cx="655638" cy="533400"/>
            </a:xfrm>
            <a:custGeom>
              <a:avLst/>
              <a:gdLst/>
              <a:ahLst/>
              <a:cxnLst>
                <a:cxn ang="0">
                  <a:pos x="173" y="15"/>
                </a:cxn>
                <a:cxn ang="0">
                  <a:pos x="112" y="0"/>
                </a:cxn>
                <a:cxn ang="0">
                  <a:pos x="34" y="43"/>
                </a:cxn>
                <a:cxn ang="0">
                  <a:pos x="143" y="103"/>
                </a:cxn>
                <a:cxn ang="0">
                  <a:pos x="72" y="129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77" y="142"/>
                </a:cxn>
                <a:cxn ang="0">
                  <a:pos x="172" y="97"/>
                </a:cxn>
                <a:cxn ang="0">
                  <a:pos x="62" y="36"/>
                </a:cxn>
                <a:cxn ang="0">
                  <a:pos x="114" y="14"/>
                </a:cxn>
                <a:cxn ang="0">
                  <a:pos x="171" y="28"/>
                </a:cxn>
                <a:cxn ang="0">
                  <a:pos x="175" y="21"/>
                </a:cxn>
                <a:cxn ang="0">
                  <a:pos x="173" y="15"/>
                </a:cxn>
              </a:cxnLst>
              <a:rect l="0" t="0" r="r" b="b"/>
              <a:pathLst>
                <a:path w="175" h="142">
                  <a:moveTo>
                    <a:pt x="173" y="15"/>
                  </a:moveTo>
                  <a:cubicBezTo>
                    <a:pt x="165" y="9"/>
                    <a:pt x="144" y="0"/>
                    <a:pt x="112" y="0"/>
                  </a:cubicBezTo>
                  <a:cubicBezTo>
                    <a:pt x="61" y="0"/>
                    <a:pt x="34" y="18"/>
                    <a:pt x="34" y="43"/>
                  </a:cubicBezTo>
                  <a:cubicBezTo>
                    <a:pt x="34" y="84"/>
                    <a:pt x="143" y="76"/>
                    <a:pt x="143" y="103"/>
                  </a:cubicBezTo>
                  <a:cubicBezTo>
                    <a:pt x="143" y="123"/>
                    <a:pt x="98" y="129"/>
                    <a:pt x="72" y="129"/>
                  </a:cubicBezTo>
                  <a:cubicBezTo>
                    <a:pt x="39" y="129"/>
                    <a:pt x="14" y="125"/>
                    <a:pt x="2" y="121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37"/>
                    <a:pt x="51" y="142"/>
                    <a:pt x="77" y="142"/>
                  </a:cubicBezTo>
                  <a:cubicBezTo>
                    <a:pt x="142" y="142"/>
                    <a:pt x="172" y="122"/>
                    <a:pt x="172" y="97"/>
                  </a:cubicBezTo>
                  <a:cubicBezTo>
                    <a:pt x="172" y="53"/>
                    <a:pt x="62" y="60"/>
                    <a:pt x="62" y="36"/>
                  </a:cubicBezTo>
                  <a:cubicBezTo>
                    <a:pt x="62" y="27"/>
                    <a:pt x="71" y="14"/>
                    <a:pt x="114" y="14"/>
                  </a:cubicBezTo>
                  <a:cubicBezTo>
                    <a:pt x="141" y="14"/>
                    <a:pt x="161" y="21"/>
                    <a:pt x="171" y="28"/>
                  </a:cubicBezTo>
                  <a:cubicBezTo>
                    <a:pt x="174" y="27"/>
                    <a:pt x="175" y="24"/>
                    <a:pt x="175" y="21"/>
                  </a:cubicBezTo>
                  <a:cubicBezTo>
                    <a:pt x="175" y="19"/>
                    <a:pt x="174" y="17"/>
                    <a:pt x="173" y="15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4"/>
            <p:cNvSpPr>
              <a:spLocks noEditPoints="1"/>
            </p:cNvSpPr>
            <p:nvPr/>
          </p:nvSpPr>
          <p:spPr bwMode="auto">
            <a:xfrm>
              <a:off x="7408863" y="1092201"/>
              <a:ext cx="296863" cy="2540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4"/>
                </a:cxn>
                <a:cxn ang="0">
                  <a:pos x="27" y="68"/>
                </a:cxn>
                <a:cxn ang="0">
                  <a:pos x="79" y="25"/>
                </a:cxn>
                <a:cxn ang="0">
                  <a:pos x="53" y="0"/>
                </a:cxn>
                <a:cxn ang="0">
                  <a:pos x="32" y="53"/>
                </a:cxn>
                <a:cxn ang="0">
                  <a:pos x="19" y="41"/>
                </a:cxn>
                <a:cxn ang="0">
                  <a:pos x="48" y="18"/>
                </a:cxn>
                <a:cxn ang="0">
                  <a:pos x="61" y="30"/>
                </a:cxn>
                <a:cxn ang="0">
                  <a:pos x="32" y="53"/>
                </a:cxn>
              </a:cxnLst>
              <a:rect l="0" t="0" r="r" b="b"/>
              <a:pathLst>
                <a:path w="79" h="68">
                  <a:moveTo>
                    <a:pt x="53" y="0"/>
                  </a:moveTo>
                  <a:cubicBezTo>
                    <a:pt x="30" y="0"/>
                    <a:pt x="0" y="18"/>
                    <a:pt x="0" y="44"/>
                  </a:cubicBezTo>
                  <a:cubicBezTo>
                    <a:pt x="0" y="60"/>
                    <a:pt x="12" y="68"/>
                    <a:pt x="27" y="68"/>
                  </a:cubicBezTo>
                  <a:cubicBezTo>
                    <a:pt x="50" y="68"/>
                    <a:pt x="79" y="51"/>
                    <a:pt x="79" y="25"/>
                  </a:cubicBezTo>
                  <a:cubicBezTo>
                    <a:pt x="79" y="8"/>
                    <a:pt x="67" y="0"/>
                    <a:pt x="53" y="0"/>
                  </a:cubicBezTo>
                  <a:moveTo>
                    <a:pt x="32" y="53"/>
                  </a:moveTo>
                  <a:cubicBezTo>
                    <a:pt x="24" y="53"/>
                    <a:pt x="19" y="50"/>
                    <a:pt x="19" y="41"/>
                  </a:cubicBezTo>
                  <a:cubicBezTo>
                    <a:pt x="19" y="29"/>
                    <a:pt x="36" y="18"/>
                    <a:pt x="48" y="18"/>
                  </a:cubicBezTo>
                  <a:cubicBezTo>
                    <a:pt x="56" y="18"/>
                    <a:pt x="61" y="22"/>
                    <a:pt x="61" y="30"/>
                  </a:cubicBezTo>
                  <a:cubicBezTo>
                    <a:pt x="61" y="42"/>
                    <a:pt x="44" y="53"/>
                    <a:pt x="32" y="53"/>
                  </a:cubicBezTo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671119" y="6494400"/>
            <a:ext cx="1085233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  <a:latin typeface="DiLo 45 Light" pitchFamily="50" charset="0"/>
              </a:rPr>
              <a:t>Référence document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0" r:id="rId5"/>
    <p:sldLayoutId id="2147483955" r:id="rId6"/>
    <p:sldLayoutId id="2147483929" r:id="rId7"/>
    <p:sldLayoutId id="2147483933" r:id="rId8"/>
    <p:sldLayoutId id="2147483939" r:id="rId9"/>
    <p:sldLayoutId id="2147483956" r:id="rId10"/>
    <p:sldLayoutId id="2147483940" r:id="rId11"/>
    <p:sldLayoutId id="2147483941" r:id="rId12"/>
    <p:sldLayoutId id="2147483942" r:id="rId13"/>
    <p:sldLayoutId id="2147483957" r:id="rId14"/>
    <p:sldLayoutId id="2147483943" r:id="rId15"/>
    <p:sldLayoutId id="2147483944" r:id="rId16"/>
    <p:sldLayoutId id="2147483945" r:id="rId17"/>
    <p:sldLayoutId id="2147483958" r:id="rId18"/>
    <p:sldLayoutId id="2147483946" r:id="rId19"/>
    <p:sldLayoutId id="2147483947" r:id="rId20"/>
    <p:sldLayoutId id="2147483948" r:id="rId21"/>
    <p:sldLayoutId id="2147483959" r:id="rId22"/>
    <p:sldLayoutId id="2147483949" r:id="rId23"/>
    <p:sldLayoutId id="2147483950" r:id="rId24"/>
    <p:sldLayoutId id="2147483951" r:id="rId25"/>
    <p:sldLayoutId id="2147483960" r:id="rId26"/>
    <p:sldLayoutId id="2147483952" r:id="rId27"/>
    <p:sldLayoutId id="2147483953" r:id="rId28"/>
    <p:sldLayoutId id="2147483934" r:id="rId29"/>
    <p:sldLayoutId id="2147483954" r:id="rId30"/>
    <p:sldLayoutId id="2147483973" r:id="rId31"/>
    <p:sldLayoutId id="2147483974" r:id="rId32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6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511200" indent="-26280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70000"/>
        <a:buFont typeface="Wingdings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75600" indent="-228600" algn="l" defTabSz="914400" rtl="0" eaLnBrk="1" latinLnBrk="0" hangingPunct="1">
        <a:spcBef>
          <a:spcPts val="0"/>
        </a:spcBef>
        <a:spcAft>
          <a:spcPts val="300"/>
        </a:spcAft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hyperlink" Target="https://github.com/docker/labs/tree/master/12fact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hub.docker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6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8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0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4" Type="http://schemas.openxmlformats.org/officeDocument/2006/relationships/hyperlink" Target="https://www.sans.org/reading-room/whitepapers/auditing/checklist-audit-docker-containers-37437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2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41987" name="Diapositive think-cell" r:id="rId3" imgW="360" imgH="360" progId="">
              <p:embed/>
            </p:oleObj>
          </a:graphicData>
        </a:graphic>
      </p:graphicFrame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28/04/2017</a:t>
            </a:r>
            <a:endParaRPr lang="fr-FR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>
          <a:xfrm>
            <a:off x="656197" y="1089677"/>
            <a:ext cx="4281920" cy="2185213"/>
          </a:xfrm>
        </p:spPr>
        <p:txBody>
          <a:bodyPr>
            <a:normAutofit/>
          </a:bodyPr>
          <a:lstStyle/>
          <a:p>
            <a:r>
              <a:rPr lang="fr-FR" dirty="0" smtClean="0"/>
              <a:t>DOCKER</a:t>
            </a:r>
            <a:br>
              <a:rPr lang="fr-FR" dirty="0" smtClean="0"/>
            </a:br>
            <a:r>
              <a:rPr lang="fr-FR" dirty="0" smtClean="0"/>
              <a:t>concepts</a:t>
            </a:r>
            <a:endParaRPr lang="fr-FR" sz="3200" b="0" dirty="0">
              <a:latin typeface="+mn-lt"/>
            </a:endParaRPr>
          </a:p>
        </p:txBody>
      </p:sp>
      <p:pic>
        <p:nvPicPr>
          <p:cNvPr id="41989" name="Picture 5" descr="Résultat de recherche d'images pour &quot;docker filetype:png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1706" y="2724150"/>
            <a:ext cx="2443869" cy="21812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1794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Build Ship Run</a:t>
            </a:r>
          </a:p>
        </p:txBody>
      </p:sp>
      <p:pic>
        <p:nvPicPr>
          <p:cNvPr id="161796" name="Picture 4" descr="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5" y="1621259"/>
            <a:ext cx="8694342" cy="347620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2818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n-lt"/>
              </a:rPr>
              <a:t>Advantages</a:t>
            </a:r>
            <a:r>
              <a:rPr lang="fr-FR" dirty="0" smtClean="0">
                <a:latin typeface="+mn-lt"/>
              </a:rPr>
              <a:t> of running docker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fr-FR" b="0" dirty="0" err="1" smtClean="0">
                <a:latin typeface="+mn-lt"/>
              </a:rPr>
              <a:t>Rapid</a:t>
            </a:r>
            <a:r>
              <a:rPr lang="fr-FR" b="0" dirty="0" smtClean="0">
                <a:latin typeface="+mn-lt"/>
              </a:rPr>
              <a:t> application </a:t>
            </a:r>
            <a:r>
              <a:rPr lang="fr-FR" b="0" dirty="0" err="1" smtClean="0">
                <a:latin typeface="+mn-lt"/>
              </a:rPr>
              <a:t>deployment</a:t>
            </a:r>
            <a:r>
              <a:rPr lang="fr-FR" b="0" dirty="0" smtClean="0">
                <a:latin typeface="+mn-lt"/>
              </a:rPr>
              <a:t> (infra as code) + </a:t>
            </a:r>
            <a:r>
              <a:rPr lang="fr-FR" b="0" dirty="0" err="1" smtClean="0">
                <a:latin typeface="+mn-lt"/>
              </a:rPr>
              <a:t>testing</a:t>
            </a:r>
            <a:endParaRPr lang="fr-FR" dirty="0" smtClean="0"/>
          </a:p>
          <a:p>
            <a:pPr lvl="1">
              <a:buFont typeface="Wingdings" pitchFamily="2" charset="2"/>
              <a:buChar char="q"/>
            </a:pPr>
            <a:r>
              <a:rPr lang="fr-FR" b="0" dirty="0" err="1" smtClean="0">
                <a:latin typeface="+mn-lt"/>
              </a:rPr>
              <a:t>Portability</a:t>
            </a:r>
            <a:r>
              <a:rPr lang="fr-FR" b="0" dirty="0" smtClean="0">
                <a:latin typeface="+mn-lt"/>
              </a:rPr>
              <a:t> </a:t>
            </a:r>
            <a:r>
              <a:rPr lang="fr-FR" b="0" dirty="0" err="1" smtClean="0">
                <a:latin typeface="+mn-lt"/>
              </a:rPr>
              <a:t>across</a:t>
            </a:r>
            <a:r>
              <a:rPr lang="fr-FR" b="0" dirty="0" smtClean="0">
                <a:latin typeface="+mn-lt"/>
              </a:rPr>
              <a:t> machines (hardware </a:t>
            </a:r>
            <a:r>
              <a:rPr lang="fr-FR" b="0" dirty="0" err="1" smtClean="0">
                <a:latin typeface="+mn-lt"/>
              </a:rPr>
              <a:t>agnostic</a:t>
            </a:r>
            <a:r>
              <a:rPr lang="fr-FR" b="0" dirty="0" smtClean="0">
                <a:latin typeface="+mn-lt"/>
              </a:rPr>
              <a:t> )</a:t>
            </a:r>
          </a:p>
          <a:p>
            <a:pPr lvl="1">
              <a:buFont typeface="Wingdings" pitchFamily="2" charset="2"/>
              <a:buChar char="q"/>
            </a:pPr>
            <a:r>
              <a:rPr lang="fr-FR" b="0" dirty="0" smtClean="0">
                <a:latin typeface="+mn-lt"/>
              </a:rPr>
              <a:t>Version control and component </a:t>
            </a:r>
            <a:r>
              <a:rPr lang="fr-FR" b="0" dirty="0" err="1" smtClean="0">
                <a:latin typeface="+mn-lt"/>
              </a:rPr>
              <a:t>reuse</a:t>
            </a:r>
            <a:r>
              <a:rPr lang="fr-FR" b="0" dirty="0" smtClean="0">
                <a:latin typeface="+mn-lt"/>
              </a:rPr>
              <a:t> (tag , </a:t>
            </a:r>
            <a:r>
              <a:rPr lang="fr-FR" b="0" dirty="0" err="1" smtClean="0">
                <a:latin typeface="+mn-lt"/>
              </a:rPr>
              <a:t>layers</a:t>
            </a:r>
            <a:r>
              <a:rPr lang="fr-FR" b="0" dirty="0" smtClean="0">
                <a:latin typeface="+mn-lt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fr-FR" b="0" dirty="0" smtClean="0">
                <a:latin typeface="+mn-lt"/>
              </a:rPr>
              <a:t>Sharing (</a:t>
            </a:r>
            <a:r>
              <a:rPr lang="fr-FR" b="0" dirty="0" err="1" smtClean="0">
                <a:latin typeface="+mn-lt"/>
              </a:rPr>
              <a:t>registry</a:t>
            </a:r>
            <a:r>
              <a:rPr lang="fr-FR" b="0" dirty="0" smtClean="0">
                <a:latin typeface="+mn-lt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fr-FR" b="0" dirty="0" err="1" smtClean="0">
                <a:latin typeface="+mn-lt"/>
              </a:rPr>
              <a:t>Lightweight</a:t>
            </a:r>
            <a:r>
              <a:rPr lang="fr-FR" b="0" dirty="0" smtClean="0">
                <a:latin typeface="+mn-lt"/>
              </a:rPr>
              <a:t> </a:t>
            </a:r>
            <a:r>
              <a:rPr lang="fr-FR" b="0" dirty="0" err="1" smtClean="0">
                <a:latin typeface="+mn-lt"/>
              </a:rPr>
              <a:t>footprint</a:t>
            </a:r>
            <a:r>
              <a:rPr lang="fr-FR" b="0" dirty="0" smtClean="0">
                <a:latin typeface="+mn-lt"/>
              </a:rPr>
              <a:t> and minimal </a:t>
            </a:r>
            <a:r>
              <a:rPr lang="fr-FR" b="0" dirty="0" err="1" smtClean="0">
                <a:latin typeface="+mn-lt"/>
              </a:rPr>
              <a:t>overhead</a:t>
            </a:r>
            <a:endParaRPr lang="fr-FR" dirty="0" smtClean="0"/>
          </a:p>
          <a:p>
            <a:pPr lvl="1">
              <a:buFont typeface="Wingdings" pitchFamily="2" charset="2"/>
              <a:buChar char="q"/>
            </a:pPr>
            <a:r>
              <a:rPr lang="fr-FR" b="0" dirty="0" err="1" smtClean="0">
                <a:latin typeface="+mn-lt"/>
              </a:rPr>
              <a:t>Simplified</a:t>
            </a:r>
            <a:r>
              <a:rPr lang="fr-FR" b="0" dirty="0" smtClean="0">
                <a:latin typeface="+mn-lt"/>
              </a:rPr>
              <a:t> maintenance ( immutable infrastructure )</a:t>
            </a:r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3842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Drawbacks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b="0" dirty="0" smtClean="0">
                <a:latin typeface="+mn-lt"/>
              </a:rPr>
              <a:t>Be aware of security</a:t>
            </a:r>
          </a:p>
          <a:p>
            <a:pPr lvl="1">
              <a:buFont typeface="Wingdings" pitchFamily="2" charset="2"/>
              <a:buChar char="q"/>
            </a:pPr>
            <a:r>
              <a:rPr lang="en-US" b="0" dirty="0" smtClean="0">
                <a:latin typeface="+mn-lt"/>
              </a:rPr>
              <a:t>Don't use it for </a:t>
            </a:r>
            <a:r>
              <a:rPr lang="en-US" b="0" dirty="0" err="1" smtClean="0">
                <a:latin typeface="+mn-lt"/>
              </a:rPr>
              <a:t>monolitic</a:t>
            </a:r>
            <a:r>
              <a:rPr lang="en-US" b="0" dirty="0" smtClean="0">
                <a:latin typeface="+mn-lt"/>
              </a:rPr>
              <a:t> application</a:t>
            </a:r>
          </a:p>
          <a:p>
            <a:pPr lvl="1">
              <a:buFont typeface="Wingdings" pitchFamily="2" charset="2"/>
              <a:buChar char="q"/>
            </a:pPr>
            <a:r>
              <a:rPr lang="en-US" b="0" dirty="0" smtClean="0">
                <a:latin typeface="+mn-lt"/>
              </a:rPr>
              <a:t>You should respect some best practices</a:t>
            </a:r>
          </a:p>
          <a:p>
            <a:pPr lvl="2">
              <a:buFont typeface="Wingdings" pitchFamily="2" charset="2"/>
              <a:buChar char="Ø"/>
            </a:pPr>
            <a:r>
              <a:rPr lang="en-US" b="0" dirty="0" smtClean="0">
                <a:latin typeface="+mn-lt"/>
              </a:rPr>
              <a:t> (</a:t>
            </a:r>
            <a:r>
              <a:rPr lang="en-US" b="0" dirty="0" smtClean="0">
                <a:latin typeface="+mn-lt"/>
                <a:hlinkClick r:id="rId4"/>
              </a:rPr>
              <a:t>https://github.com/docker/labs/tree/master/12factor</a:t>
            </a:r>
            <a:r>
              <a:rPr lang="en-US" b="0" dirty="0" smtClean="0">
                <a:latin typeface="+mn-lt"/>
              </a:rPr>
              <a:t>)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1 - Codebase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2 - Dependencies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3 - Configuration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4 - External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5 - Build / Release / Run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6 - Processes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7 - Port binding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8 - Concurrency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9 - Disposability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10 - Dev / Prod parity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11 - Logs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12 - Admin processes</a:t>
            </a:r>
            <a:endParaRPr lang="en-US" sz="1200" b="0" dirty="0" smtClean="0">
              <a:latin typeface="+mn-lt"/>
            </a:endParaRPr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43362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Installing</a:t>
            </a:r>
            <a:r>
              <a:rPr lang="fr-FR" dirty="0" smtClean="0"/>
              <a:t> Docker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4866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n-lt"/>
              </a:rPr>
              <a:t>Installing</a:t>
            </a:r>
            <a:r>
              <a:rPr lang="fr-FR" dirty="0" smtClean="0">
                <a:latin typeface="+mn-lt"/>
              </a:rPr>
              <a:t> Docker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19076" y="1504949"/>
            <a:ext cx="9670044" cy="32294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 b="0" dirty="0" smtClean="0">
              <a:latin typeface="Microsoft Yi Baiti" pitchFamily="66" charset="0"/>
              <a:ea typeface="Microsoft Yi Baiti" pitchFamily="66" charset="0"/>
            </a:endParaRPr>
          </a:p>
          <a:p>
            <a:pPr lvl="1">
              <a:buNone/>
            </a:pP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apt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get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update</a:t>
            </a:r>
          </a:p>
          <a:p>
            <a:pPr lvl="1">
              <a:buNone/>
            </a:pP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apt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get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install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-y 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apt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-transport-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https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ca-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certificates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linux-image-extra-$(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uname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-r) linux-image-extra-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virtual</a:t>
            </a:r>
            <a:endParaRPr lang="fr-FR" dirty="0" smtClean="0">
              <a:latin typeface="Microsoft Yi Baiti" pitchFamily="66" charset="0"/>
              <a:ea typeface="Microsoft Yi Baiti" pitchFamily="66" charset="0"/>
            </a:endParaRPr>
          </a:p>
          <a:p>
            <a:pPr lvl="1">
              <a:buNone/>
            </a:pP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apt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key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adv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--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keyserver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hkp://p80.pool.sks-keyservers.net:80 --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recv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keys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fr-FR" sz="1400" dirty="0" smtClean="0">
                <a:latin typeface="Microsoft Yi Baiti" pitchFamily="66" charset="0"/>
                <a:ea typeface="Microsoft Yi Baiti" pitchFamily="66" charset="0"/>
              </a:rPr>
              <a:t>58118E89F3A912897C070ADBF76221572C52609D</a:t>
            </a:r>
          </a:p>
          <a:p>
            <a:pPr lvl="1">
              <a:buNone/>
            </a:pP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echo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"deb https://apt.dockerproject.org/repo 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ubuntu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xenial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main" | 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sudo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tee /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etc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apt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sources.list.d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docker.list</a:t>
            </a:r>
            <a:endParaRPr lang="fr-FR" dirty="0" smtClean="0">
              <a:latin typeface="Microsoft Yi Baiti" pitchFamily="66" charset="0"/>
              <a:ea typeface="Microsoft Yi Baiti" pitchFamily="66" charset="0"/>
            </a:endParaRPr>
          </a:p>
          <a:p>
            <a:pPr lvl="1">
              <a:buNone/>
            </a:pP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apt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get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update</a:t>
            </a:r>
          </a:p>
          <a:p>
            <a:pPr lvl="1">
              <a:buNone/>
            </a:pP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apt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get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install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-y docker-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engine</a:t>
            </a:r>
            <a:endParaRPr lang="fr-FR" dirty="0" smtClean="0">
              <a:latin typeface="Microsoft Yi Baiti" pitchFamily="66" charset="0"/>
              <a:ea typeface="Microsoft Yi Baiti" pitchFamily="66" charset="0"/>
            </a:endParaRPr>
          </a:p>
          <a:p>
            <a:pPr lvl="1">
              <a:buNone/>
            </a:pP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service docker 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start</a:t>
            </a:r>
            <a:endParaRPr lang="fr-FR" dirty="0" smtClean="0">
              <a:latin typeface="Microsoft Yi Baiti" pitchFamily="66" charset="0"/>
              <a:ea typeface="Microsoft Yi Baiti" pitchFamily="66" charset="0"/>
            </a:endParaRPr>
          </a:p>
          <a:p>
            <a:pPr lvl="1">
              <a:buNone/>
            </a:pP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usermod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-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aG</a:t>
            </a:r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 docker </a:t>
            </a:r>
            <a:r>
              <a:rPr lang="fr-FR" dirty="0" err="1" smtClean="0">
                <a:latin typeface="Microsoft Yi Baiti" pitchFamily="66" charset="0"/>
                <a:ea typeface="Microsoft Yi Baiti" pitchFamily="66" charset="0"/>
              </a:rPr>
              <a:t>ubuntu</a:t>
            </a:r>
            <a:endParaRPr lang="fr-FR" dirty="0" smtClean="0">
              <a:latin typeface="Microsoft Yi Baiti" pitchFamily="66" charset="0"/>
              <a:ea typeface="Microsoft Yi Baiti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5890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to images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6914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Differences </a:t>
            </a:r>
            <a:r>
              <a:rPr lang="en-US" dirty="0" err="1" smtClean="0">
                <a:latin typeface="+mn-lt"/>
              </a:rPr>
              <a:t>bw</a:t>
            </a:r>
            <a:r>
              <a:rPr lang="en-US" dirty="0" smtClean="0">
                <a:latin typeface="+mn-lt"/>
              </a:rPr>
              <a:t> images and containers :</a:t>
            </a:r>
            <a:endParaRPr lang="en-US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Image 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inert, immutable, file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snapshot of a container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Container 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running instance of that image</a:t>
            </a:r>
          </a:p>
          <a:p>
            <a:pPr lvl="1">
              <a:buNone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8962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Where to find </a:t>
            </a:r>
            <a:r>
              <a:rPr lang="en-US" dirty="0" err="1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images ?</a:t>
            </a:r>
            <a:endParaRPr lang="en-US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Docker</a:t>
            </a:r>
            <a:r>
              <a:rPr lang="en-US" b="1" dirty="0" smtClean="0"/>
              <a:t> Hub    </a:t>
            </a:r>
            <a:r>
              <a:rPr lang="en-US" dirty="0" smtClean="0">
                <a:hlinkClick r:id="rId4"/>
              </a:rPr>
              <a:t>https://hub.docker.com/</a:t>
            </a: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Public Registry</a:t>
            </a:r>
          </a:p>
          <a:p>
            <a:pPr lvl="2">
              <a:buFont typeface="Wingdings" pitchFamily="2" charset="2"/>
              <a:buChar char="q"/>
            </a:pPr>
            <a:r>
              <a:rPr lang="fr-FR" dirty="0" err="1" smtClean="0"/>
              <a:t>Share</a:t>
            </a:r>
            <a:r>
              <a:rPr lang="fr-FR" dirty="0" smtClean="0"/>
              <a:t> images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</a:t>
            </a:r>
            <a:r>
              <a:rPr lang="fr-FR" dirty="0" smtClean="0"/>
              <a:t>-</a:t>
            </a:r>
            <a:r>
              <a:rPr lang="fr-FR" dirty="0" err="1" smtClean="0"/>
              <a:t>workers</a:t>
            </a:r>
            <a:endParaRPr lang="fr-FR" dirty="0" smtClean="0"/>
          </a:p>
          <a:p>
            <a:pPr lvl="2">
              <a:buFont typeface="Wingdings" pitchFamily="2" charset="2"/>
              <a:buChar char="q"/>
            </a:pPr>
            <a:r>
              <a:rPr lang="fr-FR" dirty="0" smtClean="0"/>
              <a:t>Manage images </a:t>
            </a:r>
            <a:r>
              <a:rPr lang="fr-FR" dirty="0" err="1" smtClean="0"/>
              <a:t>with</a:t>
            </a:r>
            <a:r>
              <a:rPr lang="fr-FR" dirty="0" smtClean="0"/>
              <a:t> tags</a:t>
            </a:r>
          </a:p>
          <a:p>
            <a:pPr lvl="2">
              <a:buFont typeface="Wingdings" pitchFamily="2" charset="2"/>
              <a:buChar char="q"/>
            </a:pPr>
            <a:r>
              <a:rPr lang="fr-FR" dirty="0" smtClean="0"/>
              <a:t>Use official Images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Build your own and store it in a </a:t>
            </a:r>
            <a:r>
              <a:rPr lang="en-US" b="1" dirty="0" smtClean="0"/>
              <a:t>private registry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/>
          </a:p>
          <a:p>
            <a:pPr lvl="1">
              <a:buNone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  <p:pic>
        <p:nvPicPr>
          <p:cNvPr id="168964" name="Picture 4" descr="Résultat de recherche d'images pour &quot;docker hub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3825" y="1352549"/>
            <a:ext cx="2929925" cy="2028825"/>
          </a:xfrm>
          <a:prstGeom prst="rect">
            <a:avLst/>
          </a:prstGeom>
          <a:noFill/>
        </p:spPr>
      </p:pic>
      <p:pic>
        <p:nvPicPr>
          <p:cNvPr id="168966" name="Picture 6" descr="https://cloud.google.com/images/products/artwork/container-managem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4800" y="4200525"/>
            <a:ext cx="2943225" cy="1905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9986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Managing</a:t>
            </a:r>
            <a:r>
              <a:rPr lang="fr-FR" dirty="0" smtClean="0"/>
              <a:t> containers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72034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Intro to docker </a:t>
            </a:r>
            <a:r>
              <a:rPr lang="fr-FR" dirty="0" err="1" smtClean="0">
                <a:latin typeface="+mn-lt"/>
              </a:rPr>
              <a:t>cli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476251" y="1504948"/>
            <a:ext cx="5972174" cy="459105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 sz="2000" b="0" dirty="0" smtClean="0">
              <a:latin typeface="Microsoft Yi Baiti" pitchFamily="66" charset="0"/>
              <a:ea typeface="Microsoft Yi Baiti" pitchFamily="66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docker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--help </a:t>
            </a:r>
          </a:p>
          <a:p>
            <a:pPr lvl="1">
              <a:buNone/>
            </a:pP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docker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run hello-world </a:t>
            </a:r>
          </a:p>
          <a:p>
            <a:pPr lvl="1">
              <a:buNone/>
            </a:pP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docker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--version </a:t>
            </a:r>
          </a:p>
          <a:p>
            <a:pPr lvl="1">
              <a:buNone/>
            </a:pP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docker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pull </a:t>
            </a:r>
          </a:p>
          <a:p>
            <a:pPr lvl="1">
              <a:buNone/>
            </a:pP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docker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run </a:t>
            </a:r>
          </a:p>
          <a:p>
            <a:pPr lvl="1">
              <a:buNone/>
            </a:pP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docker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exec </a:t>
            </a:r>
          </a:p>
          <a:p>
            <a:pPr lvl="1">
              <a:buNone/>
            </a:pP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docker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inspect </a:t>
            </a:r>
          </a:p>
          <a:p>
            <a:pPr lvl="1">
              <a:buNone/>
            </a:pP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docker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rm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</a:t>
            </a:r>
          </a:p>
          <a:p>
            <a:pPr lvl="1">
              <a:buNone/>
            </a:pP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docker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ps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</a:t>
            </a:r>
          </a:p>
          <a:p>
            <a:pPr lvl="1">
              <a:buNone/>
            </a:pP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docker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stats </a:t>
            </a:r>
          </a:p>
          <a:p>
            <a:pPr lvl="1">
              <a:buNone/>
            </a:pPr>
            <a:r>
              <a:rPr lang="en-US" sz="2000" dirty="0" err="1" smtClean="0">
                <a:latin typeface="Microsoft Yi Baiti" pitchFamily="66" charset="0"/>
                <a:ea typeface="Microsoft Yi Baiti" pitchFamily="66" charset="0"/>
              </a:rPr>
              <a:t>docker</a:t>
            </a: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 logs</a:t>
            </a:r>
          </a:p>
          <a:p>
            <a:pPr lvl="1">
              <a:buNone/>
            </a:pPr>
            <a:r>
              <a:rPr lang="en-US" sz="2000" dirty="0" smtClean="0">
                <a:latin typeface="Microsoft Yi Baiti" pitchFamily="66" charset="0"/>
                <a:ea typeface="Microsoft Yi Baiti" pitchFamily="66" charset="0"/>
              </a:rPr>
              <a:t>…</a:t>
            </a:r>
            <a:endParaRPr lang="fr-FR" sz="2000" dirty="0" smtClean="0">
              <a:latin typeface="Microsoft Yi Baiti" pitchFamily="66" charset="0"/>
              <a:ea typeface="Microsoft Yi Baiti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41314" name="Diapositive think-cell" r:id="rId3" imgW="360" imgH="360" progId="">
              <p:embed/>
            </p:oleObj>
          </a:graphicData>
        </a:graphic>
      </p:graphicFrame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04950" y="1238249"/>
            <a:ext cx="7841244" cy="3229471"/>
          </a:xfrm>
          <a:ln>
            <a:noFill/>
          </a:ln>
        </p:spPr>
        <p:txBody>
          <a:bodyPr/>
          <a:lstStyle/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smtClean="0">
                <a:latin typeface="+mn-lt"/>
              </a:rPr>
              <a:t>Introduction</a:t>
            </a:r>
          </a:p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err="1" smtClean="0">
                <a:latin typeface="+mn-lt"/>
              </a:rPr>
              <a:t>Installing</a:t>
            </a:r>
            <a:r>
              <a:rPr lang="fr-FR" dirty="0" smtClean="0">
                <a:latin typeface="+mn-lt"/>
              </a:rPr>
              <a:t> docker</a:t>
            </a:r>
          </a:p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smtClean="0">
                <a:latin typeface="+mn-lt"/>
              </a:rPr>
              <a:t>Introduction to images</a:t>
            </a:r>
          </a:p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err="1" smtClean="0">
                <a:latin typeface="+mn-lt"/>
              </a:rPr>
              <a:t>Managing</a:t>
            </a:r>
            <a:r>
              <a:rPr lang="fr-FR" dirty="0" smtClean="0">
                <a:latin typeface="+mn-lt"/>
              </a:rPr>
              <a:t> containers</a:t>
            </a:r>
          </a:p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smtClean="0">
                <a:latin typeface="+mn-lt"/>
              </a:rPr>
              <a:t>Building images</a:t>
            </a:r>
          </a:p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smtClean="0">
                <a:latin typeface="+mn-lt"/>
              </a:rPr>
              <a:t>Building </a:t>
            </a:r>
            <a:r>
              <a:rPr lang="fr-FR" dirty="0" smtClean="0">
                <a:latin typeface="+mn-lt"/>
              </a:rPr>
              <a:t>images</a:t>
            </a:r>
          </a:p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smtClean="0">
                <a:latin typeface="+mn-lt"/>
              </a:rPr>
              <a:t>Volumes</a:t>
            </a:r>
          </a:p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smtClean="0">
                <a:latin typeface="+mn-lt"/>
              </a:rPr>
              <a:t>Networking</a:t>
            </a:r>
          </a:p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smtClean="0">
                <a:latin typeface="+mn-lt"/>
              </a:rPr>
              <a:t>Docker </a:t>
            </a:r>
            <a:r>
              <a:rPr lang="fr-FR" dirty="0" smtClean="0">
                <a:latin typeface="+mn-lt"/>
              </a:rPr>
              <a:t>machine</a:t>
            </a:r>
          </a:p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smtClean="0">
                <a:latin typeface="+mn-lt"/>
              </a:rPr>
              <a:t>Docker compose</a:t>
            </a:r>
          </a:p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smtClean="0">
                <a:latin typeface="+mn-lt"/>
              </a:rPr>
              <a:t>Docker </a:t>
            </a:r>
            <a:r>
              <a:rPr lang="fr-FR" dirty="0" err="1" smtClean="0">
                <a:latin typeface="+mn-lt"/>
              </a:rPr>
              <a:t>Swarm</a:t>
            </a:r>
            <a:endParaRPr lang="fr-FR" dirty="0" smtClean="0"/>
          </a:p>
          <a:p>
            <a:pPr marL="591300" lvl="1" indent="-342900">
              <a:lnSpc>
                <a:spcPct val="150000"/>
              </a:lnSpc>
              <a:spcAft>
                <a:spcPts val="0"/>
              </a:spcAft>
              <a:buSzPct val="150000"/>
              <a:buFont typeface="+mj-lt"/>
              <a:buAutoNum type="arabicPeriod"/>
            </a:pPr>
            <a:r>
              <a:rPr lang="fr-FR" dirty="0" smtClean="0">
                <a:latin typeface="+mn-lt"/>
              </a:rPr>
              <a:t>Security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73058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Building images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71010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Images and layers</a:t>
            </a:r>
            <a:endParaRPr lang="en-US" dirty="0">
              <a:latin typeface="+mn-lt"/>
            </a:endParaRPr>
          </a:p>
        </p:txBody>
      </p:sp>
      <p:pic>
        <p:nvPicPr>
          <p:cNvPr id="171012" name="Picture 4" descr="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690879"/>
            <a:ext cx="5670550" cy="393998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74082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Images and layers</a:t>
            </a:r>
            <a:endParaRPr lang="en-US" dirty="0">
              <a:latin typeface="+mn-lt"/>
            </a:endParaRPr>
          </a:p>
        </p:txBody>
      </p:sp>
      <p:pic>
        <p:nvPicPr>
          <p:cNvPr id="174084" name="Picture 4" descr="https://docs.docker.com/engine/userguide/storagedriver/images/sharing-lay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75" y="1857136"/>
            <a:ext cx="6261100" cy="386738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75106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Images management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476251" y="1504948"/>
            <a:ext cx="5972174" cy="221932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fr-FR" sz="2000" b="0" dirty="0" smtClean="0">
              <a:latin typeface="Microsoft Yi Baiti" pitchFamily="66" charset="0"/>
              <a:ea typeface="Microsoft Yi Baiti" pitchFamily="66" charset="0"/>
            </a:endParaRPr>
          </a:p>
          <a:p>
            <a:pPr lvl="1">
              <a:buNone/>
            </a:pPr>
            <a:r>
              <a:rPr lang="sv-SE" sz="2000" dirty="0" smtClean="0">
                <a:latin typeface="Microsoft Yi Baiti" pitchFamily="66" charset="0"/>
                <a:ea typeface="Microsoft Yi Baiti" pitchFamily="66" charset="0"/>
              </a:rPr>
              <a:t>docker import / export </a:t>
            </a:r>
          </a:p>
          <a:p>
            <a:pPr lvl="1">
              <a:buNone/>
            </a:pPr>
            <a:r>
              <a:rPr lang="sv-SE" sz="2000" dirty="0" smtClean="0">
                <a:latin typeface="Microsoft Yi Baiti" pitchFamily="66" charset="0"/>
                <a:ea typeface="Microsoft Yi Baiti" pitchFamily="66" charset="0"/>
              </a:rPr>
              <a:t>docker tag </a:t>
            </a:r>
          </a:p>
          <a:p>
            <a:pPr lvl="1">
              <a:buNone/>
            </a:pPr>
            <a:r>
              <a:rPr lang="sv-SE" sz="2000" dirty="0" smtClean="0">
                <a:latin typeface="Microsoft Yi Baiti" pitchFamily="66" charset="0"/>
                <a:ea typeface="Microsoft Yi Baiti" pitchFamily="66" charset="0"/>
              </a:rPr>
              <a:t>docker push / pull </a:t>
            </a:r>
          </a:p>
          <a:p>
            <a:pPr lvl="1">
              <a:buNone/>
            </a:pPr>
            <a:r>
              <a:rPr lang="sv-SE" sz="2000" dirty="0" smtClean="0">
                <a:latin typeface="Microsoft Yi Baiti" pitchFamily="66" charset="0"/>
                <a:ea typeface="Microsoft Yi Baiti" pitchFamily="66" charset="0"/>
              </a:rPr>
              <a:t>docker rmi</a:t>
            </a:r>
            <a:endParaRPr lang="fr-FR" sz="2000" dirty="0" smtClean="0">
              <a:latin typeface="Microsoft Yi Baiti" pitchFamily="66" charset="0"/>
              <a:ea typeface="Microsoft Yi Baiti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76130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Dockerfile</a:t>
            </a:r>
            <a:endParaRPr lang="en-US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4524376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Docker</a:t>
            </a:r>
            <a:r>
              <a:rPr lang="en-US" dirty="0" smtClean="0"/>
              <a:t> can build images automatically by reading the instructions from a </a:t>
            </a:r>
            <a:r>
              <a:rPr lang="en-US" b="1" dirty="0" err="1" smtClean="0"/>
              <a:t>Dockerfile</a:t>
            </a:r>
            <a:endParaRPr lang="en-US" b="1" dirty="0" smtClean="0"/>
          </a:p>
          <a:p>
            <a:pPr lvl="1">
              <a:buFont typeface="Wingdings" pitchFamily="2" charset="2"/>
              <a:buChar char="q"/>
            </a:pPr>
            <a:endParaRPr lang="en-US" b="1" dirty="0" smtClean="0"/>
          </a:p>
          <a:p>
            <a:pPr lvl="1">
              <a:buFont typeface="Wingdings" pitchFamily="2" charset="2"/>
              <a:buChar char="q"/>
            </a:pPr>
            <a:endParaRPr lang="en-US" b="1" dirty="0" smtClean="0"/>
          </a:p>
          <a:p>
            <a:pPr lvl="1">
              <a:buFont typeface="Wingdings" pitchFamily="2" charset="2"/>
              <a:buChar char="q"/>
            </a:pPr>
            <a:endParaRPr lang="en-US" b="1" dirty="0" smtClean="0"/>
          </a:p>
          <a:p>
            <a:pPr lvl="1">
              <a:buFont typeface="Wingdings" pitchFamily="2" charset="2"/>
              <a:buChar char="q"/>
            </a:pPr>
            <a:r>
              <a:rPr lang="fr-FR" b="1" dirty="0" smtClean="0"/>
              <a:t>Instructions 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FROM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RUN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ADD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ENV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EXPOSE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LABEL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USER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WORKDIR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VOLUME</a:t>
            </a:r>
            <a:r>
              <a:rPr lang="en-US" b="1" dirty="0" smtClean="0"/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US" b="1" dirty="0" smtClean="0"/>
              <a:t>…</a:t>
            </a:r>
          </a:p>
          <a:p>
            <a:pPr lvl="1">
              <a:buNone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  <p:sp>
        <p:nvSpPr>
          <p:cNvPr id="5" name="Content Placeholder 27"/>
          <p:cNvSpPr txBox="1">
            <a:spLocks/>
          </p:cNvSpPr>
          <p:nvPr/>
        </p:nvSpPr>
        <p:spPr>
          <a:xfrm>
            <a:off x="1562101" y="2190749"/>
            <a:ext cx="5972174" cy="457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/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2000" dirty="0" smtClean="0">
                <a:latin typeface="Microsoft Yi Baiti" pitchFamily="66" charset="0"/>
                <a:ea typeface="Microsoft Yi Baiti" pitchFamily="66" charset="0"/>
              </a:rPr>
              <a:t>docker </a:t>
            </a:r>
            <a:r>
              <a:rPr lang="fr-FR" sz="2000" dirty="0" err="1" smtClean="0">
                <a:latin typeface="Microsoft Yi Baiti" pitchFamily="66" charset="0"/>
                <a:ea typeface="Microsoft Yi Baiti" pitchFamily="66" charset="0"/>
              </a:rPr>
              <a:t>build</a:t>
            </a:r>
            <a:r>
              <a:rPr lang="fr-FR" sz="2000" dirty="0" smtClean="0">
                <a:latin typeface="Microsoft Yi Baiti" pitchFamily="66" charset="0"/>
                <a:ea typeface="Microsoft Yi Baiti" pitchFamily="66" charset="0"/>
              </a:rPr>
              <a:t> -t </a:t>
            </a:r>
            <a:r>
              <a:rPr lang="fr-FR" sz="2000" dirty="0" err="1" smtClean="0">
                <a:latin typeface="Microsoft Yi Baiti" pitchFamily="66" charset="0"/>
                <a:ea typeface="Microsoft Yi Baiti" pitchFamily="66" charset="0"/>
              </a:rPr>
              <a:t>shykes</a:t>
            </a:r>
            <a:r>
              <a:rPr lang="fr-FR" sz="2000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fr-FR" sz="2000" dirty="0" err="1" smtClean="0">
                <a:latin typeface="Microsoft Yi Baiti" pitchFamily="66" charset="0"/>
                <a:ea typeface="Microsoft Yi Baiti" pitchFamily="66" charset="0"/>
              </a:rPr>
              <a:t>myapp</a:t>
            </a:r>
            <a:r>
              <a:rPr lang="fr-FR" sz="2000" dirty="0" smtClean="0">
                <a:latin typeface="Microsoft Yi Baiti" pitchFamily="66" charset="0"/>
                <a:ea typeface="Microsoft Yi Baiti" pitchFamily="66" charset="0"/>
              </a:rPr>
              <a:t>  .</a:t>
            </a:r>
            <a:endParaRPr kumimoji="0" lang="sv-S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i Baiti" pitchFamily="66" charset="0"/>
              <a:ea typeface="Microsoft Yi Baiti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44386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Volumes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7938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Data volumes</a:t>
            </a:r>
            <a:endParaRPr lang="en-US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Data persistence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Share data between containers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Plugins</a:t>
            </a:r>
            <a:r>
              <a:rPr lang="en-US" dirty="0" smtClean="0"/>
              <a:t> ( host directory, shared storage,   … )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  <p:sp>
        <p:nvSpPr>
          <p:cNvPr id="5" name="Content Placeholder 27"/>
          <p:cNvSpPr txBox="1">
            <a:spLocks/>
          </p:cNvSpPr>
          <p:nvPr/>
        </p:nvSpPr>
        <p:spPr>
          <a:xfrm>
            <a:off x="733425" y="3038475"/>
            <a:ext cx="8877299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/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run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-d -p 80:80 -v /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home/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ubuntu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localdir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:/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usr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share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nginx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/html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/ 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--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name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nginxsth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nginxsth:latest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i Baiti" pitchFamily="66" charset="0"/>
              <a:ea typeface="Microsoft Yi Baiti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77154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Networking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78178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Port </a:t>
            </a:r>
            <a:r>
              <a:rPr lang="fr-FR" dirty="0" err="1" smtClean="0">
                <a:latin typeface="+mn-lt"/>
              </a:rPr>
              <a:t>mapping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Default: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Containers can make connections to the outside world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Outside world cannot connect to containers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Mapping: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To accept incoming connections : 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specify option -P or -p </a:t>
            </a:r>
            <a:r>
              <a:rPr lang="en-US" dirty="0" err="1" smtClean="0"/>
              <a:t>IP:host_port:container_port</a:t>
            </a:r>
            <a:r>
              <a:rPr lang="en-US" dirty="0" smtClean="0"/>
              <a:t> in 'run' command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 smtClean="0"/>
              <a:t>iptables</a:t>
            </a:r>
            <a:r>
              <a:rPr lang="en-US" dirty="0" smtClean="0"/>
              <a:t> -t </a:t>
            </a:r>
            <a:r>
              <a:rPr lang="en-US" dirty="0" err="1" smtClean="0"/>
              <a:t>nat</a:t>
            </a:r>
            <a:r>
              <a:rPr lang="en-US" dirty="0" smtClean="0"/>
              <a:t> -L -n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79202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DNS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+mn-lt"/>
              </a:rPr>
              <a:t>Embedded DNS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E</a:t>
            </a:r>
            <a:r>
              <a:rPr lang="en-US" dirty="0" smtClean="0">
                <a:latin typeface="+mn-lt"/>
              </a:rPr>
              <a:t>mbedded DNS to provide service discovery for containers (127.0.0.11:53)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latin typeface="+mn-lt"/>
              </a:rPr>
              <a:t>Key/value store in </a:t>
            </a:r>
            <a:r>
              <a:rPr lang="en-US" dirty="0" err="1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Engine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N</a:t>
            </a:r>
            <a:r>
              <a:rPr lang="en-US" dirty="0" smtClean="0">
                <a:latin typeface="+mn-lt"/>
              </a:rPr>
              <a:t>etwork-scoped (Containers not on the same network cannot resolve each other's addresses)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28002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80226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n-lt"/>
              </a:rPr>
              <a:t>Bridging</a:t>
            </a:r>
            <a:endParaRPr lang="fr-FR" dirty="0">
              <a:latin typeface="+mn-lt"/>
            </a:endParaRPr>
          </a:p>
        </p:txBody>
      </p:sp>
      <p:pic>
        <p:nvPicPr>
          <p:cNvPr id="180228" name="Picture 4" descr="bridg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0" y="1714500"/>
            <a:ext cx="2857500" cy="34956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81250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n-lt"/>
              </a:rPr>
              <a:t>Bridging</a:t>
            </a:r>
            <a:endParaRPr lang="fr-FR" dirty="0">
              <a:latin typeface="+mn-lt"/>
            </a:endParaRPr>
          </a:p>
        </p:txBody>
      </p:sp>
      <p:pic>
        <p:nvPicPr>
          <p:cNvPr id="181252" name="Picture 4" descr="bridg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075" y="1246187"/>
            <a:ext cx="6858000" cy="46767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82274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Network demo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7"/>
          <p:cNvSpPr txBox="1">
            <a:spLocks/>
          </p:cNvSpPr>
          <p:nvPr/>
        </p:nvSpPr>
        <p:spPr>
          <a:xfrm>
            <a:off x="723900" y="1638300"/>
            <a:ext cx="8877299" cy="3371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/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network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create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--driver bridge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isolated_nw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run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-d -P --network=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isolated_nw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nginxsth:latest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network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inspect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isolated_nw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exec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-ti fb82aad80f58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bash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ping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172.18.0.2 =&gt; ok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ping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reverent_ramanujan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=&gt; KO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run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-d -P --network=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isolated_nw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--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name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c1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nginxsth:latest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run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-d -P --network=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isolated_nw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--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name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c2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nginxsth:latest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exec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-ti c1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bash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ping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c2 =&gt; ok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i Baiti" pitchFamily="66" charset="0"/>
              <a:ea typeface="Microsoft Yi Baiti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83298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Network demo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7"/>
          <p:cNvSpPr txBox="1">
            <a:spLocks/>
          </p:cNvSpPr>
          <p:nvPr/>
        </p:nvSpPr>
        <p:spPr>
          <a:xfrm>
            <a:off x="762000" y="1257300"/>
            <a:ext cx="8877299" cy="205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/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network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create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--driver bridge front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network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create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--driver bridge back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run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-d --net=front --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name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web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nginxsth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run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-d --net=front --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name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proxy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nginxsth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network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connect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back proxy </a:t>
            </a:r>
          </a:p>
          <a:p>
            <a:pPr marL="511200" lvl="1" indent="-262800" defTabSz="914400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docker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run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-d --net=back --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name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app</a:t>
            </a:r>
            <a:r>
              <a:rPr lang="fr-FR" sz="16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fr-FR" sz="1600" dirty="0" err="1" smtClean="0">
                <a:latin typeface="Microsoft Yi Baiti" pitchFamily="66" charset="0"/>
                <a:ea typeface="Microsoft Yi Baiti" pitchFamily="66" charset="0"/>
              </a:rPr>
              <a:t>nginxsth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850" y="3533775"/>
            <a:ext cx="5867400" cy="24669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09725" y="3771902"/>
            <a:ext cx="1200150" cy="8191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19250" y="3771902"/>
            <a:ext cx="523875" cy="257173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Microsoft Yi Baiti" pitchFamily="66" charset="0"/>
                <a:ea typeface="Microsoft Yi Baiti" pitchFamily="66" charset="0"/>
              </a:rPr>
              <a:t>web</a:t>
            </a:r>
            <a:endParaRPr lang="fr-FR" b="1" dirty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7550" y="3771902"/>
            <a:ext cx="1200150" cy="8191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267074" y="3771902"/>
            <a:ext cx="733425" cy="257173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Microsoft Yi Baiti" pitchFamily="66" charset="0"/>
                <a:ea typeface="Microsoft Yi Baiti" pitchFamily="66" charset="0"/>
              </a:rPr>
              <a:t>proxy</a:t>
            </a:r>
            <a:endParaRPr lang="fr-FR" b="1" dirty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95850" y="3781427"/>
            <a:ext cx="1200150" cy="8191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905375" y="3781427"/>
            <a:ext cx="638175" cy="257173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atin typeface="Microsoft Yi Baiti" pitchFamily="66" charset="0"/>
                <a:ea typeface="Microsoft Yi Baiti" pitchFamily="66" charset="0"/>
              </a:rPr>
              <a:t>app</a:t>
            </a:r>
            <a:endParaRPr lang="fr-FR" b="1" dirty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1725" y="5095875"/>
            <a:ext cx="1200150" cy="419100"/>
          </a:xfrm>
          <a:prstGeom prst="rect">
            <a:avLst/>
          </a:prstGeom>
          <a:solidFill>
            <a:srgbClr val="24249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front</a:t>
            </a:r>
            <a:endParaRPr lang="fr-FR" dirty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95750" y="5076825"/>
            <a:ext cx="1200150" cy="419100"/>
          </a:xfrm>
          <a:prstGeom prst="rect">
            <a:avLst/>
          </a:prstGeom>
          <a:solidFill>
            <a:srgbClr val="24249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Microsoft Yi Baiti" pitchFamily="66" charset="0"/>
                <a:ea typeface="Microsoft Yi Baiti" pitchFamily="66" charset="0"/>
              </a:rPr>
              <a:t>back</a:t>
            </a:r>
            <a:endParaRPr lang="fr-FR" dirty="0">
              <a:latin typeface="Microsoft Yi Baiti" pitchFamily="66" charset="0"/>
              <a:ea typeface="Microsoft Yi Baiti" pitchFamily="66" charset="0"/>
            </a:endParaRPr>
          </a:p>
        </p:txBody>
      </p:sp>
      <p:cxnSp>
        <p:nvCxnSpPr>
          <p:cNvPr id="16" name="Connecteur en angle 15"/>
          <p:cNvCxnSpPr>
            <a:stCxn id="7" idx="2"/>
            <a:endCxn id="13" idx="0"/>
          </p:cNvCxnSpPr>
          <p:nvPr/>
        </p:nvCxnSpPr>
        <p:spPr>
          <a:xfrm rot="16200000" flipH="1">
            <a:off x="2338388" y="4462462"/>
            <a:ext cx="504825" cy="762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22" idx="2"/>
            <a:endCxn id="13" idx="0"/>
          </p:cNvCxnSpPr>
          <p:nvPr/>
        </p:nvCxnSpPr>
        <p:spPr>
          <a:xfrm rot="5400000">
            <a:off x="2997994" y="4555331"/>
            <a:ext cx="514350" cy="5667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67075" y="4171950"/>
            <a:ext cx="542925" cy="409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886200" y="4143375"/>
            <a:ext cx="542925" cy="409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en angle 24"/>
          <p:cNvCxnSpPr>
            <a:stCxn id="24" idx="2"/>
            <a:endCxn id="14" idx="0"/>
          </p:cNvCxnSpPr>
          <p:nvPr/>
        </p:nvCxnSpPr>
        <p:spPr>
          <a:xfrm rot="16200000" flipH="1">
            <a:off x="4164807" y="4545806"/>
            <a:ext cx="523875" cy="538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1" idx="2"/>
            <a:endCxn id="14" idx="0"/>
          </p:cNvCxnSpPr>
          <p:nvPr/>
        </p:nvCxnSpPr>
        <p:spPr>
          <a:xfrm rot="5400000">
            <a:off x="4857750" y="4438650"/>
            <a:ext cx="476250" cy="800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85346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n-lt"/>
              </a:rPr>
              <a:t>Multihost</a:t>
            </a:r>
            <a:r>
              <a:rPr lang="fr-FR" dirty="0" smtClean="0">
                <a:latin typeface="+mn-lt"/>
              </a:rPr>
              <a:t> </a:t>
            </a:r>
            <a:r>
              <a:rPr lang="fr-FR" dirty="0" err="1" smtClean="0">
                <a:latin typeface="+mn-lt"/>
              </a:rPr>
              <a:t>networking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r>
              <a:rPr lang="fr-FR" b="0" dirty="0" smtClean="0"/>
              <a:t>	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Overlay outside swarm mode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Requires a valid key-value store service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Consul, </a:t>
            </a:r>
            <a:r>
              <a:rPr lang="en-US" dirty="0" err="1" smtClean="0"/>
              <a:t>Etcd</a:t>
            </a:r>
            <a:r>
              <a:rPr lang="en-US" dirty="0" smtClean="0"/>
              <a:t>, and </a:t>
            </a:r>
            <a:r>
              <a:rPr lang="en-US" dirty="0" err="1" smtClean="0"/>
              <a:t>ZooKeeper</a:t>
            </a: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Configure </a:t>
            </a:r>
            <a:r>
              <a:rPr lang="en-US" dirty="0" err="1" smtClean="0"/>
              <a:t>docker</a:t>
            </a:r>
            <a:r>
              <a:rPr lang="en-US" dirty="0" smtClean="0"/>
              <a:t> engines to use the key-value store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Overlay in swarm mode</a:t>
            </a:r>
          </a:p>
          <a:p>
            <a:pPr lvl="2">
              <a:buFont typeface="Wingdings" pitchFamily="2" charset="2"/>
              <a:buChar char="q"/>
            </a:pPr>
            <a:r>
              <a:rPr lang="fr-FR" dirty="0" smtClean="0"/>
              <a:t>Embedded </a:t>
            </a:r>
            <a:r>
              <a:rPr lang="fr-FR" dirty="0" err="1" smtClean="0"/>
              <a:t>key</a:t>
            </a:r>
            <a:r>
              <a:rPr lang="fr-FR" dirty="0" smtClean="0"/>
              <a:t>-value store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en-US" dirty="0" smtClean="0">
              <a:latin typeface="+mn-lt"/>
            </a:endParaRP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  <p:pic>
        <p:nvPicPr>
          <p:cNvPr id="185348" name="Picture 4" descr="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3075" y="1382712"/>
            <a:ext cx="2911475" cy="23751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87394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Overlay VXLAN</a:t>
            </a:r>
            <a:endParaRPr lang="fr-FR" dirty="0">
              <a:latin typeface="+mn-lt"/>
            </a:endParaRPr>
          </a:p>
        </p:txBody>
      </p:sp>
      <p:pic>
        <p:nvPicPr>
          <p:cNvPr id="187398" name="Picture 6" descr="figure8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0475" y="1320800"/>
            <a:ext cx="6334125" cy="36290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89442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Overlay VXLAN</a:t>
            </a:r>
            <a:endParaRPr lang="fr-FR" dirty="0">
              <a:latin typeface="+mn-lt"/>
            </a:endParaRPr>
          </a:p>
        </p:txBody>
      </p:sp>
      <p:pic>
        <p:nvPicPr>
          <p:cNvPr id="189444" name="Picture 4" descr="figure8-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9525" y="1306512"/>
            <a:ext cx="6334125" cy="366712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88418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Overlay VXLAN</a:t>
            </a:r>
            <a:endParaRPr lang="fr-FR" dirty="0">
              <a:latin typeface="+mn-lt"/>
            </a:endParaRPr>
          </a:p>
        </p:txBody>
      </p:sp>
      <p:pic>
        <p:nvPicPr>
          <p:cNvPr id="187396" name="Picture 4" descr="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275" y="1150937"/>
            <a:ext cx="7315200" cy="49053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90466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machine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91490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Docker machine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3140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Docker</a:t>
            </a:r>
            <a:r>
              <a:rPr lang="en-US" dirty="0" smtClean="0"/>
              <a:t> machine enables you to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Provision and manage multiple remote </a:t>
            </a:r>
            <a:r>
              <a:rPr lang="en-US" dirty="0" err="1" smtClean="0"/>
              <a:t>Docker</a:t>
            </a:r>
            <a:r>
              <a:rPr lang="en-US" dirty="0" smtClean="0"/>
              <a:t> hosts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Provision Swarm clusters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Docker</a:t>
            </a:r>
            <a:r>
              <a:rPr lang="en-US" dirty="0" smtClean="0"/>
              <a:t> machine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Automatically creates hosts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Installs </a:t>
            </a:r>
            <a:r>
              <a:rPr lang="en-US" dirty="0" err="1" smtClean="0"/>
              <a:t>Docker</a:t>
            </a:r>
            <a:r>
              <a:rPr lang="en-US" dirty="0" smtClean="0"/>
              <a:t> Engine on them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Configures the </a:t>
            </a:r>
            <a:r>
              <a:rPr lang="en-US" dirty="0" err="1" smtClean="0"/>
              <a:t>docker</a:t>
            </a:r>
            <a:r>
              <a:rPr lang="en-US" dirty="0" smtClean="0"/>
              <a:t> clients (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~</a:t>
            </a:r>
            <a:r>
              <a:rPr lang="en-US" dirty="0" smtClean="0"/>
              <a:t>/.</a:t>
            </a:r>
            <a:r>
              <a:rPr lang="en-US" dirty="0" err="1" smtClean="0"/>
              <a:t>docker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  <p:pic>
        <p:nvPicPr>
          <p:cNvPr id="191492" name="Picture 4" descr="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0950" y="4440237"/>
            <a:ext cx="5705475" cy="1609726"/>
          </a:xfrm>
          <a:prstGeom prst="rect">
            <a:avLst/>
          </a:prstGeom>
          <a:noFill/>
        </p:spPr>
      </p:pic>
      <p:sp>
        <p:nvSpPr>
          <p:cNvPr id="7" name="Content Placeholder 27"/>
          <p:cNvSpPr txBox="1">
            <a:spLocks/>
          </p:cNvSpPr>
          <p:nvPr/>
        </p:nvSpPr>
        <p:spPr>
          <a:xfrm>
            <a:off x="6370255" y="2209799"/>
            <a:ext cx="3364296" cy="32294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1200" marR="0" lvl="1" indent="-262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Drivers</a:t>
            </a:r>
            <a:endParaRPr lang="fr-FR" sz="1400" noProof="0" dirty="0" smtClean="0"/>
          </a:p>
          <a:p>
            <a:pPr marL="990108" lvl="2" indent="-262800" defTabSz="914400"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</a:pPr>
            <a:r>
              <a:rPr lang="fr-FR" sz="1400" dirty="0" smtClean="0"/>
              <a:t>AWS (ok)</a:t>
            </a:r>
          </a:p>
          <a:p>
            <a:pPr marL="990108" lvl="2" indent="-262800" defTabSz="914400"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</a:pPr>
            <a:r>
              <a:rPr lang="fr-FR" sz="1400" dirty="0" err="1" smtClean="0"/>
              <a:t>Openstack</a:t>
            </a:r>
            <a:r>
              <a:rPr lang="fr-FR" sz="1400" dirty="0" smtClean="0"/>
              <a:t> (ok)</a:t>
            </a:r>
          </a:p>
          <a:p>
            <a:pPr marL="990108" lvl="2" indent="-262800" defTabSz="914400"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</a:pPr>
            <a:r>
              <a:rPr lang="fr-FR" sz="1400" dirty="0" err="1" smtClean="0"/>
              <a:t>Virtualbox</a:t>
            </a:r>
            <a:r>
              <a:rPr lang="fr-FR" sz="1400" dirty="0" smtClean="0"/>
              <a:t> (ok)</a:t>
            </a:r>
          </a:p>
          <a:p>
            <a:pPr marL="990108" lvl="2" indent="-262800" defTabSz="914400"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</a:pPr>
            <a:r>
              <a:rPr lang="fr-FR" sz="1400" dirty="0" smtClean="0"/>
              <a:t>Azure</a:t>
            </a:r>
          </a:p>
          <a:p>
            <a:pPr marL="990108" lvl="2" indent="-262800" defTabSz="914400"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</a:pPr>
            <a:r>
              <a:rPr lang="fr-FR" sz="1400" dirty="0" smtClean="0"/>
              <a:t>Google </a:t>
            </a:r>
            <a:r>
              <a:rPr lang="fr-FR" sz="1400" dirty="0" err="1" smtClean="0"/>
              <a:t>Compute</a:t>
            </a:r>
            <a:r>
              <a:rPr lang="fr-FR" sz="1400" dirty="0" smtClean="0"/>
              <a:t> </a:t>
            </a:r>
            <a:r>
              <a:rPr lang="fr-FR" sz="1400" dirty="0" err="1" smtClean="0"/>
              <a:t>Engine</a:t>
            </a:r>
            <a:endParaRPr lang="fr-FR" sz="1400" dirty="0" smtClean="0"/>
          </a:p>
          <a:p>
            <a:pPr marL="990108" lvl="2" indent="-262800" defTabSz="914400"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</a:pPr>
            <a:r>
              <a:rPr lang="fr-FR" sz="1400" dirty="0" err="1" smtClean="0"/>
              <a:t>VMware</a:t>
            </a:r>
            <a:endParaRPr lang="fr-FR" sz="1400" dirty="0" smtClean="0"/>
          </a:p>
          <a:p>
            <a:r>
              <a:rPr lang="fr-FR" sz="1400" dirty="0" smtClean="0"/>
              <a:t>...</a:t>
            </a:r>
          </a:p>
          <a:p>
            <a:pPr marL="511200" marR="0" lvl="1" indent="-262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1200" marR="0" lvl="1" indent="-262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1200" marR="0" lvl="1" indent="-262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1200" marR="0" lvl="1" indent="-262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52578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Container based virtualization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b="0" dirty="0" smtClean="0"/>
              <a:t>Isolated systems</a:t>
            </a:r>
          </a:p>
          <a:p>
            <a:pPr lvl="1">
              <a:buFont typeface="Wingdings" pitchFamily="2" charset="2"/>
              <a:buChar char="q"/>
            </a:pPr>
            <a:r>
              <a:rPr lang="en-US" b="0" dirty="0" smtClean="0"/>
              <a:t>Containers share the same OS kernel</a:t>
            </a:r>
          </a:p>
          <a:p>
            <a:pPr lvl="1">
              <a:buFont typeface="Wingdings" pitchFamily="2" charset="2"/>
              <a:buChar char="q"/>
            </a:pPr>
            <a:r>
              <a:rPr lang="en-US" b="0" dirty="0" smtClean="0"/>
              <a:t>Containers hold the components necessary to run the desired software</a:t>
            </a:r>
          </a:p>
        </p:txBody>
      </p:sp>
      <p:pic>
        <p:nvPicPr>
          <p:cNvPr id="152582" name="Picture 6" descr="https://github.com/sth35web/demodocker/raw/master/images/vmvspro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9050" y="3154362"/>
            <a:ext cx="3819525" cy="23241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94562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compose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92514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Docker compose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Tool for defining and running multi-container </a:t>
            </a:r>
            <a:r>
              <a:rPr lang="en-US" dirty="0" err="1" smtClean="0"/>
              <a:t>Docker</a:t>
            </a:r>
            <a:r>
              <a:rPr lang="en-US" dirty="0" smtClean="0"/>
              <a:t> applications</a:t>
            </a:r>
          </a:p>
          <a:p>
            <a:pPr lvl="2">
              <a:buNone/>
            </a:pPr>
            <a:r>
              <a:rPr lang="en-US" dirty="0" smtClean="0"/>
              <a:t>=&gt; compose file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Create and start all the services</a:t>
            </a:r>
          </a:p>
          <a:p>
            <a:pPr lvl="2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docker</a:t>
            </a:r>
            <a:r>
              <a:rPr lang="en-US" dirty="0" smtClean="0"/>
              <a:t> compose up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95586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Docker compose</a:t>
            </a:r>
            <a:endParaRPr lang="fr-FR" dirty="0">
              <a:latin typeface="+mn-lt"/>
            </a:endParaRPr>
          </a:p>
        </p:txBody>
      </p:sp>
      <p:sp>
        <p:nvSpPr>
          <p:cNvPr id="6" name="Content Placeholder 27"/>
          <p:cNvSpPr txBox="1">
            <a:spLocks/>
          </p:cNvSpPr>
          <p:nvPr/>
        </p:nvSpPr>
        <p:spPr>
          <a:xfrm>
            <a:off x="723900" y="1285875"/>
            <a:ext cx="8877299" cy="4905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/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version: '2'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services: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db</a:t>
            </a: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: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image: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mysql</a:t>
            </a: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:5.7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volumes: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  -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db_data</a:t>
            </a: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:/var/lib/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mysql</a:t>
            </a: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restart: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always</a:t>
            </a: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environment</a:t>
            </a: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: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  MYSQL_ROOT_PASSWORD: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wordpress</a:t>
            </a: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  MYSQL_DATABASE: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wordpress</a:t>
            </a: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  MYSQL_USER: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wordpress</a:t>
            </a: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  MYSQL_PASSWORD: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wordpress</a:t>
            </a: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wordpress</a:t>
            </a: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: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depends_on</a:t>
            </a: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: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  -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db</a:t>
            </a: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image: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wordpress:latest</a:t>
            </a: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ports: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  - "80:80"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restart: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always</a:t>
            </a: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environment</a:t>
            </a: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: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  WORDPRESS_DB_HOST: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db</a:t>
            </a: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:3306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   WORDPRESS_DB_PASSWORD: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wordpress</a:t>
            </a:r>
            <a:endParaRPr lang="fr-FR" sz="1200" dirty="0" smtClean="0">
              <a:latin typeface="Microsoft Yi Baiti" pitchFamily="66" charset="0"/>
              <a:ea typeface="Microsoft Yi Baiti" pitchFamily="66" charset="0"/>
            </a:endParaRP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volumes: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    </a:t>
            </a:r>
            <a:r>
              <a:rPr lang="fr-FR" sz="1200" dirty="0" err="1" smtClean="0">
                <a:latin typeface="Microsoft Yi Baiti" pitchFamily="66" charset="0"/>
                <a:ea typeface="Microsoft Yi Baiti" pitchFamily="66" charset="0"/>
              </a:rPr>
              <a:t>db_data</a:t>
            </a:r>
            <a:r>
              <a:rPr lang="fr-FR" sz="1200" dirty="0" smtClean="0">
                <a:latin typeface="Microsoft Yi Baiti" pitchFamily="66" charset="0"/>
                <a:ea typeface="Microsoft Yi Baiti" pitchFamily="66" charset="0"/>
              </a:rPr>
              <a:t>:</a:t>
            </a:r>
            <a:endParaRPr kumimoji="0" lang="fr-F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i Baiti" pitchFamily="66" charset="0"/>
              <a:ea typeface="Microsoft Yi Baiti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96610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</a:t>
            </a:r>
            <a:r>
              <a:rPr lang="fr-FR" dirty="0" err="1" smtClean="0"/>
              <a:t>Swarm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99682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Docker </a:t>
            </a:r>
            <a:r>
              <a:rPr lang="fr-FR" dirty="0" err="1" smtClean="0">
                <a:latin typeface="+mn-lt"/>
              </a:rPr>
              <a:t>Swarm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Manage a cluster of </a:t>
            </a:r>
            <a:r>
              <a:rPr lang="en-US" dirty="0" err="1" smtClean="0"/>
              <a:t>Docker</a:t>
            </a:r>
            <a:r>
              <a:rPr lang="en-US" dirty="0" smtClean="0"/>
              <a:t> Engines: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Scaling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State reconciliation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Multi-host networking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Service discovery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Load balancing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Rolling updates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…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93538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n-lt"/>
              </a:rPr>
              <a:t>Schedulling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Schedulling</a:t>
            </a:r>
            <a:r>
              <a:rPr lang="en-US" dirty="0" smtClean="0"/>
              <a:t> Strategies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Spread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 smtClean="0"/>
              <a:t>Binpack</a:t>
            </a: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Random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Filters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Node constraint filter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Node name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Label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Storage driver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etc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Container filters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Affinity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Label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etc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2754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Architecture</a:t>
            </a:r>
            <a:endParaRPr lang="fr-FR" dirty="0">
              <a:latin typeface="+mn-lt"/>
            </a:endParaRPr>
          </a:p>
        </p:txBody>
      </p:sp>
      <p:pic>
        <p:nvPicPr>
          <p:cNvPr id="202756" name="Picture 4" descr="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9975" y="1560512"/>
            <a:ext cx="6931318" cy="299243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98658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n-lt"/>
              </a:rPr>
              <a:t>Encryption</a:t>
            </a:r>
            <a:endParaRPr lang="fr-FR" dirty="0">
              <a:latin typeface="+mn-lt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257301"/>
            <a:ext cx="8967165" cy="3477120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Control plane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A CA is created with swarm init on the manager nodes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All communication is encrypted over TLS.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The node keys and certificates are automatically renewed (default 90 days)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Data plane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IPSEC tunnels with AES algorithm between nodes. Keys are automatically rotated by managers every 12 hours.</a:t>
            </a:r>
            <a:endParaRPr lang="en-US" dirty="0"/>
          </a:p>
        </p:txBody>
      </p:sp>
      <p:sp>
        <p:nvSpPr>
          <p:cNvPr id="5" name="Content Placeholder 27"/>
          <p:cNvSpPr txBox="1">
            <a:spLocks/>
          </p:cNvSpPr>
          <p:nvPr/>
        </p:nvSpPr>
        <p:spPr>
          <a:xfrm>
            <a:off x="1276351" y="5695950"/>
            <a:ext cx="8324849" cy="295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/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network create --opt encrypted --driver overlay my-multi-host-network</a:t>
            </a:r>
            <a:endParaRPr kumimoji="0" lang="fr-F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i Baiti" pitchFamily="66" charset="0"/>
              <a:ea typeface="Microsoft Yi Baiti" pitchFamily="66" charset="0"/>
            </a:endParaRPr>
          </a:p>
        </p:txBody>
      </p:sp>
      <p:pic>
        <p:nvPicPr>
          <p:cNvPr id="198660" name="Picture 4" descr="https://github.com/sth35web/demodocker/raw/master/images/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8276" y="2816226"/>
            <a:ext cx="2654300" cy="158594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97634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n-lt"/>
                <a:ea typeface="Microsoft Yi Baiti" pitchFamily="66" charset="0"/>
              </a:rPr>
              <a:t>Internal</a:t>
            </a:r>
            <a:r>
              <a:rPr lang="fr-FR" dirty="0" smtClean="0">
                <a:latin typeface="+mn-lt"/>
                <a:ea typeface="Microsoft Yi Baiti" pitchFamily="66" charset="0"/>
              </a:rPr>
              <a:t> </a:t>
            </a:r>
            <a:r>
              <a:rPr lang="fr-FR" dirty="0" err="1" smtClean="0">
                <a:latin typeface="+mn-lt"/>
                <a:ea typeface="Microsoft Yi Baiti" pitchFamily="66" charset="0"/>
              </a:rPr>
              <a:t>Load</a:t>
            </a:r>
            <a:r>
              <a:rPr lang="fr-FR" dirty="0" smtClean="0">
                <a:latin typeface="+mn-lt"/>
                <a:ea typeface="Microsoft Yi Baiti" pitchFamily="66" charset="0"/>
              </a:rPr>
              <a:t> </a:t>
            </a:r>
            <a:r>
              <a:rPr lang="fr-FR" dirty="0" err="1" smtClean="0">
                <a:latin typeface="+mn-lt"/>
                <a:ea typeface="Microsoft Yi Baiti" pitchFamily="66" charset="0"/>
              </a:rPr>
              <a:t>balancing</a:t>
            </a:r>
            <a:r>
              <a:rPr lang="fr-FR" dirty="0" smtClean="0">
                <a:latin typeface="+mn-lt"/>
                <a:ea typeface="Microsoft Yi Baiti" pitchFamily="66" charset="0"/>
              </a:rPr>
              <a:t> ( </a:t>
            </a:r>
            <a:r>
              <a:rPr lang="fr-FR" dirty="0" err="1" smtClean="0">
                <a:latin typeface="+mn-lt"/>
                <a:ea typeface="Microsoft Yi Baiti" pitchFamily="66" charset="0"/>
              </a:rPr>
              <a:t>from</a:t>
            </a:r>
            <a:r>
              <a:rPr lang="fr-FR" dirty="0" smtClean="0">
                <a:latin typeface="+mn-lt"/>
                <a:ea typeface="Microsoft Yi Baiti" pitchFamily="66" charset="0"/>
              </a:rPr>
              <a:t> container to container )</a:t>
            </a:r>
            <a:endParaRPr lang="fr-FR" dirty="0">
              <a:latin typeface="+mn-lt"/>
              <a:ea typeface="Microsoft Yi Baiti" pitchFamily="66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2 options (--endpoint-mode 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DNS RR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IPVS  Virtual IP (VIP) 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5" name="Content Placeholder 27"/>
          <p:cNvSpPr txBox="1">
            <a:spLocks/>
          </p:cNvSpPr>
          <p:nvPr/>
        </p:nvSpPr>
        <p:spPr>
          <a:xfrm>
            <a:off x="1276352" y="3209926"/>
            <a:ext cx="5705474" cy="1809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/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service inspect </a:t>
            </a:r>
            <a:r>
              <a:rPr lang="en-US" sz="1200" dirty="0" err="1" smtClean="0"/>
              <a:t>myservice</a:t>
            </a:r>
            <a:endParaRPr lang="en-US" sz="1200" dirty="0" smtClean="0"/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en-US" sz="1200" dirty="0" smtClean="0"/>
              <a:t>[. . .]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endParaRPr lang="en-US" sz="1200" dirty="0" smtClean="0"/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en-US" sz="1200" dirty="0" smtClean="0"/>
              <a:t>"</a:t>
            </a:r>
            <a:r>
              <a:rPr lang="en-US" sz="1200" dirty="0" err="1" smtClean="0"/>
              <a:t>VirtualIPs</a:t>
            </a:r>
            <a:r>
              <a:rPr lang="en-US" sz="1200" dirty="0" smtClean="0"/>
              <a:t>": [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en-US" sz="1200" dirty="0" smtClean="0"/>
              <a:t>                {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en-US" sz="1200" dirty="0" smtClean="0"/>
              <a:t>                    "</a:t>
            </a:r>
            <a:r>
              <a:rPr lang="en-US" sz="1200" dirty="0" err="1" smtClean="0"/>
              <a:t>NetworkID</a:t>
            </a:r>
            <a:r>
              <a:rPr lang="en-US" sz="1200" dirty="0" smtClean="0"/>
              <a:t>": "a59umzkdj2r0ua7x8jxd84dhr",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en-US" sz="1200" dirty="0" smtClean="0"/>
              <a:t>                    "</a:t>
            </a:r>
            <a:r>
              <a:rPr lang="en-US" sz="1200" dirty="0" err="1" smtClean="0"/>
              <a:t>Addr</a:t>
            </a:r>
            <a:r>
              <a:rPr lang="en-US" sz="1200" dirty="0" smtClean="0"/>
              <a:t>": "10.0.0.3/24"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en-US" sz="1200" dirty="0" smtClean="0"/>
              <a:t>                },</a:t>
            </a:r>
          </a:p>
          <a:p>
            <a:pPr marL="511200" lvl="1" indent="-262800" defTabSz="914400">
              <a:buClr>
                <a:schemeClr val="accent1"/>
              </a:buClr>
              <a:buSzPct val="70000"/>
            </a:pPr>
            <a:r>
              <a:rPr lang="en-US" sz="1200" dirty="0" smtClean="0"/>
              <a:t>]</a:t>
            </a:r>
            <a:endParaRPr kumimoji="0" lang="fr-F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i Baiti" pitchFamily="66" charset="0"/>
              <a:ea typeface="Microsoft Yi Baiti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1730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n-lt"/>
                <a:ea typeface="Microsoft Yi Baiti" pitchFamily="66" charset="0"/>
              </a:rPr>
              <a:t>External</a:t>
            </a:r>
            <a:r>
              <a:rPr lang="fr-FR" dirty="0" smtClean="0">
                <a:latin typeface="+mn-lt"/>
                <a:ea typeface="Microsoft Yi Baiti" pitchFamily="66" charset="0"/>
              </a:rPr>
              <a:t> </a:t>
            </a:r>
            <a:r>
              <a:rPr lang="fr-FR" dirty="0" err="1" smtClean="0">
                <a:latin typeface="+mn-lt"/>
                <a:ea typeface="Microsoft Yi Baiti" pitchFamily="66" charset="0"/>
              </a:rPr>
              <a:t>Load</a:t>
            </a:r>
            <a:r>
              <a:rPr lang="fr-FR" dirty="0" smtClean="0">
                <a:latin typeface="+mn-lt"/>
                <a:ea typeface="Microsoft Yi Baiti" pitchFamily="66" charset="0"/>
              </a:rPr>
              <a:t> </a:t>
            </a:r>
            <a:r>
              <a:rPr lang="fr-FR" dirty="0" err="1" smtClean="0">
                <a:latin typeface="+mn-lt"/>
                <a:ea typeface="Microsoft Yi Baiti" pitchFamily="66" charset="0"/>
              </a:rPr>
              <a:t>balancing</a:t>
            </a:r>
            <a:r>
              <a:rPr lang="fr-FR" dirty="0" smtClean="0">
                <a:latin typeface="+mn-lt"/>
                <a:ea typeface="Microsoft Yi Baiti" pitchFamily="66" charset="0"/>
              </a:rPr>
              <a:t> ( to internet )</a:t>
            </a:r>
            <a:endParaRPr lang="fr-FR" dirty="0">
              <a:latin typeface="+mn-lt"/>
              <a:ea typeface="Microsoft Yi Baiti" pitchFamily="66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Docker </a:t>
            </a:r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err="1" smtClean="0"/>
              <a:t>Mesh</a:t>
            </a:r>
            <a:endParaRPr lang="fr-FR" dirty="0" smtClean="0"/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</p:txBody>
      </p:sp>
      <p:pic>
        <p:nvPicPr>
          <p:cNvPr id="201732" name="Picture 4" descr="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7150" y="2338387"/>
            <a:ext cx="5715000" cy="36957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55650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Container based virtualization</a:t>
            </a:r>
          </a:p>
        </p:txBody>
      </p:sp>
      <p:pic>
        <p:nvPicPr>
          <p:cNvPr id="155652" name="Picture 4" descr="https://github.com/sth35web/demodocker/raw/master/images/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50" y="2063750"/>
            <a:ext cx="4762500" cy="2438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4802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n-lt"/>
                <a:ea typeface="Microsoft Yi Baiti" pitchFamily="66" charset="0"/>
              </a:rPr>
              <a:t>Stack</a:t>
            </a:r>
            <a:endParaRPr lang="fr-FR" dirty="0">
              <a:latin typeface="+mn-lt"/>
              <a:ea typeface="Microsoft Yi Baiti" pitchFamily="66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285874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fr-FR" dirty="0" err="1" smtClean="0"/>
              <a:t>Task</a:t>
            </a:r>
            <a:r>
              <a:rPr lang="fr-FR" dirty="0" smtClean="0"/>
              <a:t> = </a:t>
            </a:r>
            <a:r>
              <a:rPr lang="fr-FR" dirty="0" err="1" smtClean="0"/>
              <a:t>atomic</a:t>
            </a:r>
            <a:r>
              <a:rPr lang="fr-FR" dirty="0" smtClean="0"/>
              <a:t> unit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~ </a:t>
            </a:r>
            <a:r>
              <a:rPr lang="fr-FR" dirty="0" smtClean="0">
                <a:cs typeface="Arial" pitchFamily="34" charset="0"/>
              </a:rPr>
              <a:t>container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>
                <a:cs typeface="Arial" pitchFamily="34" charset="0"/>
              </a:rPr>
              <a:t>Service = group of </a:t>
            </a:r>
            <a:r>
              <a:rPr lang="fr-FR" i="1" dirty="0" smtClean="0">
                <a:cs typeface="Arial" pitchFamily="34" charset="0"/>
              </a:rPr>
              <a:t>n</a:t>
            </a:r>
            <a:r>
              <a:rPr lang="fr-FR" dirty="0" smtClean="0">
                <a:cs typeface="Arial" pitchFamily="34" charset="0"/>
              </a:rPr>
              <a:t> </a:t>
            </a:r>
            <a:r>
              <a:rPr lang="fr-FR" dirty="0" err="1" smtClean="0">
                <a:cs typeface="Arial" pitchFamily="34" charset="0"/>
              </a:rPr>
              <a:t>tasks</a:t>
            </a:r>
            <a:endParaRPr lang="fr-FR" dirty="0" smtClean="0"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fr-FR" dirty="0" err="1" smtClean="0">
                <a:cs typeface="Arial" pitchFamily="34" charset="0"/>
              </a:rPr>
              <a:t>Stack</a:t>
            </a:r>
            <a:r>
              <a:rPr lang="fr-FR" dirty="0" smtClean="0">
                <a:cs typeface="Arial" pitchFamily="34" charset="0"/>
              </a:rPr>
              <a:t> = collection of services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~ </a:t>
            </a:r>
            <a:r>
              <a:rPr lang="fr-FR" dirty="0" smtClean="0">
                <a:cs typeface="Arial" pitchFamily="34" charset="0"/>
              </a:rPr>
              <a:t>application</a:t>
            </a:r>
            <a:endParaRPr lang="fr-FR" dirty="0" smtClean="0"/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5" name="Content Placeholder 27"/>
          <p:cNvSpPr txBox="1">
            <a:spLocks/>
          </p:cNvSpPr>
          <p:nvPr/>
        </p:nvSpPr>
        <p:spPr>
          <a:xfrm>
            <a:off x="1285877" y="2600325"/>
            <a:ext cx="5705474" cy="3667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/>
          <a:p>
            <a:pPr marL="511200" lvl="1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s</a:t>
            </a:r>
            <a:r>
              <a:rPr lang="en-US" sz="1200" dirty="0" smtClean="0"/>
              <a:t>ervices: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lb</a:t>
            </a:r>
            <a:r>
              <a:rPr lang="en-US" sz="1200" dirty="0" smtClean="0"/>
              <a:t>: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   </a:t>
            </a:r>
            <a:r>
              <a:rPr lang="en-US" sz="1200" dirty="0" smtClean="0"/>
              <a:t>image: </a:t>
            </a:r>
            <a:r>
              <a:rPr lang="en-US" sz="1200" dirty="0" err="1" smtClean="0"/>
              <a:t>dockercloud</a:t>
            </a:r>
            <a:r>
              <a:rPr lang="en-US" sz="1200" dirty="0" smtClean="0"/>
              <a:t>/</a:t>
            </a:r>
            <a:r>
              <a:rPr lang="en-US" sz="1200" dirty="0" err="1" smtClean="0"/>
              <a:t>haproxy</a:t>
            </a:r>
            <a:endParaRPr lang="en-US" sz="1200" dirty="0" smtClean="0"/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 </a:t>
            </a:r>
            <a:r>
              <a:rPr lang="en-US" sz="1200" dirty="0" smtClean="0"/>
              <a:t>  links</a:t>
            </a:r>
            <a:r>
              <a:rPr lang="en-US" sz="1200" dirty="0" smtClean="0"/>
              <a:t>: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  </a:t>
            </a:r>
            <a:r>
              <a:rPr lang="en-US" sz="1200" dirty="0" smtClean="0"/>
              <a:t>     </a:t>
            </a:r>
            <a:r>
              <a:rPr lang="en-US" sz="1200" dirty="0" smtClean="0"/>
              <a:t>- web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</a:t>
            </a:r>
            <a:r>
              <a:rPr lang="en-US" sz="1200" dirty="0" smtClean="0"/>
              <a:t>   </a:t>
            </a:r>
            <a:r>
              <a:rPr lang="en-US" sz="1200" dirty="0" smtClean="0"/>
              <a:t>ports: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 </a:t>
            </a:r>
            <a:r>
              <a:rPr lang="en-US" sz="1200" dirty="0" smtClean="0"/>
              <a:t>      </a:t>
            </a:r>
            <a:r>
              <a:rPr lang="en-US" sz="1200" dirty="0" smtClean="0"/>
              <a:t>- "80:80"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 </a:t>
            </a:r>
            <a:r>
              <a:rPr lang="en-US" sz="1200" dirty="0" smtClean="0"/>
              <a:t>  roles</a:t>
            </a:r>
            <a:r>
              <a:rPr lang="en-US" sz="1200" dirty="0" smtClean="0"/>
              <a:t>: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  </a:t>
            </a:r>
            <a:r>
              <a:rPr lang="en-US" sz="1200" dirty="0" smtClean="0"/>
              <a:t>     </a:t>
            </a:r>
            <a:r>
              <a:rPr lang="en-US" sz="1200" dirty="0" smtClean="0"/>
              <a:t>- global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web</a:t>
            </a:r>
            <a:r>
              <a:rPr lang="en-US" sz="1200" dirty="0" smtClean="0"/>
              <a:t>: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   </a:t>
            </a:r>
            <a:r>
              <a:rPr lang="en-US" sz="1200" dirty="0" smtClean="0"/>
              <a:t>image: </a:t>
            </a:r>
            <a:r>
              <a:rPr lang="en-US" sz="1200" dirty="0" err="1" smtClean="0"/>
              <a:t>dockercloud</a:t>
            </a:r>
            <a:r>
              <a:rPr lang="en-US" sz="1200" dirty="0" smtClean="0"/>
              <a:t>/</a:t>
            </a:r>
            <a:r>
              <a:rPr lang="en-US" sz="1200" dirty="0" err="1" smtClean="0"/>
              <a:t>quickstart</a:t>
            </a:r>
            <a:r>
              <a:rPr lang="en-US" sz="1200" dirty="0" smtClean="0"/>
              <a:t>-python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</a:t>
            </a:r>
            <a:r>
              <a:rPr lang="en-US" sz="1200" dirty="0" smtClean="0"/>
              <a:t>   </a:t>
            </a:r>
            <a:r>
              <a:rPr lang="en-US" sz="1200" dirty="0" smtClean="0"/>
              <a:t>links: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  </a:t>
            </a:r>
            <a:r>
              <a:rPr lang="en-US" sz="1200" dirty="0" smtClean="0"/>
              <a:t>     </a:t>
            </a:r>
            <a:r>
              <a:rPr lang="en-US" sz="1200" dirty="0" smtClean="0"/>
              <a:t>- </a:t>
            </a:r>
            <a:r>
              <a:rPr lang="en-US" sz="1200" dirty="0" err="1" smtClean="0"/>
              <a:t>redis</a:t>
            </a:r>
            <a:endParaRPr lang="en-US" sz="1200" dirty="0" smtClean="0"/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 </a:t>
            </a:r>
            <a:r>
              <a:rPr lang="en-US" sz="1200" dirty="0" smtClean="0"/>
              <a:t>  </a:t>
            </a:r>
            <a:r>
              <a:rPr lang="en-US" sz="1200" dirty="0" err="1" smtClean="0"/>
              <a:t>target_num_containers</a:t>
            </a:r>
            <a:r>
              <a:rPr lang="en-US" sz="1200" dirty="0" smtClean="0"/>
              <a:t>: </a:t>
            </a:r>
            <a:r>
              <a:rPr lang="en-US" sz="1200" dirty="0" smtClean="0"/>
              <a:t>4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err="1" smtClean="0"/>
              <a:t>redis</a:t>
            </a:r>
            <a:r>
              <a:rPr lang="en-US" sz="1200" dirty="0" smtClean="0"/>
              <a:t>:</a:t>
            </a:r>
          </a:p>
          <a:p>
            <a:pPr marL="990108" lvl="2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  </a:t>
            </a:r>
            <a:r>
              <a:rPr lang="en-US" sz="1200" dirty="0" smtClean="0"/>
              <a:t>  image</a:t>
            </a:r>
            <a:r>
              <a:rPr lang="en-US" sz="1200" dirty="0" smtClean="0"/>
              <a:t>: </a:t>
            </a:r>
            <a:r>
              <a:rPr lang="en-US" sz="1200" dirty="0" err="1" smtClean="0"/>
              <a:t>redis</a:t>
            </a:r>
            <a:endParaRPr kumimoji="0" lang="fr-F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i Baiti" pitchFamily="66" charset="0"/>
              <a:ea typeface="Microsoft Yi Baiti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3778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  <a:ea typeface="Microsoft Yi Baiti" pitchFamily="66" charset="0"/>
              </a:rPr>
              <a:t>Secret  </a:t>
            </a:r>
            <a:r>
              <a:rPr lang="fr-FR" dirty="0" smtClean="0">
                <a:latin typeface="+mn-lt"/>
                <a:ea typeface="Microsoft Yi Baiti" pitchFamily="66" charset="0"/>
              </a:rPr>
              <a:t>management</a:t>
            </a:r>
            <a:endParaRPr lang="fr-FR" dirty="0">
              <a:latin typeface="+mn-lt"/>
              <a:ea typeface="Microsoft Yi Baiti" pitchFamily="66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pPr lvl="1"/>
            <a:r>
              <a:rPr lang="en-US" dirty="0" smtClean="0"/>
              <a:t>Use it for data </a:t>
            </a:r>
            <a:r>
              <a:rPr lang="en-US" dirty="0" smtClean="0"/>
              <a:t>that should not be </a:t>
            </a:r>
          </a:p>
          <a:p>
            <a:pPr lvl="2"/>
            <a:r>
              <a:rPr lang="en-US" dirty="0" smtClean="0"/>
              <a:t>transmitted </a:t>
            </a:r>
            <a:r>
              <a:rPr lang="en-US" dirty="0" smtClean="0"/>
              <a:t>over a </a:t>
            </a:r>
            <a:r>
              <a:rPr lang="en-US" dirty="0" smtClean="0"/>
              <a:t>network</a:t>
            </a:r>
          </a:p>
          <a:p>
            <a:pPr lvl="2"/>
            <a:r>
              <a:rPr lang="en-US" dirty="0" smtClean="0"/>
              <a:t>stored </a:t>
            </a:r>
            <a:r>
              <a:rPr lang="en-US" dirty="0" smtClean="0"/>
              <a:t>unencrypted in a </a:t>
            </a:r>
            <a:r>
              <a:rPr lang="en-US" dirty="0" err="1" smtClean="0"/>
              <a:t>Dockerfile</a:t>
            </a:r>
            <a:r>
              <a:rPr lang="en-US" dirty="0" smtClean="0"/>
              <a:t> or in your application’s source code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such as a </a:t>
            </a:r>
            <a:endParaRPr lang="en-US" dirty="0" smtClean="0"/>
          </a:p>
          <a:p>
            <a:pPr lvl="2"/>
            <a:r>
              <a:rPr lang="en-US" dirty="0" smtClean="0"/>
              <a:t>Password</a:t>
            </a:r>
          </a:p>
          <a:p>
            <a:pPr lvl="2"/>
            <a:r>
              <a:rPr lang="en-US" dirty="0" smtClean="0"/>
              <a:t>SSH </a:t>
            </a:r>
            <a:r>
              <a:rPr lang="en-US" dirty="0" smtClean="0"/>
              <a:t>private </a:t>
            </a:r>
            <a:r>
              <a:rPr lang="en-US" dirty="0" smtClean="0"/>
              <a:t>key</a:t>
            </a:r>
          </a:p>
          <a:p>
            <a:pPr lvl="2"/>
            <a:r>
              <a:rPr lang="en-US" dirty="0" smtClean="0"/>
              <a:t>SSL certificate</a:t>
            </a:r>
          </a:p>
          <a:p>
            <a:pPr lvl="2"/>
            <a:r>
              <a:rPr lang="en-US" dirty="0" smtClean="0"/>
              <a:t>etc</a:t>
            </a:r>
            <a:endParaRPr lang="fr-FR" dirty="0" smtClean="0"/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5" name="Content Placeholder 27"/>
          <p:cNvSpPr txBox="1">
            <a:spLocks/>
          </p:cNvSpPr>
          <p:nvPr/>
        </p:nvSpPr>
        <p:spPr>
          <a:xfrm>
            <a:off x="1276352" y="4286250"/>
            <a:ext cx="5705474" cy="1504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/>
          <a:p>
            <a:pPr marL="511200" lvl="1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endParaRPr lang="en-US" sz="1200" dirty="0" smtClean="0"/>
          </a:p>
          <a:p>
            <a:pPr marL="511200" lvl="1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secret create</a:t>
            </a:r>
          </a:p>
          <a:p>
            <a:pPr marL="511200" lvl="1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secret inspect</a:t>
            </a:r>
          </a:p>
          <a:p>
            <a:pPr marL="511200" lvl="1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secret </a:t>
            </a:r>
            <a:r>
              <a:rPr lang="en-US" sz="1200" dirty="0" err="1" smtClean="0"/>
              <a:t>ls</a:t>
            </a:r>
            <a:endParaRPr lang="en-US" sz="1200" dirty="0" smtClean="0"/>
          </a:p>
          <a:p>
            <a:pPr marL="511200" lvl="1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secret </a:t>
            </a:r>
            <a:r>
              <a:rPr lang="en-US" sz="1200" dirty="0" err="1" smtClean="0"/>
              <a:t>rm</a:t>
            </a:r>
            <a:endParaRPr lang="en-US" sz="1200" dirty="0" smtClean="0"/>
          </a:p>
          <a:p>
            <a:pPr marL="511200" lvl="1" indent="-262800" defTabSz="914400">
              <a:spcBef>
                <a:spcPts val="200"/>
              </a:spcBef>
              <a:buClr>
                <a:schemeClr val="accent1"/>
              </a:buClr>
              <a:buSzPct val="70000"/>
            </a:pPr>
            <a:r>
              <a:rPr lang="en-US" sz="1200" dirty="0" smtClean="0"/>
              <a:t>--secret flag for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service create</a:t>
            </a:r>
            <a:endParaRPr kumimoji="0" lang="fr-F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i Baiti" pitchFamily="66" charset="0"/>
              <a:ea typeface="Microsoft Yi Baiti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45410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Security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5826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  <a:ea typeface="Microsoft Yi Baiti" pitchFamily="66" charset="0"/>
              </a:rPr>
              <a:t>Security</a:t>
            </a:r>
            <a:endParaRPr lang="fr-FR" dirty="0">
              <a:latin typeface="+mn-lt"/>
              <a:ea typeface="Microsoft Yi Baiti" pitchFamily="66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SANS Institute checklist: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Ensure good host security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Check Image Provenance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Monitor Containers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Do Not Run Container Processes as Root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Do Not Store Secrets in Containers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Base Image Security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Limit container resources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6725" y="4582552"/>
            <a:ext cx="8677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hlinkClick r:id="rId4"/>
              </a:rPr>
              <a:t>https://www.sans.org/reading-room/whitepapers/auditing/checklist-audit-docker-containers-37437</a:t>
            </a:r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7874" name="Diapositive think-cell" r:id="rId3" imgW="360" imgH="360" progId="">
              <p:embed/>
            </p:oleObj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News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6850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  <a:ea typeface="Microsoft Yi Baiti" pitchFamily="66" charset="0"/>
              </a:rPr>
              <a:t>New in 1.13</a:t>
            </a:r>
            <a:endParaRPr lang="fr-FR" dirty="0">
              <a:latin typeface="+mn-lt"/>
              <a:ea typeface="Microsoft Yi Baiti" pitchFamily="66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285874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Compose to </a:t>
            </a:r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stack</a:t>
            </a:r>
            <a:r>
              <a:rPr lang="fr-FR" dirty="0" smtClean="0"/>
              <a:t> in </a:t>
            </a:r>
            <a:r>
              <a:rPr lang="fr-FR" dirty="0" err="1" smtClean="0"/>
              <a:t>Swarm</a:t>
            </a:r>
            <a:endParaRPr lang="fr-FR" dirty="0" smtClean="0"/>
          </a:p>
          <a:p>
            <a:pPr lvl="1">
              <a:buFont typeface="Wingdings" pitchFamily="2" charset="2"/>
              <a:buChar char="q"/>
            </a:pPr>
            <a:r>
              <a:rPr lang="fr-FR" dirty="0" smtClean="0">
                <a:cs typeface="Arial" pitchFamily="34" charset="0"/>
              </a:rPr>
              <a:t>New </a:t>
            </a:r>
            <a:r>
              <a:rPr lang="fr-FR" dirty="0" err="1" smtClean="0">
                <a:cs typeface="Arial" pitchFamily="34" charset="0"/>
              </a:rPr>
              <a:t>cli</a:t>
            </a:r>
            <a:r>
              <a:rPr lang="fr-FR" dirty="0" smtClean="0">
                <a:cs typeface="Arial" pitchFamily="34" charset="0"/>
              </a:rPr>
              <a:t> </a:t>
            </a:r>
            <a:r>
              <a:rPr lang="fr-FR" dirty="0" err="1" smtClean="0">
                <a:cs typeface="Arial" pitchFamily="34" charset="0"/>
              </a:rPr>
              <a:t>commands</a:t>
            </a:r>
            <a:r>
              <a:rPr lang="fr-FR" dirty="0" smtClean="0">
                <a:cs typeface="Arial" pitchFamily="34" charset="0"/>
              </a:rPr>
              <a:t> : docker container and docker image</a:t>
            </a:r>
            <a:endParaRPr lang="fr-FR" dirty="0" smtClean="0"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fr-FR" dirty="0" smtClean="0">
                <a:cs typeface="Arial" pitchFamily="34" charset="0"/>
              </a:rPr>
              <a:t>Docker system command 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>
                <a:cs typeface="Arial" pitchFamily="34" charset="0"/>
              </a:rPr>
              <a:t>Secret management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cs typeface="Arial" pitchFamily="34" charset="0"/>
              </a:rPr>
              <a:t>Experimental 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 smtClean="0">
                <a:cs typeface="Arial" pitchFamily="34" charset="0"/>
              </a:rPr>
              <a:t>Docker</a:t>
            </a:r>
            <a:r>
              <a:rPr lang="en-US" dirty="0" smtClean="0">
                <a:cs typeface="Arial" pitchFamily="34" charset="0"/>
              </a:rPr>
              <a:t> service logs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 smtClean="0">
                <a:cs typeface="Arial" pitchFamily="34" charset="0"/>
              </a:rPr>
              <a:t>Docker</a:t>
            </a:r>
            <a:r>
              <a:rPr lang="en-US" dirty="0" smtClean="0">
                <a:cs typeface="Arial" pitchFamily="34" charset="0"/>
              </a:rPr>
              <a:t> Metrics in Prometheus format</a:t>
            </a:r>
          </a:p>
          <a:p>
            <a:pPr lvl="1">
              <a:buFont typeface="Wingdings" pitchFamily="2" charset="2"/>
              <a:buChar char="q"/>
            </a:pPr>
            <a:endParaRPr lang="en-US" dirty="0" smtClean="0"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endParaRPr lang="fr-FR" dirty="0" smtClean="0"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56674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Container based virtualization</a:t>
            </a:r>
          </a:p>
        </p:txBody>
      </p:sp>
      <p:pic>
        <p:nvPicPr>
          <p:cNvPr id="156676" name="Picture 4" descr="https://github.com/sth35web/demodocker/raw/master/images/vmvscontain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9525" y="2276475"/>
            <a:ext cx="5553075" cy="2314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57698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Pets vs </a:t>
            </a:r>
            <a:r>
              <a:rPr lang="fr-FR" b="0" dirty="0" err="1" smtClean="0"/>
              <a:t>Cattle</a:t>
            </a:r>
            <a:endParaRPr lang="fr-FR" b="0" dirty="0"/>
          </a:p>
        </p:txBody>
      </p:sp>
      <p:pic>
        <p:nvPicPr>
          <p:cNvPr id="157702" name="Picture 6" descr="pe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8354" y="1943100"/>
            <a:ext cx="4727145" cy="36083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58722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Pets vs </a:t>
            </a:r>
            <a:r>
              <a:rPr lang="fr-FR" b="0" dirty="0" err="1" smtClean="0"/>
              <a:t>Cattle</a:t>
            </a:r>
            <a:endParaRPr lang="fr-FR" b="0" dirty="0"/>
          </a:p>
        </p:txBody>
      </p:sp>
      <p:pic>
        <p:nvPicPr>
          <p:cNvPr id="158724" name="Picture 4" descr="catt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2175" y="1878788"/>
            <a:ext cx="5353049" cy="355998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0770" name="Diapositive think-cell" r:id="rId3" imgW="360" imgH="360" progId="">
              <p:embed/>
            </p:oleObj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Container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21954" y="1504949"/>
            <a:ext cx="8967165" cy="3229471"/>
          </a:xfrm>
        </p:spPr>
        <p:txBody>
          <a:bodyPr/>
          <a:lstStyle/>
          <a:p>
            <a:endParaRPr lang="fr-FR" b="0" dirty="0" smtClean="0"/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Docker</a:t>
            </a:r>
          </a:p>
          <a:p>
            <a:pPr lvl="2">
              <a:buFont typeface="Wingdings" pitchFamily="2" charset="2"/>
              <a:buChar char="q"/>
            </a:pPr>
            <a:r>
              <a:rPr lang="fr-FR" dirty="0" smtClean="0"/>
              <a:t>API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Docker container</a:t>
            </a:r>
          </a:p>
          <a:p>
            <a:pPr lvl="2">
              <a:buFont typeface="Wingdings" pitchFamily="2" charset="2"/>
              <a:buChar char="q"/>
            </a:pPr>
            <a:r>
              <a:rPr lang="fr-FR" dirty="0" err="1" smtClean="0"/>
              <a:t>cgroups</a:t>
            </a:r>
            <a:r>
              <a:rPr lang="fr-FR" dirty="0" smtClean="0"/>
              <a:t> and </a:t>
            </a:r>
            <a:r>
              <a:rPr lang="fr-FR" dirty="0" err="1" smtClean="0"/>
              <a:t>namespaces</a:t>
            </a:r>
            <a:endParaRPr lang="fr-FR" dirty="0" smtClean="0"/>
          </a:p>
          <a:p>
            <a:pPr lvl="2">
              <a:buFont typeface="Wingdings" pitchFamily="2" charset="2"/>
              <a:buChar char="q"/>
            </a:pPr>
            <a:r>
              <a:rPr lang="fr-FR" dirty="0" smtClean="0"/>
              <a:t>Union file </a:t>
            </a:r>
            <a:r>
              <a:rPr lang="fr-FR" dirty="0" err="1" smtClean="0"/>
              <a:t>systems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0"/>
</p:tagLst>
</file>

<file path=ppt/theme/theme1.xml><?xml version="1.0" encoding="utf-8"?>
<a:theme xmlns:a="http://schemas.openxmlformats.org/drawingml/2006/main" name="Solocal Group">
  <a:themeElements>
    <a:clrScheme name="Solcal Group Colors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00A5D7"/>
      </a:accent1>
      <a:accent2>
        <a:srgbClr val="003CAF"/>
      </a:accent2>
      <a:accent3>
        <a:srgbClr val="9114A5"/>
      </a:accent3>
      <a:accent4>
        <a:srgbClr val="78C300"/>
      </a:accent4>
      <a:accent5>
        <a:srgbClr val="FFBE00"/>
      </a:accent5>
      <a:accent6>
        <a:srgbClr val="F02314"/>
      </a:accent6>
      <a:hlink>
        <a:srgbClr val="0000FF"/>
      </a:hlink>
      <a:folHlink>
        <a:srgbClr val="800080"/>
      </a:folHlink>
    </a:clrScheme>
    <a:fontScheme name="Solocal Fonts">
      <a:majorFont>
        <a:latin typeface="DiLo 55 Roman"/>
        <a:ea typeface=""/>
        <a:cs typeface=""/>
      </a:majorFont>
      <a:minorFont>
        <a:latin typeface="DiLo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4030</TotalTime>
  <Words>1177</Words>
  <Application>Microsoft Office PowerPoint</Application>
  <PresentationFormat>Format A4 (210 x 297 mm)</PresentationFormat>
  <Paragraphs>387</Paragraphs>
  <Slides>55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7" baseType="lpstr">
      <vt:lpstr>Solocal Group</vt:lpstr>
      <vt:lpstr>Diapositive think-cell</vt:lpstr>
      <vt:lpstr>DOCKER concepts</vt:lpstr>
      <vt:lpstr>Sommaire</vt:lpstr>
      <vt:lpstr>Introduction</vt:lpstr>
      <vt:lpstr>Container based virtualization</vt:lpstr>
      <vt:lpstr>Container based virtualization</vt:lpstr>
      <vt:lpstr>Container based virtualization</vt:lpstr>
      <vt:lpstr>Pets vs Cattle</vt:lpstr>
      <vt:lpstr>Pets vs Cattle</vt:lpstr>
      <vt:lpstr>Docker Container</vt:lpstr>
      <vt:lpstr>Build Ship Run</vt:lpstr>
      <vt:lpstr>Advantages of running docker</vt:lpstr>
      <vt:lpstr>Drawbacks</vt:lpstr>
      <vt:lpstr>Installing Docker</vt:lpstr>
      <vt:lpstr>Installing Docker</vt:lpstr>
      <vt:lpstr>Introduction to images</vt:lpstr>
      <vt:lpstr>Differences bw images and containers :</vt:lpstr>
      <vt:lpstr>Where to find docker images ?</vt:lpstr>
      <vt:lpstr>Managing containers</vt:lpstr>
      <vt:lpstr>Intro to docker cli</vt:lpstr>
      <vt:lpstr>Building images</vt:lpstr>
      <vt:lpstr>Images and layers</vt:lpstr>
      <vt:lpstr>Images and layers</vt:lpstr>
      <vt:lpstr>Images management</vt:lpstr>
      <vt:lpstr>Dockerfile</vt:lpstr>
      <vt:lpstr>Volumes</vt:lpstr>
      <vt:lpstr>Data volumes</vt:lpstr>
      <vt:lpstr>Networking</vt:lpstr>
      <vt:lpstr>Port mapping</vt:lpstr>
      <vt:lpstr>DNS</vt:lpstr>
      <vt:lpstr>Bridging</vt:lpstr>
      <vt:lpstr>Bridging</vt:lpstr>
      <vt:lpstr>Network demo</vt:lpstr>
      <vt:lpstr>Network demo</vt:lpstr>
      <vt:lpstr>Multihost networking</vt:lpstr>
      <vt:lpstr>Overlay VXLAN</vt:lpstr>
      <vt:lpstr>Overlay VXLAN</vt:lpstr>
      <vt:lpstr>Overlay VXLAN</vt:lpstr>
      <vt:lpstr>Docker machine</vt:lpstr>
      <vt:lpstr>Docker machine</vt:lpstr>
      <vt:lpstr>Docker compose</vt:lpstr>
      <vt:lpstr>Docker compose</vt:lpstr>
      <vt:lpstr>Docker compose</vt:lpstr>
      <vt:lpstr>Docker Swarm</vt:lpstr>
      <vt:lpstr>Docker Swarm</vt:lpstr>
      <vt:lpstr>Schedulling</vt:lpstr>
      <vt:lpstr>Architecture</vt:lpstr>
      <vt:lpstr>Encryption</vt:lpstr>
      <vt:lpstr>Internal Load balancing ( from container to container )</vt:lpstr>
      <vt:lpstr>External Load balancing ( to internet )</vt:lpstr>
      <vt:lpstr>Stack</vt:lpstr>
      <vt:lpstr>Secret  management</vt:lpstr>
      <vt:lpstr>Security</vt:lpstr>
      <vt:lpstr>Security</vt:lpstr>
      <vt:lpstr>News</vt:lpstr>
      <vt:lpstr>New in 1.13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SimajeSPR-W7x32</dc:creator>
  <cp:lastModifiedBy>sthiaux</cp:lastModifiedBy>
  <cp:revision>221</cp:revision>
  <dcterms:created xsi:type="dcterms:W3CDTF">2011-12-06T13:49:18Z</dcterms:created>
  <dcterms:modified xsi:type="dcterms:W3CDTF">2017-04-27T16:21:02Z</dcterms:modified>
</cp:coreProperties>
</file>