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335" r:id="rId2"/>
    <p:sldId id="851" r:id="rId3"/>
    <p:sldId id="450" r:id="rId4"/>
    <p:sldId id="449" r:id="rId5"/>
    <p:sldId id="638" r:id="rId6"/>
    <p:sldId id="463" r:id="rId7"/>
    <p:sldId id="639" r:id="rId8"/>
    <p:sldId id="874" r:id="rId9"/>
    <p:sldId id="461" r:id="rId10"/>
    <p:sldId id="632" r:id="rId11"/>
    <p:sldId id="633" r:id="rId12"/>
    <p:sldId id="462" r:id="rId13"/>
    <p:sldId id="634" r:id="rId14"/>
    <p:sldId id="636" r:id="rId15"/>
    <p:sldId id="635" r:id="rId16"/>
    <p:sldId id="641" r:id="rId17"/>
    <p:sldId id="875" r:id="rId18"/>
    <p:sldId id="642" r:id="rId19"/>
    <p:sldId id="643" r:id="rId20"/>
    <p:sldId id="454" r:id="rId21"/>
    <p:sldId id="453" r:id="rId22"/>
    <p:sldId id="455" r:id="rId23"/>
    <p:sldId id="456" r:id="rId24"/>
    <p:sldId id="457" r:id="rId25"/>
    <p:sldId id="458" r:id="rId26"/>
    <p:sldId id="459" r:id="rId27"/>
    <p:sldId id="873" r:id="rId28"/>
    <p:sldId id="460" r:id="rId29"/>
    <p:sldId id="647" r:id="rId30"/>
    <p:sldId id="840" r:id="rId31"/>
    <p:sldId id="841" r:id="rId32"/>
    <p:sldId id="842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Gome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902D"/>
    <a:srgbClr val="8DC255"/>
    <a:srgbClr val="BD8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0"/>
    <p:restoredTop sz="71701" autoAdjust="0"/>
  </p:normalViewPr>
  <p:slideViewPr>
    <p:cSldViewPr snapToGrid="0" snapToObjects="1">
      <p:cViewPr varScale="1">
        <p:scale>
          <a:sx n="120" d="100"/>
          <a:sy n="120" d="100"/>
        </p:scale>
        <p:origin x="2056" y="1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83" d="100"/>
          <a:sy n="183" d="100"/>
        </p:scale>
        <p:origin x="-2128" y="-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EF87-B074-6649-93B4-318AB035F9AC}" type="datetimeFigureOut">
              <a:rPr lang="en-US" smtClean="0"/>
              <a:pPr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C528D-88DF-7446-8E94-B3AF3E384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1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4285B8F2-CC4D-C64C-BE73-4C8F6DF383BA}" type="datetimeFigureOut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E9BA3B6-351A-274E-91FC-202D142097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0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93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6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7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0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3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9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5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creates a file called ~/.</a:t>
            </a:r>
            <a:r>
              <a:rPr lang="en-US" dirty="0" err="1"/>
              <a:t>lmod.d</a:t>
            </a:r>
            <a:r>
              <a:rPr lang="en-US" dirty="0"/>
              <a:t>/default which has the list of desired modules.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7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describe </a:t>
            </a:r>
            <a:r>
              <a:rPr lang="en-US" dirty="0" err="1"/>
              <a:t>myow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A3B6-351A-274E-91FC-202D142097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Presento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1603772"/>
          </a:xfrm>
        </p:spPr>
        <p:txBody>
          <a:bodyPr anchor="b"/>
          <a:lstStyle>
            <a:lvl1pPr algn="ctr">
              <a:defRPr sz="6000" b="1" i="0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68885"/>
            <a:ext cx="4149090" cy="1518588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1240034-1ACD-A249-85EF-D0D854D82BBC}" type="datetime1">
              <a:rPr lang="en-US" altLang="zh-CN" smtClean="0"/>
              <a:pPr/>
              <a:t>7/31/20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2024AA8B-F1EC-D547-99EC-1807C0CD66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302039" y="2692956"/>
            <a:ext cx="1833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i="0" cap="all" dirty="0">
                <a:latin typeface="Arial" charset="0"/>
                <a:ea typeface="Arial" charset="0"/>
                <a:cs typeface="Arial" charset="0"/>
              </a:rPr>
              <a:t>Presented</a:t>
            </a:r>
            <a:r>
              <a:rPr lang="en-US" sz="1600" b="1" i="0" cap="all" baseline="0" dirty="0">
                <a:latin typeface="Arial" charset="0"/>
                <a:ea typeface="Arial" charset="0"/>
                <a:cs typeface="Arial" charset="0"/>
              </a:rPr>
              <a:t> by:</a:t>
            </a:r>
            <a:endParaRPr lang="en-US" sz="1600" b="1" i="0" cap="all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11528" y="2725104"/>
            <a:ext cx="0" cy="1732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046" y="2946872"/>
            <a:ext cx="3156161" cy="1416531"/>
          </a:xfrm>
        </p:spPr>
        <p:txBody>
          <a:bodyPr/>
          <a:lstStyle>
            <a:lvl1pPr marL="0" indent="0">
              <a:buNone/>
              <a:defRPr sz="1600" b="0" i="0">
                <a:latin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0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9A4C-FB1F-C44F-B873-BB763A68B1E1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463C-BA06-3342-93CA-6DB662248728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latin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8FBA-035E-8648-AF4C-1095659C9BB6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16037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68885"/>
            <a:ext cx="7772400" cy="15185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F5A6-DA97-3346-B6FA-A9E113CE621E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0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o Presenter&#10;Title Slide W/O Present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16037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68885"/>
            <a:ext cx="7772400" cy="1518588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325-9BB2-2E4E-8DEA-F09C63C015E8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8BA31460-0623-9941-99CE-AA3FE131F05D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2024AA8B-F1EC-D547-99EC-1807C0CD66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  <a:lvl2pPr>
              <a:defRPr b="0" i="0">
                <a:latin typeface="Arial" charset="0"/>
              </a:defRPr>
            </a:lvl2pPr>
            <a:lvl3pPr>
              <a:defRPr b="0" i="0">
                <a:latin typeface="Arial" charset="0"/>
              </a:defRPr>
            </a:lvl3pPr>
            <a:lvl4pPr>
              <a:defRPr b="0" i="0">
                <a:latin typeface="Arial" charset="0"/>
              </a:defRPr>
            </a:lvl4pPr>
            <a:lvl5pPr>
              <a:defRPr b="0" i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D3110713-E843-1141-99DA-6A2FDB108AFA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2024AA8B-F1EC-D547-99EC-1807C0CD66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dens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7" y="273847"/>
            <a:ext cx="7886699" cy="55074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2564"/>
            <a:ext cx="7886700" cy="37101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94D-F619-7B4A-9A86-2C4B94C02C67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/>
          <a:lstStyle>
            <a:lvl1pPr>
              <a:defRPr sz="6000" b="1" i="0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F5FA-737A-BD47-A806-13047D555320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60789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96043"/>
            <a:ext cx="3886200" cy="36366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96043"/>
            <a:ext cx="3886200" cy="363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9130-05B8-5A4A-A965-31AF62CE932B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8390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12894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30828"/>
            <a:ext cx="3868340" cy="291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112894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1730828"/>
            <a:ext cx="3887391" cy="291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553-8696-AB46-A73B-AFE5DB517D11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6399-2294-034C-B4A6-7C74988A3959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5136" y="4767264"/>
            <a:ext cx="8915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4C07C2B-02B8-1944-A12A-77D77E791C24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2817" y="4767264"/>
            <a:ext cx="6825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024AA8B-F1EC-D547-99EC-1807C0CD66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739743" y="4767264"/>
            <a:ext cx="0" cy="273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7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70" r:id="rId3"/>
    <p:sldLayoutId id="2147483661" r:id="rId4"/>
    <p:sldLayoutId id="214748367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0" i="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0" i="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feld/mkmod" TargetMode="External"/><Relationship Id="rId2" Type="http://schemas.openxmlformats.org/officeDocument/2006/relationships/hyperlink" Target="https://lmod.readthedocs.io/en/latest/015_writing_modules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CC/Lmod" TargetMode="External"/><Relationship Id="rId2" Type="http://schemas.openxmlformats.org/officeDocument/2006/relationships/hyperlink" Target="https://lmod.readthedocs.io/en/latest/index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liu-tacc/sanitytoo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5135" y="4642135"/>
            <a:ext cx="891541" cy="273844"/>
          </a:xfrm>
        </p:spPr>
        <p:txBody>
          <a:bodyPr/>
          <a:lstStyle/>
          <a:p>
            <a:fld id="{76C8944C-16E7-A441-B126-BD82AE5EB985}" type="datetime1">
              <a:rPr lang="en-US" sz="1400" smtClean="0"/>
              <a:pPr/>
              <a:t>7/31/20</a:t>
            </a:fld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32816" y="4642135"/>
            <a:ext cx="682532" cy="273844"/>
          </a:xfrm>
        </p:spPr>
        <p:txBody>
          <a:bodyPr/>
          <a:lstStyle/>
          <a:p>
            <a:fld id="{2024AA8B-F1EC-D547-99EC-1807C0CD66CE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273163" y="3225604"/>
            <a:ext cx="3512352" cy="1416531"/>
          </a:xfrm>
        </p:spPr>
        <p:txBody>
          <a:bodyPr>
            <a:no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Robert McLay</a:t>
            </a: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TACC HPC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679" y="3225604"/>
            <a:ext cx="497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PEARC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2020</a:t>
            </a: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July 2020	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1284349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Modern HPC Tools</a:t>
            </a:r>
            <a:endParaRPr lang="en-US" sz="4000" b="1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1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CE0A-6418-C44A-B03F-E304257C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Basic Module Commands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FBA7-A8C8-EE4E-88A8-43C0EBFA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95881"/>
            <a:ext cx="7886700" cy="4020363"/>
          </a:xfrm>
        </p:spPr>
        <p:txBody>
          <a:bodyPr>
            <a:noAutofit/>
          </a:bodyPr>
          <a:lstStyle/>
          <a:p>
            <a:r>
              <a:rPr lang="en-US" sz="2000" dirty="0"/>
              <a:t># List the modules already loaded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module list</a:t>
            </a:r>
          </a:p>
          <a:p>
            <a:endParaRPr lang="en-US" sz="800" dirty="0"/>
          </a:p>
          <a:p>
            <a:r>
              <a:rPr lang="en-US" sz="2000" dirty="0"/>
              <a:t># Show what modules are available to be loaded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module avail</a:t>
            </a:r>
          </a:p>
          <a:p>
            <a:endParaRPr lang="en-US" sz="800" dirty="0"/>
          </a:p>
          <a:p>
            <a:r>
              <a:rPr lang="en-US" sz="2000" dirty="0"/>
              <a:t># Load a package 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module load </a:t>
            </a:r>
            <a:r>
              <a:rPr lang="en-US" sz="2000" dirty="0" err="1">
                <a:solidFill>
                  <a:srgbClr val="7030A0"/>
                </a:solidFill>
              </a:rPr>
              <a:t>matlab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sz="800" dirty="0"/>
          </a:p>
          <a:p>
            <a:r>
              <a:rPr lang="en-US" sz="2000" dirty="0"/>
              <a:t># Unload a package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module unload </a:t>
            </a:r>
            <a:r>
              <a:rPr lang="en-US" sz="2000" dirty="0" err="1">
                <a:solidFill>
                  <a:srgbClr val="7030A0"/>
                </a:solidFill>
              </a:rPr>
              <a:t>matlab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8E4D-54E3-D24A-9D47-2DB315E5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F084-2772-C349-B0E7-85F7FA7178FB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AC7A-15D8-D045-81E0-9BF557B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CE0A-6418-C44A-B03F-E304257C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Basic Module Commands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FBA7-A8C8-EE4E-88A8-43C0EBFA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97938"/>
            <a:ext cx="7886700" cy="4110801"/>
          </a:xfrm>
        </p:spPr>
        <p:txBody>
          <a:bodyPr>
            <a:noAutofit/>
          </a:bodyPr>
          <a:lstStyle/>
          <a:p>
            <a:r>
              <a:rPr lang="en-US" sz="2000" dirty="0"/>
              <a:t># Change from </a:t>
            </a:r>
            <a:r>
              <a:rPr lang="en-US" sz="2000" dirty="0" err="1"/>
              <a:t>impi</a:t>
            </a:r>
            <a:r>
              <a:rPr lang="en-US" sz="2000" dirty="0"/>
              <a:t> to mvapich2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module </a:t>
            </a:r>
            <a:r>
              <a:rPr lang="en-US" sz="2000" dirty="0" err="1">
                <a:solidFill>
                  <a:srgbClr val="7030A0"/>
                </a:solidFill>
              </a:rPr>
              <a:t>sw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impi</a:t>
            </a:r>
            <a:r>
              <a:rPr lang="en-US" sz="2000" dirty="0">
                <a:solidFill>
                  <a:srgbClr val="7030A0"/>
                </a:solidFill>
              </a:rPr>
              <a:t> mvapich2</a:t>
            </a:r>
          </a:p>
          <a:p>
            <a:endParaRPr lang="en-US" sz="800" dirty="0"/>
          </a:p>
          <a:p>
            <a:r>
              <a:rPr lang="en-US" sz="2000" dirty="0"/>
              <a:t># Go back to an initial set of modules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module reset</a:t>
            </a:r>
          </a:p>
          <a:p>
            <a:endParaRPr lang="en-US" sz="800" dirty="0"/>
          </a:p>
          <a:p>
            <a:r>
              <a:rPr lang="en-US" sz="2000" dirty="0"/>
              <a:t># Access a </a:t>
            </a:r>
            <a:r>
              <a:rPr lang="en-US" sz="2000" dirty="0" err="1"/>
              <a:t>modulefile’s</a:t>
            </a:r>
            <a:r>
              <a:rPr lang="en-US" sz="2000" dirty="0"/>
              <a:t> help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module help </a:t>
            </a:r>
            <a:r>
              <a:rPr lang="en-US" sz="2000" dirty="0" err="1">
                <a:solidFill>
                  <a:srgbClr val="7030A0"/>
                </a:solidFill>
              </a:rPr>
              <a:t>lammps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sz="800" dirty="0"/>
          </a:p>
          <a:p>
            <a:r>
              <a:rPr lang="en-US" sz="2000" dirty="0"/>
              <a:t># Show the description section of a module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module </a:t>
            </a:r>
            <a:r>
              <a:rPr lang="en-US" sz="2000" dirty="0" err="1">
                <a:solidFill>
                  <a:srgbClr val="7030A0"/>
                </a:solidFill>
              </a:rPr>
              <a:t>whatis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petsc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8E4D-54E3-D24A-9D47-2DB315E5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087-10E2-C840-A6A5-68E036B2BC8A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AC7A-15D8-D045-81E0-9BF557B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4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D0E-0C1E-E345-AFC0-A2E29BBA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ml</a:t>
            </a:r>
            <a:r>
              <a:rPr lang="en-US" sz="3600" dirty="0"/>
              <a:t>: A Convenient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1A62-BDA8-0C48-900B-11DD9703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00" y="1143027"/>
            <a:ext cx="7886700" cy="3263504"/>
          </a:xfrm>
        </p:spPr>
        <p:txBody>
          <a:bodyPr>
            <a:noAutofit/>
          </a:bodyPr>
          <a:lstStyle/>
          <a:p>
            <a:r>
              <a:rPr lang="en-US" sz="2000" dirty="0"/>
              <a:t># This means module list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ml</a:t>
            </a:r>
          </a:p>
          <a:p>
            <a:endParaRPr lang="en-US" sz="800" dirty="0"/>
          </a:p>
          <a:p>
            <a:r>
              <a:rPr lang="en-US" sz="2000" dirty="0"/>
              <a:t># Module load and unload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ml </a:t>
            </a:r>
            <a:r>
              <a:rPr lang="en-US" sz="2000" dirty="0" err="1">
                <a:solidFill>
                  <a:srgbClr val="7030A0"/>
                </a:solidFill>
              </a:rPr>
              <a:t>matlab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ml -</a:t>
            </a:r>
            <a:r>
              <a:rPr lang="en-US" sz="2000" dirty="0" err="1">
                <a:solidFill>
                  <a:srgbClr val="7030A0"/>
                </a:solidFill>
              </a:rPr>
              <a:t>matlab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sz="800" dirty="0"/>
          </a:p>
          <a:p>
            <a:r>
              <a:rPr lang="en-US" sz="2000" dirty="0"/>
              <a:t># Do it in one single line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ml </a:t>
            </a:r>
            <a:r>
              <a:rPr lang="en-US" sz="2000" dirty="0" err="1">
                <a:solidFill>
                  <a:srgbClr val="7030A0"/>
                </a:solidFill>
              </a:rPr>
              <a:t>netcdf</a:t>
            </a:r>
            <a:r>
              <a:rPr lang="en-US" sz="2000" dirty="0">
                <a:solidFill>
                  <a:srgbClr val="7030A0"/>
                </a:solidFill>
              </a:rPr>
              <a:t> hdf5 -</a:t>
            </a:r>
            <a:r>
              <a:rPr lang="en-US" sz="2000" dirty="0" err="1">
                <a:solidFill>
                  <a:srgbClr val="7030A0"/>
                </a:solidFill>
              </a:rPr>
              <a:t>gsl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C7246-1CE9-AB4A-BAF3-E4B55734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B0E6-8F5C-9844-BD99-4585CAEC4B2B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A3E3D-26C9-244A-AE79-DB0A9006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2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F39D-CA8E-D14D-B804-5AD6F0BC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0"/>
            <a:ext cx="8515350" cy="994172"/>
          </a:xfrm>
        </p:spPr>
        <p:txBody>
          <a:bodyPr>
            <a:noAutofit/>
          </a:bodyPr>
          <a:lstStyle/>
          <a:p>
            <a:r>
              <a:rPr lang="en-US" sz="3600" dirty="0"/>
              <a:t>Save/load Your Own Collection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1D6D-73DD-644C-B129-E761A264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00" y="1163906"/>
            <a:ext cx="7886700" cy="3263504"/>
          </a:xfrm>
        </p:spPr>
        <p:txBody>
          <a:bodyPr>
            <a:normAutofit/>
          </a:bodyPr>
          <a:lstStyle/>
          <a:p>
            <a:r>
              <a:rPr lang="en-US" sz="2000" dirty="0"/>
              <a:t># Save the designed collection of modules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/>
              <a:t>$</a:t>
            </a:r>
            <a:r>
              <a:rPr lang="en-US" sz="2000" dirty="0">
                <a:solidFill>
                  <a:srgbClr val="7030A0"/>
                </a:solidFill>
              </a:rPr>
              <a:t> module save</a:t>
            </a:r>
          </a:p>
          <a:p>
            <a:endParaRPr lang="en-US" sz="2000" dirty="0"/>
          </a:p>
          <a:p>
            <a:r>
              <a:rPr lang="en-US" sz="2000" dirty="0"/>
              <a:t># Restore the designed collection</a:t>
            </a:r>
          </a:p>
          <a:p>
            <a:r>
              <a:rPr lang="en-US" sz="2000" dirty="0"/>
              <a:t>$ </a:t>
            </a:r>
            <a:r>
              <a:rPr lang="en-US" sz="2000" dirty="0">
                <a:solidFill>
                  <a:srgbClr val="7030A0"/>
                </a:solidFill>
              </a:rPr>
              <a:t>module restore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/>
              <a:t># List the collections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$ module </a:t>
            </a:r>
            <a:r>
              <a:rPr lang="en-US" sz="2000" dirty="0" err="1">
                <a:solidFill>
                  <a:srgbClr val="7030A0"/>
                </a:solidFill>
              </a:rPr>
              <a:t>savelist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sz="2000" dirty="0">
              <a:solidFill>
                <a:srgbClr val="7030A0"/>
              </a:solidFill>
            </a:endParaRP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1B0C-2243-A947-9756-BFD9D978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043A-0A7D-DA4C-9F55-1B7943C8C19B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6ECA4-ADD5-4049-81C8-007938E1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0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1D6D-73DD-644C-B129-E761A264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67" y="1163906"/>
            <a:ext cx="7886700" cy="32635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Users can have as many collections as they like.</a:t>
            </a:r>
          </a:p>
          <a:p>
            <a:endParaRPr lang="en-US" dirty="0"/>
          </a:p>
          <a:p>
            <a:r>
              <a:rPr lang="en-US" dirty="0"/>
              <a:t># Save to a named collection</a:t>
            </a:r>
          </a:p>
          <a:p>
            <a:r>
              <a:rPr lang="en-US" dirty="0"/>
              <a:t>$ </a:t>
            </a:r>
            <a:r>
              <a:rPr lang="en-US" dirty="0">
                <a:solidFill>
                  <a:srgbClr val="7030A0"/>
                </a:solidFill>
              </a:rPr>
              <a:t>module save </a:t>
            </a:r>
            <a:r>
              <a:rPr lang="en-US" dirty="0" err="1">
                <a:solidFill>
                  <a:srgbClr val="7030A0"/>
                </a:solidFill>
              </a:rPr>
              <a:t>my_collection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# List the contents of a collection (default)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# module describe</a:t>
            </a:r>
          </a:p>
          <a:p>
            <a:endParaRPr lang="en-US" dirty="0"/>
          </a:p>
          <a:p>
            <a:r>
              <a:rPr lang="en-US" dirty="0"/>
              <a:t># Restore that named collection with</a:t>
            </a:r>
          </a:p>
          <a:p>
            <a:r>
              <a:rPr lang="en-US" dirty="0"/>
              <a:t>$ </a:t>
            </a:r>
            <a:r>
              <a:rPr lang="en-US" dirty="0">
                <a:solidFill>
                  <a:srgbClr val="7030A0"/>
                </a:solidFill>
              </a:rPr>
              <a:t>module restore </a:t>
            </a:r>
            <a:r>
              <a:rPr lang="en-US" dirty="0" err="1">
                <a:solidFill>
                  <a:srgbClr val="7030A0"/>
                </a:solidFill>
              </a:rPr>
              <a:t>my_collection</a:t>
            </a:r>
            <a:endParaRPr lang="en-US" dirty="0">
              <a:solidFill>
                <a:srgbClr val="7030A0"/>
              </a:solidFill>
            </a:endParaRP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1B0C-2243-A947-9756-BFD9D978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16B8-5FF5-3242-8285-ACAAC5D5E5D1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6ECA4-ADD5-4049-81C8-007938E1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8564A0-C833-EF40-AEEA-D42FB5F0CD99}"/>
              </a:ext>
            </a:extLst>
          </p:cNvPr>
          <p:cNvSpPr txBox="1">
            <a:spLocks/>
          </p:cNvSpPr>
          <p:nvPr/>
        </p:nvSpPr>
        <p:spPr>
          <a:xfrm>
            <a:off x="314324" y="0"/>
            <a:ext cx="851535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/>
              <a:t>Save/load Your Own Collection (2)</a:t>
            </a:r>
          </a:p>
        </p:txBody>
      </p:sp>
    </p:spTree>
    <p:extLst>
      <p:ext uri="{BB962C8B-B14F-4D97-AF65-F5344CB8AC3E}">
        <p14:creationId xmlns:p14="http://schemas.microsoft.com/office/powerpoint/2010/main" val="206890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2D9B-F4D4-0748-9E34-06F87C10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0"/>
            <a:ext cx="9049407" cy="994172"/>
          </a:xfrm>
        </p:spPr>
        <p:txBody>
          <a:bodyPr>
            <a:noAutofit/>
          </a:bodyPr>
          <a:lstStyle/>
          <a:p>
            <a:r>
              <a:rPr lang="en-US" sz="3600" dirty="0"/>
              <a:t>Define and Use Your Own </a:t>
            </a:r>
            <a:r>
              <a:rPr lang="en-US" sz="3600" dirty="0" err="1"/>
              <a:t>Modulefiles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FCCE-3DE5-AE41-A582-CC4C3ED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6" y="1353453"/>
            <a:ext cx="8607971" cy="3263504"/>
          </a:xfrm>
        </p:spPr>
        <p:txBody>
          <a:bodyPr/>
          <a:lstStyle/>
          <a:p>
            <a:r>
              <a:rPr lang="en-US" dirty="0"/>
              <a:t>Define your own module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with an existing </a:t>
            </a:r>
            <a:r>
              <a:rPr lang="en-US" dirty="0" err="1"/>
              <a:t>modulefile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share with your colleagues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>
                <a:solidFill>
                  <a:srgbClr val="7030A0"/>
                </a:solidFill>
              </a:rPr>
              <a:t>module use /scratch1/01255/</a:t>
            </a:r>
            <a:r>
              <a:rPr lang="en-US" dirty="0" err="1">
                <a:solidFill>
                  <a:srgbClr val="7030A0"/>
                </a:solidFill>
              </a:rPr>
              <a:t>siliu</a:t>
            </a:r>
            <a:r>
              <a:rPr lang="en-US" dirty="0">
                <a:solidFill>
                  <a:srgbClr val="7030A0"/>
                </a:solidFill>
              </a:rPr>
              <a:t>/mvapich2/</a:t>
            </a:r>
            <a:r>
              <a:rPr lang="en-US" dirty="0" err="1">
                <a:solidFill>
                  <a:srgbClr val="7030A0"/>
                </a:solidFill>
              </a:rPr>
              <a:t>modulefiles</a:t>
            </a:r>
            <a:r>
              <a:rPr lang="en-US" dirty="0">
                <a:solidFill>
                  <a:srgbClr val="7030A0"/>
                </a:solidFill>
              </a:rPr>
              <a:t>/</a:t>
            </a:r>
          </a:p>
          <a:p>
            <a:r>
              <a:rPr lang="en-US" dirty="0"/>
              <a:t>$</a:t>
            </a:r>
            <a:r>
              <a:rPr lang="en-US" dirty="0">
                <a:solidFill>
                  <a:srgbClr val="7030A0"/>
                </a:solidFill>
              </a:rPr>
              <a:t> module load mvapich2-test/2.x-intel19 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FAA26-FE7A-8944-9916-90333925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1A82-2C14-6142-B3C0-5CEFB176D0E8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F2BCD-8417-CF4F-A687-58233444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5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5A3A-CA19-1346-AA12-E74AF701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Your Own </a:t>
            </a:r>
            <a:r>
              <a:rPr lang="en-US" sz="3600" dirty="0" err="1"/>
              <a:t>Modulefile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A597-7F2A-7C4E-9156-FA5A97A0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with existing one built by a module expert</a:t>
            </a:r>
          </a:p>
          <a:p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introduction of writing </a:t>
            </a:r>
            <a:r>
              <a:rPr lang="en-US" dirty="0" err="1"/>
              <a:t>Modulefiles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https://lmod.readthedocs.io/en/latest/015_writing_modules.html</a:t>
            </a:r>
            <a:endParaRPr lang="en-US" dirty="0"/>
          </a:p>
          <a:p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Mkmod</a:t>
            </a:r>
            <a:r>
              <a:rPr lang="en-US" dirty="0"/>
              <a:t>: A tool automatically creates a </a:t>
            </a:r>
            <a:r>
              <a:rPr lang="en-US" dirty="0" err="1"/>
              <a:t>modulefile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https://github.com/milfeld/mkmod</a:t>
            </a:r>
            <a:endParaRPr lang="en-US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5198-9BBB-C54A-BD1A-4A9E91A8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FC3F-783D-1543-896B-13FDEC942480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34768-82D7-AC44-A7CD-67692982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1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4F53-3442-544D-BCE6-DFA04067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BA7207C-4C9D-5341-A251-FBB7B20A2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896" y="408786"/>
            <a:ext cx="7886700" cy="43584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691-08C6-1F40-B499-B3F5E1F0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0713-E843-1141-99DA-6A2FDB108AFA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C94-ED54-1743-8C39-CF1C986C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9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942-18A6-3E42-AAE0-5F0D7D57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Lmod</a:t>
            </a:r>
            <a:r>
              <a:rPr lang="en-US" sz="3600" dirty="0"/>
              <a:t>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985A-9295-364A-BBF5-F3F62ABC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Lmod</a:t>
            </a:r>
            <a:r>
              <a:rPr lang="en-US" dirty="0"/>
              <a:t> Documentation</a:t>
            </a:r>
          </a:p>
          <a:p>
            <a:pPr lvl="1"/>
            <a:r>
              <a:rPr lang="en-US" sz="2400" dirty="0">
                <a:hlinkClick r:id="rId2"/>
              </a:rPr>
              <a:t>https://lmod.readthedocs.io</a:t>
            </a:r>
            <a:endParaRPr lang="en-US" sz="24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TACC/</a:t>
            </a:r>
            <a:r>
              <a:rPr lang="en-US" dirty="0" err="1"/>
              <a:t>Lmod</a:t>
            </a:r>
            <a:r>
              <a:rPr lang="en-US" dirty="0"/>
              <a:t>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sz="2400" dirty="0">
                <a:hlinkClick r:id="rId3"/>
              </a:rPr>
              <a:t>https://github.com/TACC/Lmod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9533-D787-564E-B97E-F2584288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5D2C-5E34-B042-9058-7453E02C6F30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85556-D9AB-7D43-AE56-C721AE36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2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2115-7B65-6641-8F2B-ACD78636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917E-1B0D-974E-B6F8-3E30A95CDB21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136D6-BB5C-1F43-BA94-7A20576A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42A798-8339-D549-8043-CAEFCE78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140857"/>
            <a:ext cx="8905461" cy="1996727"/>
          </a:xfrm>
        </p:spPr>
        <p:txBody>
          <a:bodyPr>
            <a:normAutofit/>
          </a:bodyPr>
          <a:lstStyle/>
          <a:p>
            <a:r>
              <a:rPr lang="en-US" sz="4000" dirty="0" err="1"/>
              <a:t>SanityTool</a:t>
            </a:r>
            <a:br>
              <a:rPr lang="en-US" sz="4000" dirty="0"/>
            </a:br>
            <a:r>
              <a:rPr lang="zh-CN" altLang="en-US" sz="4000" dirty="0"/>
              <a:t>      </a:t>
            </a:r>
            <a:r>
              <a:rPr lang="en-US" sz="4000" dirty="0"/>
              <a:t>Make my user environment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706DD-546F-B942-B86F-F700CC9DC634}"/>
              </a:ext>
            </a:extLst>
          </p:cNvPr>
          <p:cNvSpPr txBox="1"/>
          <p:nvPr/>
        </p:nvSpPr>
        <p:spPr>
          <a:xfrm>
            <a:off x="2314575" y="771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2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1773-E29E-FE40-8B02-15E67C03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4000" b="0" dirty="0"/>
              <a:t>Please Note: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C4806-9775-D849-AAD4-0701DDCA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7054"/>
            <a:ext cx="7999059" cy="33572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modern tools are </a:t>
            </a:r>
            <a:r>
              <a:rPr lang="en-US" dirty="0">
                <a:solidFill>
                  <a:schemeClr val="tx1"/>
                </a:solidFill>
              </a:rPr>
              <a:t>portable and effective on almost all supercomputers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around the world.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Almost all tools covered in this presentation are open-source. </a:t>
            </a:r>
            <a:r>
              <a:rPr lang="en-US" dirty="0"/>
              <a:t>Most of them can be installed without system administrator privileges.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f</a:t>
            </a:r>
            <a:r>
              <a:rPr lang="en-US" dirty="0">
                <a:solidFill>
                  <a:schemeClr val="tx1"/>
                </a:solidFill>
              </a:rPr>
              <a:t>eel free to ask for access or installation assistance when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Demos and labs are available to all attendees.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FE9C-A0C7-E240-A97C-D9621824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325-9BB2-2E4E-8DEA-F09C63C015E8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77360-6DBE-8740-9FFB-F6D284D1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9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Why </a:t>
            </a:r>
            <a:r>
              <a:rPr lang="en-US" sz="3600" dirty="0" err="1"/>
              <a:t>SanityTool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00015" y="1186236"/>
            <a:ext cx="8399605" cy="3263504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Improper or incorrect user account configurations slow down/impede work progress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These problems could be difficult to detect (or remember), but not difficult to fix most of the time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There are so many tools and scripts at each site, each focusing on a few tests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D0DF-2E51-F04F-B644-22EC7D084E78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95830" y="3840780"/>
            <a:ext cx="587778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lightweight integrated tool to diagnose and resolve these problems is necessary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02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 err="1"/>
              <a:t>SanityTool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 lightweight generic and integrated tool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Free and open-source software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Created in a relatively standardized format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Contains many useful and practical tests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Can be conveniently used whenever necessary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C10F-D1CB-8E45-9695-5103B820C177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Screen Shot 2015-10-26 at 11.46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58" y="3986660"/>
            <a:ext cx="3451334" cy="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9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88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Running </a:t>
            </a:r>
            <a:r>
              <a:rPr lang="en-US" sz="3600" dirty="0" err="1"/>
              <a:t>SanityTool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63882" y="1005260"/>
            <a:ext cx="7886700" cy="3645568"/>
          </a:xfrm>
        </p:spPr>
        <p:txBody>
          <a:bodyPr>
            <a:noAutofit/>
          </a:bodyPr>
          <a:lstStyle/>
          <a:p>
            <a:r>
              <a:rPr lang="en-US" i="1" dirty="0"/>
              <a:t>$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module load </a:t>
            </a:r>
            <a:r>
              <a:rPr lang="en-US" i="1" dirty="0" err="1">
                <a:solidFill>
                  <a:srgbClr val="7030A0"/>
                </a:solidFill>
              </a:rPr>
              <a:t>sanitytool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i="1" dirty="0"/>
              <a:t>$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sanitycheck</a:t>
            </a:r>
            <a:r>
              <a:rPr lang="en-US" i="1" dirty="0">
                <a:solidFill>
                  <a:srgbClr val="7030A0"/>
                </a:solidFill>
              </a:rPr>
              <a:t>  --help</a:t>
            </a:r>
          </a:p>
          <a:p>
            <a:pPr algn="l"/>
            <a:endParaRPr lang="en-US" sz="800" dirty="0">
              <a:solidFill>
                <a:srgbClr val="0000FF"/>
              </a:solidFill>
            </a:endParaRPr>
          </a:p>
          <a:p>
            <a:pPr algn="l"/>
            <a:r>
              <a:rPr lang="en-US" sz="2000" i="1" dirty="0">
                <a:solidFill>
                  <a:schemeClr val="tx1"/>
                </a:solidFill>
              </a:rPr>
              <a:t>Sanity Tool Version:  2.0</a:t>
            </a:r>
          </a:p>
          <a:p>
            <a:pPr algn="l"/>
            <a:r>
              <a:rPr lang="en-US" sz="2000" i="1" dirty="0">
                <a:solidFill>
                  <a:schemeClr val="tx1"/>
                </a:solidFill>
              </a:rPr>
              <a:t>Texas Advanced Computing Center </a:t>
            </a:r>
          </a:p>
          <a:p>
            <a:pPr algn="l"/>
            <a:r>
              <a:rPr lang="en-US" sz="2000" i="1" dirty="0">
                <a:solidFill>
                  <a:schemeClr val="tx1"/>
                </a:solidFill>
              </a:rPr>
              <a:t>High Performance Computing Group </a:t>
            </a:r>
          </a:p>
          <a:p>
            <a:pPr algn="l"/>
            <a:r>
              <a:rPr lang="en-US" sz="2000" i="1" dirty="0">
                <a:solidFill>
                  <a:schemeClr val="tx1"/>
                </a:solidFill>
              </a:rPr>
              <a:t>  [-h, --help] 	    Help information</a:t>
            </a:r>
          </a:p>
          <a:p>
            <a:pPr algn="l"/>
            <a:r>
              <a:rPr lang="en-US" sz="2000" i="1" dirty="0">
                <a:solidFill>
                  <a:schemeClr val="tx1"/>
                </a:solidFill>
              </a:rPr>
              <a:t>  [-s, --silent]	   Silent mode</a:t>
            </a:r>
          </a:p>
          <a:p>
            <a:pPr algn="l"/>
            <a:r>
              <a:rPr lang="en-US" sz="2000" i="1" dirty="0">
                <a:solidFill>
                  <a:schemeClr val="tx1"/>
                </a:solidFill>
              </a:rPr>
              <a:t>  [-v, --verbose]    Verbose mode (default)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5CA7-72B2-E04B-AF67-EE63D33F587C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0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B7A3-CACF-6641-A7CB-A74A86D03B2D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5325" y="8329"/>
            <a:ext cx="8406468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1: Check SSH permissions:</a:t>
            </a: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rgbClr val="FF0000"/>
                </a:solidFill>
              </a:rPr>
              <a:t>Failed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	Error: group permission on $HOME will cause RSA to fail!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	Error: other permission on $HOME will cause RSA to fail!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dirty="0"/>
              <a:t>	Make sure you have a .ssh directory under your $HOME directory.</a:t>
            </a:r>
          </a:p>
          <a:p>
            <a:r>
              <a:rPr lang="en-US" sz="900" dirty="0"/>
              <a:t> 	You can use the following commands to set the proper permissions:</a:t>
            </a:r>
          </a:p>
          <a:p>
            <a:r>
              <a:rPr lang="en-US" sz="900" dirty="0"/>
              <a:t> 	$ chmod 700 $HOME   #(750 and 755 are also acceptable)</a:t>
            </a:r>
          </a:p>
          <a:p>
            <a:r>
              <a:rPr lang="en-US" sz="900" dirty="0"/>
              <a:t> 	$ chmod 700 $HOME/.ssh</a:t>
            </a:r>
          </a:p>
          <a:p>
            <a:r>
              <a:rPr lang="en-US" sz="900" dirty="0"/>
              <a:t> 	$ chmod 600 $HOME/.ssh/authorized_keys</a:t>
            </a:r>
          </a:p>
          <a:p>
            <a:r>
              <a:rPr lang="en-US" sz="900" dirty="0"/>
              <a:t> 	$ chmod 600 $HOME/.ssh/id_rsa</a:t>
            </a:r>
          </a:p>
          <a:p>
            <a:r>
              <a:rPr lang="en-US" sz="900" dirty="0"/>
              <a:t> 	$ chmod 644 $HOME/.ssh/id_rsa.pub</a:t>
            </a:r>
          </a:p>
          <a:p>
            <a:r>
              <a:rPr lang="en-US" sz="900" dirty="0"/>
              <a:t>  2: Check SSH keys:</a:t>
            </a: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rgbClr val="008000"/>
                </a:solidFill>
              </a:rPr>
              <a:t>Passed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  3: Check environment variables (e.g. HOME, WORK, SCRATCH) and file system access:</a:t>
            </a: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rgbClr val="008000"/>
                </a:solidFill>
              </a:rPr>
              <a:t>Passed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  4: Check user's queue accessibility (Stampede2 Only):</a:t>
            </a: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rgbClr val="008000"/>
                </a:solidFill>
              </a:rPr>
              <a:t>Passed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  5: Check allocation balance:</a:t>
            </a: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chemeClr val="accent2"/>
                </a:solidFill>
              </a:rPr>
              <a:t>Warning: One of your projects 'ABC-123' has negative balance -1511.194.</a:t>
            </a:r>
            <a:endParaRPr lang="en-US" sz="900" dirty="0">
              <a:solidFill>
                <a:schemeClr val="accent2"/>
              </a:solidFill>
            </a:endParaRP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rgbClr val="008000"/>
                </a:solidFill>
              </a:rPr>
              <a:t>Passed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  6: Check quota for $HOME and $WORK spaces:</a:t>
            </a: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rgbClr val="008000"/>
                </a:solidFill>
              </a:rPr>
              <a:t>Passed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  7: Check module environment:</a:t>
            </a: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rgbClr val="008000"/>
                </a:solidFill>
              </a:rPr>
              <a:t>Passed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  8: Check compilers:</a:t>
            </a: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rgbClr val="FF0000"/>
                </a:solidFill>
              </a:rPr>
              <a:t>Failed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	Error: Compiler icc is not available at this time!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	Error: Compiler icpc is not available at this time!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	Error: Compiler ifort is not available at this time!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dirty="0"/>
              <a:t>	Please check your $PATH again, compilers are missing.</a:t>
            </a:r>
          </a:p>
          <a:p>
            <a:r>
              <a:rPr lang="en-US" sz="900" dirty="0"/>
              <a:t> 	If you unload the compilers on purpose, please ignore this test.</a:t>
            </a:r>
          </a:p>
          <a:p>
            <a:r>
              <a:rPr lang="en-US" sz="900" dirty="0"/>
              <a:t>  9: Check scheduler commands:</a:t>
            </a:r>
          </a:p>
          <a:p>
            <a:r>
              <a:rPr lang="en-US" sz="900" b="1" dirty="0"/>
              <a:t>	</a:t>
            </a:r>
            <a:r>
              <a:rPr lang="en-US" sz="900" b="1" dirty="0">
                <a:solidFill>
                  <a:srgbClr val="008000"/>
                </a:solidFill>
              </a:rPr>
              <a:t>Passed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 -----------------------------------------------------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       2(out of 9) failure in sanitycheck.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 -----------------------------------------------------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75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 err="1"/>
              <a:t>SanityTool</a:t>
            </a:r>
            <a:r>
              <a:rPr lang="en-US" sz="3600" dirty="0"/>
              <a:t>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87916" y="994172"/>
            <a:ext cx="7886700" cy="3263504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Applicable to almost all supercomputer systems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(and personal computers)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Independent of system configurations or settings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Work for different kinds of shell (bash, csh, zsh, etc.)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Easy for users to remember and run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Flexible to be run almost any time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Full of practical tests (and still extending)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9BDD-A1B4-AE4F-ACE6-F99D1CB2B865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4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64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Overall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7DAB-A104-144C-BCD9-D76B4BD71481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42826" y="1152254"/>
            <a:ext cx="1710602" cy="338554"/>
          </a:xfrm>
          <a:prstGeom prst="rect">
            <a:avLst/>
          </a:prstGeom>
          <a:ln w="19050" cmpd="sng">
            <a:solidFill>
              <a:srgbClr val="0000F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cs typeface="Menlo Regular"/>
              </a:rPr>
              <a:t>SSH_Perm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41" y="1323583"/>
            <a:ext cx="4191994" cy="1292662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Menlo Regular"/>
              </a:rPr>
              <a:t>sanitycheck</a:t>
            </a:r>
            <a:r>
              <a:rPr lang="en-US" sz="2400" dirty="0">
                <a:cs typeface="Menlo Regular"/>
              </a:rPr>
              <a:t> </a:t>
            </a:r>
            <a:r>
              <a:rPr lang="en-US" sz="2000" dirty="0">
                <a:cs typeface="Menlo Regular"/>
              </a:rPr>
              <a:t>(top level executable):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>
                <a:cs typeface="Menlo Regular"/>
              </a:rPr>
              <a:t>collect tests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>
                <a:cs typeface="Menlo Regular"/>
              </a:rPr>
              <a:t>launch tests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>
                <a:cs typeface="Menlo Regular"/>
              </a:rPr>
              <a:t>present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8754" y="2839330"/>
            <a:ext cx="2315149" cy="1692771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Menlo Regular"/>
              </a:rPr>
              <a:t>utility:</a:t>
            </a:r>
            <a:endParaRPr lang="en-US" sz="2400" dirty="0">
              <a:cs typeface="Menlo Regular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cs typeface="Menlo Regular"/>
              </a:rPr>
              <a:t>run_cmd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cs typeface="Menlo Regular"/>
              </a:rPr>
              <a:t>capture_cmd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cs typeface="Menlo Regular"/>
              </a:rPr>
              <a:t>capture_err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cs typeface="Menlo Regular"/>
              </a:rPr>
              <a:t>string_parse</a:t>
            </a:r>
          </a:p>
        </p:txBody>
      </p:sp>
      <p:cxnSp>
        <p:nvCxnSpPr>
          <p:cNvPr id="9" name="Straight Arrow Connector 8"/>
          <p:cNvCxnSpPr>
            <a:stCxn id="8" idx="0"/>
            <a:endCxn id="16" idx="2"/>
          </p:cNvCxnSpPr>
          <p:nvPr/>
        </p:nvCxnSpPr>
        <p:spPr>
          <a:xfrm flipV="1">
            <a:off x="4876329" y="1792810"/>
            <a:ext cx="756937" cy="1046520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42826" y="1453699"/>
            <a:ext cx="1710602" cy="338554"/>
          </a:xfrm>
          <a:prstGeom prst="rect">
            <a:avLst/>
          </a:prstGeom>
          <a:ln w="19050" cmpd="sng">
            <a:solidFill>
              <a:srgbClr val="0000F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cs typeface="Menlo Regular"/>
              </a:rPr>
              <a:t>SSH_key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42826" y="2059208"/>
            <a:ext cx="1710602" cy="338554"/>
          </a:xfrm>
          <a:prstGeom prst="rect">
            <a:avLst/>
          </a:prstGeom>
          <a:ln w="19050" cmpd="sng">
            <a:solidFill>
              <a:srgbClr val="0000F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cs typeface="Menlo Regular"/>
              </a:rPr>
              <a:t>Allocation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2826" y="1757760"/>
            <a:ext cx="1710602" cy="338554"/>
          </a:xfrm>
          <a:prstGeom prst="rect">
            <a:avLst/>
          </a:prstGeom>
          <a:ln w="19050" cmpd="sng">
            <a:solidFill>
              <a:srgbClr val="0000F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cs typeface="Menlo Regular"/>
              </a:rPr>
              <a:t>Quota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2826" y="2360656"/>
            <a:ext cx="1710602" cy="338554"/>
          </a:xfrm>
          <a:prstGeom prst="rect">
            <a:avLst/>
          </a:prstGeom>
          <a:ln w="19050" cmpd="sng">
            <a:solidFill>
              <a:srgbClr val="0000F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cs typeface="Menlo Regular"/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42826" y="2662105"/>
            <a:ext cx="1710602" cy="338554"/>
          </a:xfrm>
          <a:prstGeom prst="rect">
            <a:avLst/>
          </a:prstGeom>
          <a:ln w="19050" cmpd="sng">
            <a:solidFill>
              <a:srgbClr val="0000F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cs typeface="Menlo Regular"/>
              </a:rPr>
              <a:t>Compilers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42826" y="2963553"/>
            <a:ext cx="1710602" cy="338554"/>
          </a:xfrm>
          <a:prstGeom prst="rect">
            <a:avLst/>
          </a:prstGeom>
          <a:ln w="19050" cmpd="sng">
            <a:solidFill>
              <a:srgbClr val="0000F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cs typeface="Menlo Regular"/>
              </a:rPr>
              <a:t>License</a:t>
            </a:r>
            <a:endParaRPr lang="en-US" sz="1100" dirty="0">
              <a:cs typeface="Menlo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719" y="1331145"/>
            <a:ext cx="867094" cy="461665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Menlo Regular"/>
              </a:rPr>
              <a:t>tests: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6080598" y="1202825"/>
            <a:ext cx="499688" cy="2613807"/>
          </a:xfrm>
          <a:prstGeom prst="leftBrace">
            <a:avLst>
              <a:gd name="adj1" fmla="val 107607"/>
              <a:gd name="adj2" fmla="val 10108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endCxn id="16" idx="1"/>
          </p:cNvCxnSpPr>
          <p:nvPr/>
        </p:nvCxnSpPr>
        <p:spPr>
          <a:xfrm>
            <a:off x="4869036" y="1504272"/>
            <a:ext cx="330683" cy="57706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42826" y="3275875"/>
            <a:ext cx="1710602" cy="338554"/>
          </a:xfrm>
          <a:prstGeom prst="rect">
            <a:avLst/>
          </a:prstGeom>
          <a:ln w="19050" cmpd="sng">
            <a:solidFill>
              <a:srgbClr val="0000F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cs typeface="Menlo Regular"/>
              </a:rPr>
              <a:t>Other tests</a:t>
            </a:r>
            <a:endParaRPr lang="en-US" sz="1100" dirty="0">
              <a:solidFill>
                <a:srgbClr val="000000"/>
              </a:solidFill>
              <a:cs typeface="Menlo Regular"/>
            </a:endParaRPr>
          </a:p>
        </p:txBody>
      </p:sp>
      <p:cxnSp>
        <p:nvCxnSpPr>
          <p:cNvPr id="20" name="Straight Arrow Connector 19"/>
          <p:cNvCxnSpPr>
            <a:stCxn id="8" idx="0"/>
          </p:cNvCxnSpPr>
          <p:nvPr/>
        </p:nvCxnSpPr>
        <p:spPr>
          <a:xfrm flipH="1" flipV="1">
            <a:off x="2723747" y="2616246"/>
            <a:ext cx="2152582" cy="223084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642826" y="3740776"/>
            <a:ext cx="1979642" cy="338554"/>
          </a:xfrm>
          <a:prstGeom prst="rect">
            <a:avLst/>
          </a:prstGeom>
          <a:ln w="19050" cmpd="sng">
            <a:solidFill>
              <a:srgbClr val="0000FF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cs typeface="Menlo Regular"/>
              </a:rPr>
              <a:t>Your own tests here!</a:t>
            </a:r>
            <a:endParaRPr lang="en-US" sz="1100" dirty="0">
              <a:solidFill>
                <a:srgbClr val="FF0000"/>
              </a:solidFill>
              <a:cs typeface="Menlo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277" y="36022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33" name="Smiley Face 32"/>
          <p:cNvSpPr/>
          <p:nvPr/>
        </p:nvSpPr>
        <p:spPr>
          <a:xfrm>
            <a:off x="605277" y="2813639"/>
            <a:ext cx="662055" cy="6858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cxnSpLocks/>
            <a:stCxn id="33" idx="0"/>
          </p:cNvCxnSpPr>
          <p:nvPr/>
        </p:nvCxnSpPr>
        <p:spPr>
          <a:xfrm flipV="1">
            <a:off x="936304" y="1677394"/>
            <a:ext cx="0" cy="113624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4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Currently Supported Tests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097702"/>
            <a:ext cx="7886700" cy="3263504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+mn-lt"/>
              </a:rPr>
              <a:t>Generic Tests: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Valid ssh configurations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File system accessibility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Proper permission of file systems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Usage and quota of file systems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Necessary software licenses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Current module environments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…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572-7DA0-E849-9286-FE8201654308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69571" y="1057275"/>
            <a:ext cx="435636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b="1" dirty="0"/>
              <a:t>Customized Tests: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Necessary preloaded modules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Necessary compiler commands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Necessary scheduler commands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Whether the user is blocked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Users’ allocations and balance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Permission to access to protected data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… …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78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0C18-8147-D544-9CDB-C72D8BAD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Customized </a:t>
            </a:r>
            <a:r>
              <a:rPr lang="en-US" sz="3600" dirty="0" err="1"/>
              <a:t>Testset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6759-29B7-D747-9827-87CE37EF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65" y="909855"/>
            <a:ext cx="7886700" cy="3263504"/>
          </a:xfrm>
        </p:spPr>
        <p:txBody>
          <a:bodyPr>
            <a:noAutofit/>
          </a:bodyPr>
          <a:lstStyle/>
          <a:p>
            <a:r>
              <a:rPr lang="en-US" dirty="0"/>
              <a:t>The new </a:t>
            </a:r>
            <a:r>
              <a:rPr lang="en-US" dirty="0" err="1"/>
              <a:t>sanitytool</a:t>
            </a:r>
            <a:r>
              <a:rPr lang="en-US" dirty="0"/>
              <a:t> version 2.0 allows users to create/use their own tests.</a:t>
            </a:r>
          </a:p>
          <a:p>
            <a:r>
              <a:rPr lang="en-US" sz="2000" dirty="0"/>
              <a:t>$ </a:t>
            </a:r>
            <a:r>
              <a:rPr lang="en-US" sz="2000" dirty="0" err="1">
                <a:solidFill>
                  <a:srgbClr val="7030A0"/>
                </a:solidFill>
              </a:rPr>
              <a:t>sanitycheck</a:t>
            </a:r>
            <a:r>
              <a:rPr lang="en-US" sz="2000" dirty="0">
                <a:solidFill>
                  <a:srgbClr val="7030A0"/>
                </a:solidFill>
              </a:rPr>
              <a:t> –t </a:t>
            </a:r>
            <a:r>
              <a:rPr lang="en-US" sz="2000" dirty="0" err="1">
                <a:solidFill>
                  <a:srgbClr val="7030A0"/>
                </a:solidFill>
              </a:rPr>
              <a:t>mytestdir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sz="800" dirty="0"/>
          </a:p>
          <a:p>
            <a:r>
              <a:rPr lang="en-US" sz="1600" dirty="0"/>
              <a:t>Create  your own test case as simple as: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def execute(self):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  Flag=True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  output=capture(“type h5copy”)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  if "not found" in output: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      Flag = False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      </a:t>
            </a:r>
            <a:r>
              <a:rPr lang="en-US" sz="1200" dirty="0" err="1">
                <a:solidFill>
                  <a:srgbClr val="7030A0"/>
                </a:solidFill>
              </a:rPr>
              <a:t>self.error_message</a:t>
            </a:r>
            <a:r>
              <a:rPr lang="en-US" sz="1200" dirty="0">
                <a:solidFill>
                  <a:srgbClr val="7030A0"/>
                </a:solidFill>
              </a:rPr>
              <a:t>+="        ERROR: h5copy is not available!”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  return Flag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3FDB-61D2-C04F-8BC9-090CFD8C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0713-E843-1141-99DA-6A2FDB108AFA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6F30D-8AF9-B543-B5BB-3D94136B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5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Obtain </a:t>
            </a:r>
            <a:r>
              <a:rPr lang="en-US" sz="3600" dirty="0" err="1"/>
              <a:t>SanityTool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31801" y="1369219"/>
            <a:ext cx="8415866" cy="3263504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Obtain the source code of Sanity Tool	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https://github.com/siliu-tacc/sanitytool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Make sure “python” and “sanitycheck” are accessible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Go through the tests directory and choose proper tests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Add more tests modules when necessary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Run the “</a:t>
            </a:r>
            <a:r>
              <a:rPr lang="en-US" i="1" dirty="0" err="1">
                <a:solidFill>
                  <a:srgbClr val="7030A0"/>
                </a:solidFill>
              </a:rPr>
              <a:t>sanitycheck</a:t>
            </a:r>
            <a:r>
              <a:rPr lang="en-US" dirty="0">
                <a:solidFill>
                  <a:srgbClr val="000000"/>
                </a:solidFill>
              </a:rPr>
              <a:t>” command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796-0540-CE4D-A047-201FFEEAEF9C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0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B8F5-4AF1-B444-841E-93DF583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91" y="1984405"/>
            <a:ext cx="8302516" cy="994172"/>
          </a:xfrm>
        </p:spPr>
        <p:txBody>
          <a:bodyPr>
            <a:noAutofit/>
          </a:bodyPr>
          <a:lstStyle/>
          <a:p>
            <a:r>
              <a:rPr lang="en-US" sz="3600" dirty="0"/>
              <a:t>1st hands-on/homework session:</a:t>
            </a:r>
            <a:br>
              <a:rPr lang="en-US" sz="3600" dirty="0"/>
            </a:br>
            <a:r>
              <a:rPr lang="en-US" sz="3600" dirty="0"/>
              <a:t>	LMOD and </a:t>
            </a:r>
            <a:r>
              <a:rPr lang="en-US" sz="3600" dirty="0" err="1"/>
              <a:t>SanityTool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363D9-869D-DE49-8C7D-0F2CF783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33C-74D2-2F44-B380-69DE2D969618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AD234-4985-2F42-A6FB-EC7DA6B3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93" y="0"/>
            <a:ext cx="8434069" cy="994172"/>
          </a:xfrm>
        </p:spPr>
        <p:txBody>
          <a:bodyPr>
            <a:noAutofit/>
          </a:bodyPr>
          <a:lstStyle/>
          <a:p>
            <a:r>
              <a:rPr lang="en-US" sz="3600" dirty="0"/>
              <a:t>Tools Make a Difference on HPC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0046" y="1402696"/>
            <a:ext cx="8914162" cy="2684298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Great tools make a profound difference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Require less effort to achieve some desired goals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Save a lot of time and energy for both new and experienced users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Enhance the user experience particularly on large-scale systems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Under active development by experienced TACC members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(Most of them) Available under open source licenses to public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2A5D-93E6-9044-97B8-4B6FF3614809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9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933B-3D13-D446-A3ED-1355886F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LMOD Lab (A):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9688-66AD-FE4A-B5B2-F886BC3D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1385889"/>
            <a:ext cx="8963891" cy="32635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Display all available modules on the Frontera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View the help information for any specific module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a few modules you will need for your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the new collection as the default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EEE51-7E49-CA43-B03F-2AAFB448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0713-E843-1141-99DA-6A2FDB108AFA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F6196-175E-2D47-9E05-B2E53F3F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1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1B4F-27BB-074D-9D78-EF0F2FA0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more about the Mvapich2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“</a:t>
            </a:r>
            <a:r>
              <a:rPr lang="en-US" dirty="0">
                <a:solidFill>
                  <a:srgbClr val="7030A0"/>
                </a:solidFill>
              </a:rPr>
              <a:t>echo $MPICH_HOME</a:t>
            </a:r>
            <a:r>
              <a:rPr lang="en-US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Switch to mvapich2 from </a:t>
            </a:r>
            <a:r>
              <a:rPr lang="en-US" dirty="0" err="1"/>
              <a:t>impi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“</a:t>
            </a:r>
            <a:r>
              <a:rPr lang="en-US" dirty="0">
                <a:solidFill>
                  <a:srgbClr val="7030A0"/>
                </a:solidFill>
              </a:rPr>
              <a:t>echo $MPICH_HOME</a:t>
            </a:r>
            <a:r>
              <a:rPr lang="en-US" dirty="0"/>
              <a:t>” again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2450-3166-4341-B2F3-1A01A3CF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0713-E843-1141-99DA-6A2FDB108AFA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13DB-88D4-C843-B9B6-75232953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4071AE-6BB0-3B4E-9011-06A5AD7F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LMOD Lab (B):</a:t>
            </a:r>
          </a:p>
        </p:txBody>
      </p:sp>
    </p:spTree>
    <p:extLst>
      <p:ext uri="{BB962C8B-B14F-4D97-AF65-F5344CB8AC3E}">
        <p14:creationId xmlns:p14="http://schemas.microsoft.com/office/powerpoint/2010/main" val="1134824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EB58-8CD7-F64C-B09D-1C892558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Sanitytool</a:t>
            </a:r>
            <a:r>
              <a:rPr lang="en-US" sz="3600" dirty="0"/>
              <a:t> Lab: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AED4-9395-A146-B83B-58D97845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the “</a:t>
            </a:r>
            <a:r>
              <a:rPr lang="en-US" dirty="0" err="1"/>
              <a:t>sanitytool</a:t>
            </a:r>
            <a:r>
              <a:rPr lang="en-US" dirty="0"/>
              <a:t>”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“</a:t>
            </a:r>
            <a:r>
              <a:rPr lang="en-US" dirty="0" err="1">
                <a:solidFill>
                  <a:srgbClr val="7030A0"/>
                </a:solidFill>
              </a:rPr>
              <a:t>sanitycheck</a:t>
            </a:r>
            <a:r>
              <a:rPr lang="en-US" dirty="0"/>
              <a:t>” in your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“</a:t>
            </a:r>
            <a:r>
              <a:rPr lang="en-US" dirty="0" err="1">
                <a:solidFill>
                  <a:srgbClr val="7030A0"/>
                </a:solidFill>
              </a:rPr>
              <a:t>whyblockme</a:t>
            </a:r>
            <a:r>
              <a:rPr lang="en-US" dirty="0"/>
              <a:t>” in your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the “</a:t>
            </a:r>
            <a:r>
              <a:rPr lang="en-US" dirty="0" err="1"/>
              <a:t>sanitytool</a:t>
            </a:r>
            <a:r>
              <a:rPr lang="en-US" dirty="0"/>
              <a:t>” module</a:t>
            </a:r>
          </a:p>
          <a:p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</a:rPr>
              <a:t>unset SCRATCH</a:t>
            </a:r>
            <a:r>
              <a:rPr lang="en-US" dirty="0"/>
              <a:t>” and run “</a:t>
            </a:r>
            <a:r>
              <a:rPr lang="en-US" dirty="0" err="1">
                <a:solidFill>
                  <a:srgbClr val="7030A0"/>
                </a:solidFill>
              </a:rPr>
              <a:t>sanitycheck</a:t>
            </a:r>
            <a:r>
              <a:rPr lang="en-US" dirty="0"/>
              <a:t>”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924D5-F7F1-1745-B1A2-55E60AB9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0713-E843-1141-99DA-6A2FDB108AFA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AF677-A56A-0E4E-9C25-D8229214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0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49" y="1076229"/>
            <a:ext cx="8163013" cy="406727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User Environment</a:t>
            </a:r>
          </a:p>
          <a:p>
            <a:pPr algn="l"/>
            <a:r>
              <a:rPr lang="en-US" dirty="0">
                <a:solidFill>
                  <a:schemeClr val="accent2"/>
                </a:solidFill>
              </a:rPr>
              <a:t>	LMOD, </a:t>
            </a:r>
            <a:r>
              <a:rPr lang="en-US" dirty="0" err="1">
                <a:solidFill>
                  <a:schemeClr val="accent2"/>
                </a:solidFill>
              </a:rPr>
              <a:t>SanityTool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Workflow Assistance</a:t>
            </a:r>
          </a:p>
          <a:p>
            <a:r>
              <a:rPr lang="en-US" dirty="0"/>
              <a:t>	</a:t>
            </a:r>
            <a:r>
              <a:rPr lang="en-US" dirty="0" err="1"/>
              <a:t>ibrun</a:t>
            </a:r>
            <a:r>
              <a:rPr lang="en-US" dirty="0"/>
              <a:t>, Launcher, Launcher-</a:t>
            </a:r>
            <a:r>
              <a:rPr lang="en-US" dirty="0" err="1"/>
              <a:t>gpu</a:t>
            </a:r>
            <a:r>
              <a:rPr lang="en-US" dirty="0"/>
              <a:t>, </a:t>
            </a:r>
            <a:r>
              <a:rPr lang="en-US" dirty="0" err="1"/>
              <a:t>Pylauncher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Monitoring</a:t>
            </a:r>
          </a:p>
          <a:p>
            <a:r>
              <a:rPr lang="en-US" dirty="0"/>
              <a:t>	</a:t>
            </a:r>
            <a:r>
              <a:rPr lang="en-US" dirty="0" err="1"/>
              <a:t>core_usage</a:t>
            </a:r>
            <a:r>
              <a:rPr lang="en-US" dirty="0"/>
              <a:t>, </a:t>
            </a:r>
            <a:r>
              <a:rPr lang="en-US" dirty="0" err="1"/>
              <a:t>show_affinity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amask</a:t>
            </a:r>
            <a:r>
              <a:rPr lang="en-US" altLang="zh-CN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Runtime resource </a:t>
            </a:r>
            <a:r>
              <a:rPr lang="en-US" altLang="zh-CN" dirty="0"/>
              <a:t>monitoring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	Remora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061D-2D7C-3840-A212-314913733293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2115-7B65-6641-8F2B-ACD78636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876-16EB-1045-ACA9-E94DF203C5D8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136D6-BB5C-1F43-BA94-7A20576A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42A798-8339-D549-8043-CAEFCE78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22" y="1898373"/>
            <a:ext cx="7275443" cy="1797655"/>
          </a:xfrm>
        </p:spPr>
        <p:txBody>
          <a:bodyPr>
            <a:noAutofit/>
          </a:bodyPr>
          <a:lstStyle/>
          <a:p>
            <a:r>
              <a:rPr lang="en-US" sz="3600" dirty="0" err="1"/>
              <a:t>Lmod</a:t>
            </a:r>
            <a:br>
              <a:rPr lang="en-US" sz="3600" dirty="0"/>
            </a:br>
            <a:r>
              <a:rPr lang="en-US" sz="3600" dirty="0"/>
              <a:t>	 Manage your environment 		on a Supercomputer</a:t>
            </a:r>
          </a:p>
        </p:txBody>
      </p:sp>
    </p:spTree>
    <p:extLst>
      <p:ext uri="{BB962C8B-B14F-4D97-AF65-F5344CB8AC3E}">
        <p14:creationId xmlns:p14="http://schemas.microsoft.com/office/powerpoint/2010/main" val="396390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C89E-38B5-9C4C-8D8B-7E69757B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User Environment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A62C-2053-8546-88E1-D6134D30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F012-E2C4-2044-BF61-0EC23AEA78E1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E480B-D22E-D44B-9F13-CEDD275E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E7094-A8DD-0D44-A3B1-097446123276}"/>
              </a:ext>
            </a:extLst>
          </p:cNvPr>
          <p:cNvSpPr/>
          <p:nvPr/>
        </p:nvSpPr>
        <p:spPr>
          <a:xfrm>
            <a:off x="457200" y="994172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 variables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defining values used by the shell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bash,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tcsh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and programs executed on command line.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 management package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a command-line interface to manage the collection of environment variables associated with various software packages, and to automatically modify environment variables as needed.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9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C89E-38B5-9C4C-8D8B-7E69757B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User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A62C-2053-8546-88E1-D6134D30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660-6087-274D-BFA6-B8B9B4696280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E480B-D22E-D44B-9F13-CEDD275E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25283-4287-1241-9F6B-D9DFC13DFA31}"/>
              </a:ext>
            </a:extLst>
          </p:cNvPr>
          <p:cNvSpPr/>
          <p:nvPr/>
        </p:nvSpPr>
        <p:spPr>
          <a:xfrm>
            <a:off x="482487" y="1368976"/>
            <a:ext cx="897100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 Variables (mostly)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PATH (where to find command)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MANPATH (where to find help)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LD_LIBRARY_PATH (where compilers find libs, like MKL, etc.)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Package environment variables (TAU_METRICS, etc.)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Site environment variables for package (TACC_NETCDF_LIB)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and aliases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possibilities: anything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unixy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38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D7BA-D151-7A44-BFB6-F7509DDC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69149A3E-5A82-1847-9D5E-B9718874E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17" y="776220"/>
            <a:ext cx="8473765" cy="28866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7B68-23CA-094F-8AF1-0B515471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0713-E843-1141-99DA-6A2FDB108AFA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F7667-8D01-1E47-86D4-1FE90D51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1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0364-7202-EC4F-B8A6-DAFAEC1F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 err="1"/>
              <a:t>Lmod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25D6-1C23-3A4B-8A20-1E17DFB2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728" y="834683"/>
            <a:ext cx="7886700" cy="3263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Lua based module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convenient way to dynamically change the users’ environment through </a:t>
            </a:r>
            <a:r>
              <a:rPr lang="en-US" dirty="0" err="1"/>
              <a:t>modulefiles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or remove environment variable easily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Handle MODULEPATH hierarchical problem for complicated user environment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Only have one version active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Only load one compiler or MPI stack at a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BC1BE-3A87-F64D-8E42-13D4137F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FECA-FEB6-4044-A349-55A6FD35C856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C9AC1-503E-9B41-B63B-047A3765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AA8B-F1EC-D547-99EC-1807C0CD66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1700</Words>
  <Application>Microsoft Macintosh PowerPoint</Application>
  <PresentationFormat>On-screen Show (16:9)</PresentationFormat>
  <Paragraphs>355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Wingdings</vt:lpstr>
      <vt:lpstr>Office Theme</vt:lpstr>
      <vt:lpstr>PowerPoint Presentation</vt:lpstr>
      <vt:lpstr>Please Note:</vt:lpstr>
      <vt:lpstr>Tools Make a Difference on HPC</vt:lpstr>
      <vt:lpstr>Outline</vt:lpstr>
      <vt:lpstr>Lmod   Manage your environment   on a Supercomputer</vt:lpstr>
      <vt:lpstr>User Environment (1)</vt:lpstr>
      <vt:lpstr>User Environment</vt:lpstr>
      <vt:lpstr>PowerPoint Presentation</vt:lpstr>
      <vt:lpstr>Lmod</vt:lpstr>
      <vt:lpstr>Basic Module Commands (1)</vt:lpstr>
      <vt:lpstr>Basic Module Commands (2)</vt:lpstr>
      <vt:lpstr>ml: A Convenient Tool</vt:lpstr>
      <vt:lpstr>Save/load Your Own Collection (1)</vt:lpstr>
      <vt:lpstr>PowerPoint Presentation</vt:lpstr>
      <vt:lpstr>Define and Use Your Own Modulefiles</vt:lpstr>
      <vt:lpstr>Create Your Own Modulefile</vt:lpstr>
      <vt:lpstr>PowerPoint Presentation</vt:lpstr>
      <vt:lpstr>Lmod References</vt:lpstr>
      <vt:lpstr>SanityTool       Make my user environment valid</vt:lpstr>
      <vt:lpstr>Why SanityTool</vt:lpstr>
      <vt:lpstr>SanityTool</vt:lpstr>
      <vt:lpstr>Running SanityTool</vt:lpstr>
      <vt:lpstr>PowerPoint Presentation</vt:lpstr>
      <vt:lpstr>SanityTool Features</vt:lpstr>
      <vt:lpstr>Overall Design</vt:lpstr>
      <vt:lpstr>Currently Supported Tests</vt:lpstr>
      <vt:lpstr>Customized Testset</vt:lpstr>
      <vt:lpstr>Obtain SanityTool</vt:lpstr>
      <vt:lpstr>1st hands-on/homework session:  LMOD and SanityTool</vt:lpstr>
      <vt:lpstr> LMOD Lab (A):</vt:lpstr>
      <vt:lpstr> LMOD Lab (B):</vt:lpstr>
      <vt:lpstr>Sanitytool Lab: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McLay</dc:creator>
  <cp:lastModifiedBy>Robert McLay</cp:lastModifiedBy>
  <cp:revision>3</cp:revision>
  <dcterms:created xsi:type="dcterms:W3CDTF">2020-07-31T17:00:29Z</dcterms:created>
  <dcterms:modified xsi:type="dcterms:W3CDTF">2020-07-31T17:15:50Z</dcterms:modified>
</cp:coreProperties>
</file>