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4" r:id="rId5"/>
    <p:sldId id="265" r:id="rId6"/>
    <p:sldId id="273" r:id="rId7"/>
    <p:sldId id="274"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94249" autoAdjust="0"/>
  </p:normalViewPr>
  <p:slideViewPr>
    <p:cSldViewPr snapToGrid="0">
      <p:cViewPr varScale="1">
        <p:scale>
          <a:sx n="70" d="100"/>
          <a:sy n="70" d="100"/>
        </p:scale>
        <p:origin x="1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CEC1EF9-B2C5-40D2-A1BB-253F7F73B888}" type="datetimeFigureOut">
              <a:rPr lang="en-US" smtClean="0"/>
              <a:t>25-Apr-18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FFFFD-B411-4684-BA2A-C2E49CE561A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EC1EF9-B2C5-40D2-A1BB-253F7F73B888}" type="datetimeFigureOut">
              <a:rPr lang="en-US" smtClean="0"/>
              <a:t>25-Apr-18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FFFFD-B411-4684-BA2A-C2E49CE561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EC1EF9-B2C5-40D2-A1BB-253F7F73B888}" type="datetimeFigureOut">
              <a:rPr lang="en-US" smtClean="0"/>
              <a:t>25-Apr-18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FFFFD-B411-4684-BA2A-C2E49CE561A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EC1EF9-B2C5-40D2-A1BB-253F7F73B888}" type="datetimeFigureOut">
              <a:rPr lang="en-US" smtClean="0"/>
              <a:t>25-Apr-18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FFFFD-B411-4684-BA2A-C2E49CE561A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EC1EF9-B2C5-40D2-A1BB-253F7F73B888}" type="datetimeFigureOut">
              <a:rPr lang="en-US" smtClean="0"/>
              <a:t>25-Apr-18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FFFFD-B411-4684-BA2A-C2E49CE561A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EC1EF9-B2C5-40D2-A1BB-253F7F73B888}" type="datetimeFigureOut">
              <a:rPr lang="en-US" smtClean="0"/>
              <a:t>25-Apr-18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2FFFFD-B411-4684-BA2A-C2E49CE561A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EC1EF9-B2C5-40D2-A1BB-253F7F73B888}" type="datetimeFigureOut">
              <a:rPr lang="en-US" smtClean="0"/>
              <a:t>25-Apr-18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2FFFFD-B411-4684-BA2A-C2E49CE561A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EC1EF9-B2C5-40D2-A1BB-253F7F73B888}" type="datetimeFigureOut">
              <a:rPr lang="en-US" smtClean="0"/>
              <a:t>25-Apr-18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2FFFFD-B411-4684-BA2A-C2E49CE561A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EC1EF9-B2C5-40D2-A1BB-253F7F73B888}" type="datetimeFigureOut">
              <a:rPr lang="en-US" smtClean="0"/>
              <a:t>25-Apr-18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2FFFFD-B411-4684-BA2A-C2E49CE561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EC1EF9-B2C5-40D2-A1BB-253F7F73B888}" type="datetimeFigureOut">
              <a:rPr lang="en-US" smtClean="0"/>
              <a:t>25-Apr-18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2FFFFD-B411-4684-BA2A-C2E49CE561A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EC1EF9-B2C5-40D2-A1BB-253F7F73B888}" type="datetimeFigureOut">
              <a:rPr lang="en-US" smtClean="0"/>
              <a:t>25-Apr-18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2FFFFD-B411-4684-BA2A-C2E49CE561A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C1EF9-B2C5-40D2-A1BB-253F7F73B888}" type="datetimeFigureOut">
              <a:rPr lang="en-US" smtClean="0"/>
              <a:t>25-Apr-18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2FFFFD-B411-4684-BA2A-C2E49CE561A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developer.android.com/index.html" TargetMode="External"/><Relationship Id="rId1" Type="http://schemas.openxmlformats.org/officeDocument/2006/relationships/slideLayout" Target="../slideLayouts/slideLayout2.xml"/><Relationship Id="rId4" Type="http://schemas.openxmlformats.org/officeDocument/2006/relationships/hyperlink" Target="https://www.javatpoin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3529" y="0"/>
            <a:ext cx="9144000" cy="1463040"/>
          </a:xfrm>
        </p:spPr>
        <p:txBody>
          <a:bodyPr>
            <a:noAutofit/>
          </a:bodyPr>
          <a:lstStyle/>
          <a:p>
            <a:r>
              <a:rPr lang="en-IN" sz="4400" b="1" dirty="0"/>
              <a:t> </a:t>
            </a:r>
            <a:br>
              <a:rPr lang="en-US" sz="4400" dirty="0"/>
            </a:br>
            <a:br>
              <a:rPr lang="en-US" sz="4400" u="sng" dirty="0">
                <a:effectLst>
                  <a:outerShdw blurRad="38100" dist="38100" dir="2700000" algn="tl">
                    <a:srgbClr val="000000">
                      <a:alpha val="43137"/>
                    </a:srgbClr>
                  </a:outerShdw>
                </a:effectLst>
              </a:rPr>
            </a:br>
            <a:r>
              <a:rPr lang="en-IN"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HANDLING APPLICATIONS BY SPEECH RECOGNITION</a:t>
            </a:r>
            <a:endPar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2096085"/>
            <a:ext cx="12192000" cy="4761915"/>
          </a:xfrm>
        </p:spPr>
        <p:txBody>
          <a:bodyPr>
            <a:normAutofit fontScale="92500" lnSpcReduction="20000"/>
          </a:bodyPr>
          <a:lstStyle/>
          <a:p>
            <a:pPr algn="l"/>
            <a:endParaRPr lang="en-US" sz="2800" b="1" u="sng" dirty="0">
              <a:latin typeface="Times New Roman" panose="02020603050405020304" pitchFamily="18" charset="0"/>
              <a:cs typeface="Times New Roman" panose="02020603050405020304" pitchFamily="18" charset="0"/>
            </a:endParaRPr>
          </a:p>
          <a:p>
            <a:pPr algn="l"/>
            <a:r>
              <a:rPr lang="en-US" sz="3500" b="1" u="sng" dirty="0">
                <a:latin typeface="Times New Roman" panose="02020603050405020304" pitchFamily="18" charset="0"/>
                <a:cs typeface="Times New Roman" panose="02020603050405020304" pitchFamily="18" charset="0"/>
              </a:rPr>
              <a:t>Project  Mentor</a:t>
            </a:r>
            <a:r>
              <a:rPr lang="en-US" sz="3500" b="1" dirty="0">
                <a:latin typeface="Times New Roman" panose="02020603050405020304" pitchFamily="18" charset="0"/>
                <a:cs typeface="Times New Roman" panose="02020603050405020304" pitchFamily="18" charset="0"/>
              </a:rPr>
              <a:t>:                                      </a:t>
            </a:r>
            <a:r>
              <a:rPr lang="en-US" sz="3500" b="1" u="sng" dirty="0">
                <a:latin typeface="Times New Roman" panose="02020603050405020304" pitchFamily="18" charset="0"/>
                <a:cs typeface="Times New Roman" panose="02020603050405020304" pitchFamily="18" charset="0"/>
              </a:rPr>
              <a:t>Project Members</a:t>
            </a:r>
            <a:r>
              <a:rPr lang="en-US" sz="3500" b="1" dirty="0">
                <a:latin typeface="Times New Roman" panose="02020603050405020304" pitchFamily="18" charset="0"/>
                <a:cs typeface="Times New Roman" panose="02020603050405020304" pitchFamily="18" charset="0"/>
              </a:rPr>
              <a:t>:</a:t>
            </a:r>
          </a:p>
          <a:p>
            <a:pPr algn="l"/>
            <a:r>
              <a:rPr lang="en-US" dirty="0">
                <a:latin typeface="Times New Roman" panose="02020603050405020304" pitchFamily="18" charset="0"/>
                <a:cs typeface="Times New Roman" panose="02020603050405020304" pitchFamily="18" charset="0"/>
              </a:rPr>
              <a:t>				</a:t>
            </a:r>
          </a:p>
          <a:p>
            <a:pPr algn="l"/>
            <a:r>
              <a:rPr lang="en-US" sz="2600" cap="all" dirty="0">
                <a:latin typeface="Times New Roman" panose="02020603050405020304" pitchFamily="18" charset="0"/>
                <a:cs typeface="Times New Roman" panose="02020603050405020304" pitchFamily="18" charset="0"/>
              </a:rPr>
              <a:t>PROF. RADHA R.</a:t>
            </a:r>
            <a:r>
              <a:rPr lang="en-US" cap="all" dirty="0">
                <a:latin typeface="Times New Roman" panose="02020603050405020304" pitchFamily="18" charset="0"/>
                <a:cs typeface="Times New Roman" panose="02020603050405020304" pitchFamily="18" charset="0"/>
              </a:rPr>
              <a:t>				</a:t>
            </a:r>
            <a:r>
              <a:rPr lang="en-US" sz="2600" cap="all" dirty="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SHUBHAM THAKUR(15030141CSE083)</a:t>
            </a:r>
            <a:endParaRPr lang="en-US" sz="2600" dirty="0">
              <a:latin typeface="Times New Roman" panose="02020603050405020304" pitchFamily="18" charset="0"/>
              <a:cs typeface="Times New Roman" panose="02020603050405020304" pitchFamily="18" charset="0"/>
            </a:endParaRPr>
          </a:p>
          <a:p>
            <a:pPr algn="l"/>
            <a:r>
              <a:rPr lang="en-IN" sz="2600" dirty="0">
                <a:latin typeface="Times New Roman" panose="02020603050405020304" pitchFamily="18" charset="0"/>
                <a:cs typeface="Times New Roman" panose="02020603050405020304" pitchFamily="18" charset="0"/>
              </a:rPr>
              <a:t>                          			                           VAIBHAV PATHAK(15030141CSE107)</a:t>
            </a:r>
            <a:endParaRPr lang="en-US" sz="2600" dirty="0">
              <a:latin typeface="Times New Roman" panose="02020603050405020304" pitchFamily="18" charset="0"/>
              <a:cs typeface="Times New Roman" panose="02020603050405020304" pitchFamily="18" charset="0"/>
            </a:endParaRPr>
          </a:p>
          <a:p>
            <a:pPr algn="l"/>
            <a:r>
              <a:rPr lang="en-IN" sz="2600" dirty="0">
                <a:latin typeface="Times New Roman" panose="02020603050405020304" pitchFamily="18" charset="0"/>
                <a:cs typeface="Times New Roman" panose="02020603050405020304" pitchFamily="18" charset="0"/>
              </a:rPr>
              <a:t>                                                                                       VIPUL KUMAR JHA(15030141CSE114)</a:t>
            </a:r>
            <a:endParaRPr lang="en-US" sz="2600" dirty="0">
              <a:latin typeface="Times New Roman" panose="02020603050405020304" pitchFamily="18" charset="0"/>
              <a:cs typeface="Times New Roman" panose="02020603050405020304" pitchFamily="18" charset="0"/>
            </a:endParaRPr>
          </a:p>
          <a:p>
            <a:pPr algn="l"/>
            <a:r>
              <a:rPr lang="en-IN" sz="2600" dirty="0">
                <a:latin typeface="Times New Roman" panose="02020603050405020304" pitchFamily="18" charset="0"/>
                <a:cs typeface="Times New Roman" panose="02020603050405020304" pitchFamily="18" charset="0"/>
              </a:rPr>
              <a:t>                                                                                        SUSHANT JHA(15030141CSE097)</a:t>
            </a:r>
            <a:endParaRPr lang="en-US" sz="2600"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a:t>
            </a:r>
          </a:p>
          <a:p>
            <a:pPr algn="l"/>
            <a:endParaRPr lang="en-US" cap="all"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a:t>
            </a:r>
          </a:p>
          <a:p>
            <a:pPr algn="l"/>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lstStyle/>
          <a:p>
            <a:r>
              <a:rPr lang="en-US" dirty="0">
                <a:hlinkClick r:id="rId2"/>
              </a:rPr>
              <a:t>https://developer.android.com/index.html</a:t>
            </a:r>
            <a:endParaRPr lang="en-US" dirty="0"/>
          </a:p>
          <a:p>
            <a:r>
              <a:rPr lang="en-US" dirty="0">
                <a:hlinkClick r:id="rId3"/>
              </a:rPr>
              <a:t>https://stackoverflow.com/</a:t>
            </a:r>
            <a:endParaRPr lang="en-US" dirty="0"/>
          </a:p>
          <a:p>
            <a:r>
              <a:rPr lang="en-US" dirty="0">
                <a:hlinkClick r:id="rId4"/>
              </a:rPr>
              <a:t>https://www.javatpoint.com/</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Design  Model</a:t>
            </a:r>
          </a:p>
          <a:p>
            <a:r>
              <a:rPr lang="en-US" dirty="0">
                <a:latin typeface="Times New Roman" panose="02020603050405020304" pitchFamily="18" charset="0"/>
                <a:cs typeface="Times New Roman" panose="02020603050405020304" pitchFamily="18" charset="0"/>
              </a:rPr>
              <a:t>Implementation</a:t>
            </a:r>
          </a:p>
          <a:p>
            <a:r>
              <a:rPr lang="en-US" dirty="0">
                <a:latin typeface="Times New Roman" panose="02020603050405020304" pitchFamily="18" charset="0"/>
                <a:cs typeface="Times New Roman" panose="02020603050405020304" pitchFamily="18" charset="0"/>
              </a:rPr>
              <a:t>Requirements</a:t>
            </a:r>
          </a:p>
          <a:p>
            <a:r>
              <a:rPr lang="en-US" dirty="0">
                <a:latin typeface="Times New Roman" panose="02020603050405020304" pitchFamily="18" charset="0"/>
                <a:cs typeface="Times New Roman" panose="02020603050405020304" pitchFamily="18" charset="0"/>
              </a:rPr>
              <a:t>Conclusion and Future Enhancement </a:t>
            </a:r>
          </a:p>
          <a:p>
            <a:r>
              <a:rPr lang="en-US" dirty="0">
                <a:latin typeface="Times New Roman" panose="02020603050405020304" pitchFamily="18" charset="0"/>
                <a:cs typeface="Times New Roman" panose="02020603050405020304" pitchFamily="18" charset="0"/>
              </a:rPr>
              <a:t>Reference.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528548"/>
          </a:xfrm>
        </p:spPr>
        <p:txBody>
          <a:bodyPr>
            <a:normAutofit/>
          </a:bodyPr>
          <a:lstStyle/>
          <a:p>
            <a:r>
              <a:rPr lang="en-US" sz="49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r>
              <a:rPr lang="en-US" dirty="0"/>
              <a:t>		</a:t>
            </a:r>
          </a:p>
        </p:txBody>
      </p:sp>
      <p:sp>
        <p:nvSpPr>
          <p:cNvPr id="3" name="Content Placeholder 2"/>
          <p:cNvSpPr>
            <a:spLocks noGrp="1"/>
          </p:cNvSpPr>
          <p:nvPr>
            <p:ph idx="1"/>
          </p:nvPr>
        </p:nvSpPr>
        <p:spPr>
          <a:xfrm>
            <a:off x="0" y="844062"/>
            <a:ext cx="12192000" cy="6013937"/>
          </a:xfrm>
        </p:spPr>
        <p:txBody>
          <a:bodyPr>
            <a:normAutofit/>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Gesture have been an integral part of human interaction since old times. Most gestures originate from either face, hand or voice based.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Our project’s target is to allow PLUTO to do “speech recognition” and “text recognition”  meaning that it would be able to recognize both Text or Speech commands and perform  operations of opening applications.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p:txBody>
      </p:sp>
      <p:sp>
        <p:nvSpPr>
          <p:cNvPr id="7" name="Rectangle 2"/>
          <p:cNvSpPr>
            <a:spLocks noChangeArrowheads="1"/>
          </p:cNvSpPr>
          <p:nvPr/>
        </p:nvSpPr>
        <p:spPr bwMode="auto">
          <a:xfrm>
            <a:off x="2832664" y="51683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591" y="168178"/>
            <a:ext cx="10515600" cy="315912"/>
          </a:xfrm>
        </p:spPr>
        <p:txBody>
          <a:bodyPr>
            <a:noAutofit/>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0" y="745588"/>
            <a:ext cx="12192000" cy="6112412"/>
          </a:xfrm>
        </p:spPr>
        <p:txBody>
          <a:bodyPr>
            <a:normAutofit/>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2005, Android is Officially own by GOOGLE and in today’s world 80% of mobile phones are running on android OS, that is why we chose android platform for our project.</a:t>
            </a:r>
          </a:p>
          <a:p>
            <a:r>
              <a:rPr lang="en-IN" dirty="0">
                <a:latin typeface="Times New Roman" panose="02020603050405020304" pitchFamily="18" charset="0"/>
                <a:cs typeface="Times New Roman" panose="02020603050405020304" pitchFamily="18" charset="0"/>
              </a:rPr>
              <a:t>Our application recognizes the words user speaks and converts it to text then matches with keywords in the code for tasks, if it matches then it performs the task spoken to it. If the user speaks “open camera” then it converts the word spoken into text and then matches the text with the predefined keywords and opens the application.</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Our goal for this project is to reduce the user’s time for searching an application from number of applications. </a:t>
            </a:r>
          </a:p>
          <a:p>
            <a:r>
              <a:rPr lang="en-IN" dirty="0">
                <a:latin typeface="Times New Roman" panose="02020603050405020304" pitchFamily="18" charset="0"/>
                <a:cs typeface="Times New Roman" panose="02020603050405020304" pitchFamily="18" charset="0"/>
              </a:rPr>
              <a:t>Our app </a:t>
            </a:r>
            <a:r>
              <a:rPr lang="en-IN" b="1" dirty="0">
                <a:latin typeface="Times New Roman" panose="02020603050405020304" pitchFamily="18" charset="0"/>
                <a:cs typeface="Times New Roman" panose="02020603050405020304" pitchFamily="18" charset="0"/>
              </a:rPr>
              <a:t>PLUTO </a:t>
            </a:r>
            <a:r>
              <a:rPr lang="en-IN" dirty="0">
                <a:latin typeface="Times New Roman" panose="02020603050405020304" pitchFamily="18" charset="0"/>
                <a:cs typeface="Times New Roman" panose="02020603050405020304" pitchFamily="18" charset="0"/>
              </a:rPr>
              <a:t>can recognizes both Text or Speech commands and perform  operation of opening applications.</a:t>
            </a:r>
          </a:p>
          <a:p>
            <a:r>
              <a:rPr lang="en-IN" dirty="0">
                <a:latin typeface="Times New Roman" panose="02020603050405020304" pitchFamily="18" charset="0"/>
                <a:cs typeface="Times New Roman" panose="02020603050405020304" pitchFamily="18" charset="0"/>
              </a:rPr>
              <a:t>It uses Java platform and it’s APIs. </a:t>
            </a:r>
            <a:endParaRPr lang="en-US"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651"/>
            <a:ext cx="10515600" cy="591429"/>
          </a:xfrm>
        </p:spPr>
        <p:txBody>
          <a:bodyPr>
            <a:no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Model:</a:t>
            </a:r>
            <a:b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u="sng" dirty="0">
                <a:latin typeface="Times New Roman" panose="02020603050405020304" pitchFamily="18" charset="0"/>
                <a:cs typeface="Times New Roman" panose="02020603050405020304" pitchFamily="18" charset="0"/>
              </a:rPr>
              <a:t>Architecture</a:t>
            </a:r>
            <a:r>
              <a:rPr lang="en-US" b="1" u="sng" dirty="0">
                <a:latin typeface="Times New Roman" panose="02020603050405020304" pitchFamily="18" charset="0"/>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u="sng" dirty="0">
                <a:latin typeface="Times New Roman" panose="02020603050405020304" pitchFamily="18" charset="0"/>
                <a:cs typeface="Times New Roman" panose="02020603050405020304" pitchFamily="18" charset="0"/>
              </a:rPr>
              <a:t>Android Life Cycle</a:t>
            </a:r>
            <a:endParaRPr lang="en-IN" altLang="en-US" sz="3600" b="1" u="sng" dirty="0">
              <a:latin typeface="Times New Roman" panose="02020603050405020304" pitchFamily="18" charset="0"/>
              <a:cs typeface="Times New Roman" panose="02020603050405020304" pitchFamily="18" charset="0"/>
            </a:endParaRPr>
          </a:p>
        </p:txBody>
      </p:sp>
      <p:sp>
        <p:nvSpPr>
          <p:cNvPr id="15" name="Text Placeholder 14">
            <a:extLst>
              <a:ext uri="{FF2B5EF4-FFF2-40B4-BE49-F238E27FC236}">
                <a16:creationId xmlns:a16="http://schemas.microsoft.com/office/drawing/2014/main" id="{D3CE013C-8C74-4FB0-9D00-9137D0834561}"/>
              </a:ext>
            </a:extLst>
          </p:cNvPr>
          <p:cNvSpPr>
            <a:spLocks noGrp="1"/>
          </p:cNvSpPr>
          <p:nvPr>
            <p:ph type="body" idx="1"/>
          </p:nvPr>
        </p:nvSpPr>
        <p:spPr/>
        <p:txBody>
          <a:bodyPr/>
          <a:lstStyle/>
          <a:p>
            <a:r>
              <a:rPr lang="en-US" dirty="0"/>
              <a:t> </a:t>
            </a:r>
          </a:p>
        </p:txBody>
      </p:sp>
      <p:pic>
        <p:nvPicPr>
          <p:cNvPr id="14" name="Content Placeholder 13" descr="A screenshot of a cell phone&#10;&#10;Description generated with very high confidence">
            <a:extLst>
              <a:ext uri="{FF2B5EF4-FFF2-40B4-BE49-F238E27FC236}">
                <a16:creationId xmlns:a16="http://schemas.microsoft.com/office/drawing/2014/main" id="{DFCDC2B7-58F4-433C-95DF-4F08F0AC8A0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1125416"/>
            <a:ext cx="6172199" cy="5732583"/>
          </a:xfrm>
        </p:spPr>
      </p:pic>
      <p:sp>
        <p:nvSpPr>
          <p:cNvPr id="16" name="Text Placeholder 15">
            <a:extLst>
              <a:ext uri="{FF2B5EF4-FFF2-40B4-BE49-F238E27FC236}">
                <a16:creationId xmlns:a16="http://schemas.microsoft.com/office/drawing/2014/main" id="{57179DDB-D3A6-44F3-84D4-2011D63EAA2C}"/>
              </a:ext>
            </a:extLst>
          </p:cNvPr>
          <p:cNvSpPr>
            <a:spLocks noGrp="1"/>
          </p:cNvSpPr>
          <p:nvPr>
            <p:ph type="body" sz="quarter" idx="3"/>
          </p:nvPr>
        </p:nvSpPr>
        <p:spPr/>
        <p:txBody>
          <a:bodyPr/>
          <a:lstStyle/>
          <a:p>
            <a:r>
              <a:rPr lang="en-US" dirty="0"/>
              <a:t> </a:t>
            </a:r>
          </a:p>
        </p:txBody>
      </p:sp>
      <p:pic>
        <p:nvPicPr>
          <p:cNvPr id="12" name="Content Placeholder 11" descr="A screenshot of a cell phone&#10;&#10;Description generated with very high confidence">
            <a:extLst>
              <a:ext uri="{FF2B5EF4-FFF2-40B4-BE49-F238E27FC236}">
                <a16:creationId xmlns:a16="http://schemas.microsoft.com/office/drawing/2014/main" id="{0F07EA94-DD77-4776-AF73-48927F288AD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558787" y="2505075"/>
            <a:ext cx="4410013" cy="3684588"/>
          </a:xfrm>
        </p:spPr>
      </p:pic>
      <p:pic>
        <p:nvPicPr>
          <p:cNvPr id="6" name="Picture 5" descr="A close up of a map&#10;&#10;Description generated with very high confidence">
            <a:extLst>
              <a:ext uri="{FF2B5EF4-FFF2-40B4-BE49-F238E27FC236}">
                <a16:creationId xmlns:a16="http://schemas.microsoft.com/office/drawing/2014/main" id="{8118D61A-F3CB-49F0-A60F-3FE0E6F094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823" y="1125417"/>
            <a:ext cx="6410178" cy="578885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73"/>
            <a:ext cx="10515600" cy="1186988"/>
          </a:xfrm>
        </p:spPr>
        <p:txBody>
          <a:bodyPr>
            <a:normAutofit fontScale="90000"/>
          </a:bodyPr>
          <a:lstStyle/>
          <a:p>
            <a:r>
              <a:rPr lang="en-US" sz="49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Implementation:</a:t>
            </a:r>
            <a:b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dirty="0"/>
          </a:p>
        </p:txBody>
      </p:sp>
      <p:sp>
        <p:nvSpPr>
          <p:cNvPr id="11" name="Content Placeholder 10">
            <a:extLst>
              <a:ext uri="{FF2B5EF4-FFF2-40B4-BE49-F238E27FC236}">
                <a16:creationId xmlns:a16="http://schemas.microsoft.com/office/drawing/2014/main" id="{FBB6C0DA-CDC5-40E2-A52C-95B374C9BDB9}"/>
              </a:ext>
            </a:extLst>
          </p:cNvPr>
          <p:cNvSpPr>
            <a:spLocks noGrp="1"/>
          </p:cNvSpPr>
          <p:nvPr>
            <p:ph idx="1"/>
          </p:nvPr>
        </p:nvSpPr>
        <p:spPr>
          <a:xfrm>
            <a:off x="0" y="98473"/>
            <a:ext cx="12192000" cy="6759527"/>
          </a:xfrm>
        </p:spPr>
        <p:txBody>
          <a:bodyPr>
            <a:norm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our project, we are using XML and JAVA for Front End and Back End respectively.</a:t>
            </a:r>
          </a:p>
          <a:p>
            <a:r>
              <a:rPr lang="en-US" dirty="0">
                <a:latin typeface="Times New Roman" panose="02020603050405020304" pitchFamily="18" charset="0"/>
                <a:cs typeface="Times New Roman" panose="02020603050405020304" pitchFamily="18" charset="0"/>
              </a:rPr>
              <a:t>We are working on Mobile Domain and using Android Studio as Development Environment.</a:t>
            </a:r>
          </a:p>
          <a:p>
            <a:r>
              <a:rPr lang="en-US" dirty="0">
                <a:latin typeface="Times New Roman" panose="02020603050405020304" pitchFamily="18" charset="0"/>
                <a:cs typeface="Times New Roman" panose="02020603050405020304" pitchFamily="18" charset="0"/>
              </a:rPr>
              <a:t>We have used JAVA platform and it’s API’s. </a:t>
            </a:r>
          </a:p>
          <a:p>
            <a:r>
              <a:rPr lang="en-US" dirty="0">
                <a:latin typeface="Times New Roman" panose="02020603050405020304" pitchFamily="18" charset="0"/>
                <a:cs typeface="Times New Roman" panose="02020603050405020304" pitchFamily="18" charset="0"/>
              </a:rPr>
              <a:t>We divided our project into 2 parts: Speech Recognition and Text Recognition. </a:t>
            </a:r>
          </a:p>
          <a:p>
            <a:r>
              <a:rPr lang="en-US" dirty="0">
                <a:latin typeface="Times New Roman" panose="02020603050405020304" pitchFamily="18" charset="0"/>
                <a:cs typeface="Times New Roman" panose="02020603050405020304" pitchFamily="18" charset="0"/>
              </a:rPr>
              <a:t>In Text Recognition we have used Intent Class, it’s object and its methods that recognition our pre-defined words and do the operations.</a:t>
            </a:r>
          </a:p>
          <a:p>
            <a:r>
              <a:rPr lang="en-US" dirty="0">
                <a:latin typeface="Times New Roman" panose="02020603050405020304" pitchFamily="18" charset="0"/>
                <a:cs typeface="Times New Roman" panose="02020603050405020304" pitchFamily="18" charset="0"/>
              </a:rPr>
              <a:t>In Speech Recognition part we have used GOOGLE Speech API’s to understand our word and display in the Text Box. If that word is in the list of our pre-defined words, then it will do it’s respective operation otherwise it will display an appropriate message.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47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73"/>
            <a:ext cx="10515600" cy="872441"/>
          </a:xfrm>
        </p:spPr>
        <p:txBody>
          <a:bodyPr>
            <a:normAutofit fontScale="90000"/>
          </a:bodyPr>
          <a:lstStyle/>
          <a:p>
            <a:r>
              <a:rPr lang="en-US" sz="4900" b="1" i="1" dirty="0">
                <a:latin typeface="Times New Roman" panose="02020603050405020304" pitchFamily="18" charset="0"/>
                <a:cs typeface="Times New Roman" panose="02020603050405020304" pitchFamily="18" charset="0"/>
                <a:sym typeface="+mn-ea"/>
              </a:rPr>
              <a:t>Continued…</a:t>
            </a:r>
            <a:b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dirty="0"/>
          </a:p>
        </p:txBody>
      </p:sp>
      <p:graphicFrame>
        <p:nvGraphicFramePr>
          <p:cNvPr id="7" name="Content Placeholder 6">
            <a:extLst>
              <a:ext uri="{FF2B5EF4-FFF2-40B4-BE49-F238E27FC236}">
                <a16:creationId xmlns:a16="http://schemas.microsoft.com/office/drawing/2014/main" id="{898FA961-29AC-4849-B6A2-94E5DE28CCBA}"/>
              </a:ext>
            </a:extLst>
          </p:cNvPr>
          <p:cNvGraphicFramePr>
            <a:graphicFrameLocks noGrp="1"/>
          </p:cNvGraphicFramePr>
          <p:nvPr>
            <p:ph idx="1"/>
            <p:extLst>
              <p:ext uri="{D42A27DB-BD31-4B8C-83A1-F6EECF244321}">
                <p14:modId xmlns:p14="http://schemas.microsoft.com/office/powerpoint/2010/main" val="575056762"/>
              </p:ext>
            </p:extLst>
          </p:nvPr>
        </p:nvGraphicFramePr>
        <p:xfrm>
          <a:off x="1749287" y="1209040"/>
          <a:ext cx="7500730" cy="2219960"/>
        </p:xfrm>
        <a:graphic>
          <a:graphicData uri="http://schemas.openxmlformats.org/drawingml/2006/table">
            <a:tbl>
              <a:tblPr firstRow="1" bandRow="1">
                <a:tableStyleId>{5C22544A-7EE6-4342-B048-85BDC9FD1C3A}</a:tableStyleId>
              </a:tblPr>
              <a:tblGrid>
                <a:gridCol w="3750365">
                  <a:extLst>
                    <a:ext uri="{9D8B030D-6E8A-4147-A177-3AD203B41FA5}">
                      <a16:colId xmlns:a16="http://schemas.microsoft.com/office/drawing/2014/main" val="2299061019"/>
                    </a:ext>
                  </a:extLst>
                </a:gridCol>
                <a:gridCol w="3750365">
                  <a:extLst>
                    <a:ext uri="{9D8B030D-6E8A-4147-A177-3AD203B41FA5}">
                      <a16:colId xmlns:a16="http://schemas.microsoft.com/office/drawing/2014/main" val="1334511836"/>
                    </a:ext>
                  </a:extLst>
                </a:gridCol>
              </a:tblGrid>
              <a:tr h="0">
                <a:tc>
                  <a:txBody>
                    <a:bodyPr/>
                    <a:lstStyle/>
                    <a:p>
                      <a:endParaRPr lang="en-US" dirty="0"/>
                    </a:p>
                  </a:txBody>
                  <a:tcPr/>
                </a:tc>
                <a:tc>
                  <a:txBody>
                    <a:bodyPr/>
                    <a:lstStyle/>
                    <a:p>
                      <a:endParaRPr lang="en-US"/>
                    </a:p>
                  </a:txBody>
                  <a:tcPr/>
                </a:tc>
                <a:extLst>
                  <a:ext uri="{0D108BD9-81ED-4DB2-BD59-A6C34878D82A}">
                    <a16:rowId xmlns:a16="http://schemas.microsoft.com/office/drawing/2014/main" val="3959483756"/>
                  </a:ext>
                </a:extLst>
              </a:tr>
              <a:tr h="370840">
                <a:tc>
                  <a:txBody>
                    <a:bodyPr/>
                    <a:lstStyle/>
                    <a:p>
                      <a:pPr marL="0" marR="0" algn="l">
                        <a:lnSpc>
                          <a:spcPct val="107000"/>
                        </a:lnSpc>
                        <a:spcBef>
                          <a:spcPts val="0"/>
                        </a:spcBef>
                        <a:spcAft>
                          <a:spcPts val="0"/>
                        </a:spcAft>
                      </a:pPr>
                      <a:r>
                        <a:rPr lang="en-IN" sz="1800" u="sng" dirty="0">
                          <a:effectLst/>
                          <a:latin typeface="Times New Roman" panose="02020603050405020304" pitchFamily="18" charset="0"/>
                          <a:ea typeface="Calibri" panose="020F0502020204030204" pitchFamily="34" charset="0"/>
                          <a:cs typeface="Mangal" panose="02040503050203030202" pitchFamily="18" charset="0"/>
                        </a:rPr>
                        <a:t>DOMAIN:</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MOBILE</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90108190"/>
                  </a:ext>
                </a:extLst>
              </a:tr>
              <a:tr h="370840">
                <a:tc>
                  <a:txBody>
                    <a:bodyPr/>
                    <a:lstStyle/>
                    <a:p>
                      <a:pPr marL="0" marR="0" algn="l">
                        <a:lnSpc>
                          <a:spcPct val="107000"/>
                        </a:lnSpc>
                        <a:spcBef>
                          <a:spcPts val="0"/>
                        </a:spcBef>
                        <a:spcAft>
                          <a:spcPts val="0"/>
                        </a:spcAft>
                      </a:pPr>
                      <a:r>
                        <a:rPr lang="en-IN" sz="1800" u="sng" dirty="0">
                          <a:effectLst/>
                          <a:latin typeface="Times New Roman" panose="02020603050405020304" pitchFamily="18" charset="0"/>
                          <a:ea typeface="Calibri" panose="020F0502020204030204" pitchFamily="34" charset="0"/>
                          <a:cs typeface="Mangal" panose="02040503050203030202" pitchFamily="18" charset="0"/>
                        </a:rPr>
                        <a:t>PLATFORM:</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JAVA</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277513369"/>
                  </a:ext>
                </a:extLst>
              </a:tr>
              <a:tr h="370840">
                <a:tc>
                  <a:txBody>
                    <a:bodyPr/>
                    <a:lstStyle/>
                    <a:p>
                      <a:pPr marL="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BACK END</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JAVA</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684843117"/>
                  </a:ext>
                </a:extLst>
              </a:tr>
              <a:tr h="370840">
                <a:tc>
                  <a:txBody>
                    <a:bodyPr/>
                    <a:lstStyle/>
                    <a:p>
                      <a:pPr marL="0" marR="0">
                        <a:lnSpc>
                          <a:spcPct val="107000"/>
                        </a:lnSpc>
                        <a:spcBef>
                          <a:spcPts val="0"/>
                        </a:spcBef>
                        <a:spcAft>
                          <a:spcPts val="0"/>
                        </a:spcAft>
                      </a:pPr>
                      <a:r>
                        <a:rPr lang="en-IN" sz="1800">
                          <a:effectLst/>
                          <a:latin typeface="Times New Roman" panose="02020603050405020304" pitchFamily="18" charset="0"/>
                          <a:ea typeface="Calibri" panose="020F0502020204030204" pitchFamily="34" charset="0"/>
                          <a:cs typeface="Mangal" panose="02040503050203030202" pitchFamily="18" charset="0"/>
                        </a:rPr>
                        <a:t>FRONT END</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XML</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58827702"/>
                  </a:ext>
                </a:extLst>
              </a:tr>
              <a:tr h="370840">
                <a:tc>
                  <a:txBody>
                    <a:bodyPr/>
                    <a:lstStyle/>
                    <a:p>
                      <a:pPr marL="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DEVELOPMENT</a:t>
                      </a:r>
                      <a:r>
                        <a:rPr lang="en-US" sz="110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cs typeface="Mangal" panose="02040503050203030202" pitchFamily="18" charset="0"/>
                        </a:rPr>
                        <a:t>ENVIRONMENT</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ANDROID STUDIO</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87536346"/>
                  </a:ext>
                </a:extLst>
              </a:tr>
            </a:tbl>
          </a:graphicData>
        </a:graphic>
      </p:graphicFrame>
    </p:spTree>
    <p:extLst>
      <p:ext uri="{BB962C8B-B14F-4D97-AF65-F5344CB8AC3E}">
        <p14:creationId xmlns:p14="http://schemas.microsoft.com/office/powerpoint/2010/main" val="1602592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25657"/>
            <a:ext cx="10515600" cy="155380"/>
          </a:xfrm>
        </p:spPr>
        <p:txBody>
          <a:bodyPr>
            <a:normAutofit fontScale="90000"/>
          </a:bodyPr>
          <a:lstStyle/>
          <a:p>
            <a:r>
              <a:rPr lang="en-US" sz="49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Requirements:</a:t>
            </a:r>
            <a:r>
              <a:rPr lang="en-US" dirty="0"/>
              <a:t>				     </a:t>
            </a:r>
            <a:r>
              <a:rPr lang="en-US" sz="49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UI Tested On:</a:t>
            </a:r>
          </a:p>
        </p:txBody>
      </p:sp>
      <p:sp>
        <p:nvSpPr>
          <p:cNvPr id="3" name="Content Placeholder 2"/>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Computer running Windows, Linux or MAC OS X</a:t>
            </a:r>
          </a:p>
          <a:p>
            <a:r>
              <a:rPr lang="en-US" dirty="0">
                <a:latin typeface="Times New Roman" panose="02020603050405020304" pitchFamily="18" charset="0"/>
                <a:cs typeface="Times New Roman" panose="02020603050405020304" pitchFamily="18" charset="0"/>
              </a:rPr>
              <a:t>Java SDK</a:t>
            </a:r>
          </a:p>
          <a:p>
            <a:r>
              <a:rPr lang="en-US" dirty="0">
                <a:latin typeface="Times New Roman" panose="02020603050405020304" pitchFamily="18" charset="0"/>
                <a:cs typeface="Times New Roman" panose="02020603050405020304" pitchFamily="18" charset="0"/>
              </a:rPr>
              <a:t>Google Android SDK</a:t>
            </a:r>
          </a:p>
          <a:p>
            <a:r>
              <a:rPr lang="en-US" dirty="0">
                <a:latin typeface="Times New Roman" panose="02020603050405020304" pitchFamily="18" charset="0"/>
                <a:cs typeface="Times New Roman" panose="02020603050405020304" pitchFamily="18" charset="0"/>
              </a:rPr>
              <a:t>Integrated Development Environment(IDE).</a:t>
            </a:r>
          </a:p>
          <a:p>
            <a:r>
              <a:rPr lang="en-US" dirty="0">
                <a:latin typeface="Times New Roman" panose="02020603050405020304" pitchFamily="18" charset="0"/>
                <a:cs typeface="Times New Roman" panose="02020603050405020304" pitchFamily="18" charset="0"/>
              </a:rPr>
              <a:t>2 GB RAM min.</a:t>
            </a:r>
          </a:p>
          <a:p>
            <a:r>
              <a:rPr lang="en-US" dirty="0">
                <a:latin typeface="Times New Roman" panose="02020603050405020304" pitchFamily="18" charset="0"/>
                <a:cs typeface="Times New Roman" panose="02020603050405020304" pitchFamily="18" charset="0"/>
              </a:rPr>
              <a:t>800 MHz Processor min</a:t>
            </a:r>
            <a:r>
              <a:rPr lang="en-US" dirty="0"/>
              <a:t>.</a:t>
            </a:r>
          </a:p>
        </p:txBody>
      </p:sp>
      <p:sp>
        <p:nvSpPr>
          <p:cNvPr id="4" name="Content Placeholder 3"/>
          <p:cNvSpPr>
            <a:spLocks noGrp="1"/>
          </p:cNvSpPr>
          <p:nvPr>
            <p:ph sz="half" idx="2"/>
          </p:nvPr>
        </p:nvSpPr>
        <p:spPr>
          <a:xfrm>
            <a:off x="8163233" y="1731758"/>
            <a:ext cx="5181600" cy="4351338"/>
          </a:xfrm>
        </p:spPr>
        <p:txBody>
          <a:bodyPr/>
          <a:lstStyle/>
          <a:p>
            <a:r>
              <a:rPr lang="en-US" dirty="0">
                <a:latin typeface="Times New Roman" panose="02020603050405020304" pitchFamily="18" charset="0"/>
                <a:cs typeface="Times New Roman" panose="02020603050405020304" pitchFamily="18" charset="0"/>
              </a:rPr>
              <a:t>Android Emulator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258371"/>
            <a:ext cx="10515600" cy="422666"/>
          </a:xfrm>
        </p:spPr>
        <p:txBody>
          <a:bodyPr>
            <a:noAutofit/>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 and Future Enhancement </a:t>
            </a:r>
          </a:p>
        </p:txBody>
      </p:sp>
      <p:sp>
        <p:nvSpPr>
          <p:cNvPr id="6" name="Content Placeholder 5"/>
          <p:cNvSpPr>
            <a:spLocks noGrp="1"/>
          </p:cNvSpPr>
          <p:nvPr>
            <p:ph idx="1"/>
          </p:nvPr>
        </p:nvSpPr>
        <p:spPr>
          <a:xfrm>
            <a:off x="126609" y="681037"/>
            <a:ext cx="12065391" cy="6176963"/>
          </a:xfrm>
        </p:spPr>
        <p:txBody>
          <a:bodyPr>
            <a:normAutofit/>
          </a:bodyPr>
          <a:lstStyle/>
          <a:p>
            <a:endParaRPr lang="en-US" sz="3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Our app. is very useful in daily life but also  limited to do operation of opening other applications only. </a:t>
            </a:r>
          </a:p>
          <a:p>
            <a:r>
              <a:rPr lang="en-US" dirty="0">
                <a:latin typeface="Times New Roman" panose="02020603050405020304" pitchFamily="18" charset="0"/>
                <a:cs typeface="Times New Roman" panose="02020603050405020304" pitchFamily="18" charset="0"/>
              </a:rPr>
              <a:t>It’s  having a very simple  UI, because the  usage of low level APIs. We used low level API’s so that it could support most of android versions, </a:t>
            </a:r>
            <a:r>
              <a:rPr lang="en-US" b="1" i="1" dirty="0">
                <a:latin typeface="Times New Roman" panose="02020603050405020304" pitchFamily="18" charset="0"/>
                <a:cs typeface="Times New Roman" panose="02020603050405020304" pitchFamily="18" charset="0"/>
              </a:rPr>
              <a:t>but in future we will: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 high level API’s for more functionalities.</a:t>
            </a:r>
          </a:p>
          <a:p>
            <a:r>
              <a:rPr lang="en-US" dirty="0">
                <a:latin typeface="Times New Roman" panose="02020603050405020304" pitchFamily="18" charset="0"/>
                <a:cs typeface="Times New Roman" panose="02020603050405020304" pitchFamily="18" charset="0"/>
              </a:rPr>
              <a:t>Improve the UI.</a:t>
            </a:r>
          </a:p>
          <a:p>
            <a:r>
              <a:rPr lang="en-US" dirty="0">
                <a:latin typeface="Times New Roman" panose="02020603050405020304" pitchFamily="18" charset="0"/>
                <a:cs typeface="Times New Roman" panose="02020603050405020304" pitchFamily="18" charset="0"/>
              </a:rPr>
              <a:t>Extends it’s capability i.e. in future, it can control more activities of phone.</a:t>
            </a:r>
          </a:p>
          <a:p>
            <a:r>
              <a:rPr lang="en-US" dirty="0">
                <a:latin typeface="Times New Roman" panose="02020603050405020304" pitchFamily="18" charset="0"/>
                <a:cs typeface="Times New Roman" panose="02020603050405020304" pitchFamily="18" charset="0"/>
              </a:rPr>
              <a:t>Improving Speech Recognition capability</a:t>
            </a:r>
          </a:p>
          <a:p>
            <a:r>
              <a:rPr lang="en-US" dirty="0">
                <a:latin typeface="Times New Roman" panose="02020603050405020304" pitchFamily="18" charset="0"/>
                <a:cs typeface="Times New Roman" panose="02020603050405020304" pitchFamily="18" charset="0"/>
              </a:rPr>
              <a:t>Make use  of Internet to search any queries and quickly get relevant solutions.</a:t>
            </a:r>
          </a:p>
          <a:p>
            <a:pPr marL="0" indent="0">
              <a:buNone/>
            </a:pP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550</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Mangal</vt:lpstr>
      <vt:lpstr>Times New Roman</vt:lpstr>
      <vt:lpstr>Office Theme</vt:lpstr>
      <vt:lpstr>   HANDLING APPLICATIONS BY SPEECH RECOGNITION</vt:lpstr>
      <vt:lpstr>Contents:</vt:lpstr>
      <vt:lpstr>Abstract:  </vt:lpstr>
      <vt:lpstr>Introduction:</vt:lpstr>
      <vt:lpstr>   Design Model: Architecture           Android Life Cycle</vt:lpstr>
      <vt:lpstr>Implementation: </vt:lpstr>
      <vt:lpstr>Continued… </vt:lpstr>
      <vt:lpstr>Requirements:         UI Tested On:</vt:lpstr>
      <vt:lpstr>Conclusion and Future Enhancement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APPLICATIONS BY SPEECH RECOGNITION</dc:title>
  <dc:creator>Shubham Thakur</dc:creator>
  <cp:lastModifiedBy>Shubham Thakur</cp:lastModifiedBy>
  <cp:revision>29</cp:revision>
  <dcterms:created xsi:type="dcterms:W3CDTF">2018-04-22T10:46:00Z</dcterms:created>
  <dcterms:modified xsi:type="dcterms:W3CDTF">2018-04-25T17:12:45Z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