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471E90-273D-4DF3-BDE7-889BAA938BFF}">
  <a:tblStyle styleId="{18471E90-273D-4DF3-BDE7-889BAA938B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775741675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775741675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775741675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775741675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849365a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849365a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849365a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849365a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775741675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775741675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775741675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775741675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775741675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775741675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775741675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775741675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775741675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775741675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775741675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775741675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775741675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775741675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775741675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775741675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uciml/restaurant-data-with-consumer-ratings/meta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94275" y="233250"/>
            <a:ext cx="8555450" cy="4676999"/>
          </a:xfrm>
          <a:prstGeom prst="rect">
            <a:avLst/>
          </a:prstGeom>
          <a:noFill/>
          <a:ln>
            <a:noFill/>
          </a:ln>
        </p:spPr>
      </p:pic>
      <p:sp>
        <p:nvSpPr>
          <p:cNvPr id="55" name="Google Shape;55;p13"/>
          <p:cNvSpPr txBox="1"/>
          <p:nvPr/>
        </p:nvSpPr>
        <p:spPr>
          <a:xfrm>
            <a:off x="1979050" y="410850"/>
            <a:ext cx="49914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900">
                <a:solidFill>
                  <a:srgbClr val="980000"/>
                </a:solidFill>
                <a:latin typeface="Comic Sans MS"/>
                <a:ea typeface="Comic Sans MS"/>
                <a:cs typeface="Comic Sans MS"/>
                <a:sym typeface="Comic Sans MS"/>
              </a:rPr>
              <a:t>- </a:t>
            </a:r>
            <a:r>
              <a:rPr b="1" lang="en-GB" sz="1900">
                <a:solidFill>
                  <a:srgbClr val="980000"/>
                </a:solidFill>
                <a:latin typeface="Comic Sans MS"/>
                <a:ea typeface="Comic Sans MS"/>
                <a:cs typeface="Comic Sans MS"/>
                <a:sym typeface="Comic Sans MS"/>
              </a:rPr>
              <a:t>ETL Project - </a:t>
            </a:r>
            <a:endParaRPr b="1" sz="1900">
              <a:solidFill>
                <a:srgbClr val="980000"/>
              </a:solidFill>
              <a:latin typeface="Comic Sans MS"/>
              <a:ea typeface="Comic Sans MS"/>
              <a:cs typeface="Comic Sans MS"/>
              <a:sym typeface="Comic Sans MS"/>
            </a:endParaRPr>
          </a:p>
          <a:p>
            <a:pPr indent="0" lvl="0" marL="0" rtl="0" algn="ctr">
              <a:spcBef>
                <a:spcPts val="0"/>
              </a:spcBef>
              <a:spcAft>
                <a:spcPts val="0"/>
              </a:spcAft>
              <a:buNone/>
            </a:pPr>
            <a:r>
              <a:rPr b="1" lang="en-GB" sz="1900">
                <a:solidFill>
                  <a:srgbClr val="980000"/>
                </a:solidFill>
                <a:latin typeface="Comic Sans MS"/>
                <a:ea typeface="Comic Sans MS"/>
                <a:cs typeface="Comic Sans MS"/>
                <a:sym typeface="Comic Sans MS"/>
              </a:rPr>
              <a:t>Restaurant Data with Consumer Ratings</a:t>
            </a:r>
            <a:endParaRPr b="1" sz="1900">
              <a:solidFill>
                <a:srgbClr val="980000"/>
              </a:solidFill>
              <a:latin typeface="Comic Sans MS"/>
              <a:ea typeface="Comic Sans MS"/>
              <a:cs typeface="Comic Sans MS"/>
              <a:sym typeface="Comic Sans MS"/>
            </a:endParaRPr>
          </a:p>
        </p:txBody>
      </p:sp>
      <p:sp>
        <p:nvSpPr>
          <p:cNvPr id="56" name="Google Shape;56;p13"/>
          <p:cNvSpPr txBox="1"/>
          <p:nvPr/>
        </p:nvSpPr>
        <p:spPr>
          <a:xfrm>
            <a:off x="6509750" y="1180350"/>
            <a:ext cx="225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200">
                <a:latin typeface="Comic Sans MS"/>
                <a:ea typeface="Comic Sans MS"/>
                <a:cs typeface="Comic Sans MS"/>
                <a:sym typeface="Comic Sans MS"/>
              </a:rPr>
              <a:t>By</a:t>
            </a:r>
            <a:r>
              <a:rPr b="1" i="1" lang="en-GB" sz="1200">
                <a:latin typeface="Comic Sans MS"/>
                <a:ea typeface="Comic Sans MS"/>
                <a:cs typeface="Comic Sans MS"/>
                <a:sym typeface="Comic Sans MS"/>
              </a:rPr>
              <a:t> Hari, Chadwick and Sam</a:t>
            </a:r>
            <a:endParaRPr b="1" i="1" sz="12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103450"/>
            <a:ext cx="2002800" cy="469200"/>
          </a:xfrm>
          <a:prstGeom prst="rect">
            <a:avLst/>
          </a:prstGeom>
          <a:solidFill>
            <a:srgbClr val="D5A6BD"/>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1920">
                <a:latin typeface="Comic Sans MS"/>
                <a:ea typeface="Comic Sans MS"/>
                <a:cs typeface="Comic Sans MS"/>
                <a:sym typeface="Comic Sans MS"/>
              </a:rPr>
              <a:t>Load</a:t>
            </a:r>
            <a:endParaRPr sz="1920">
              <a:latin typeface="Comic Sans MS"/>
              <a:ea typeface="Comic Sans MS"/>
              <a:cs typeface="Comic Sans MS"/>
              <a:sym typeface="Comic Sans MS"/>
            </a:endParaRPr>
          </a:p>
        </p:txBody>
      </p:sp>
      <p:pic>
        <p:nvPicPr>
          <p:cNvPr id="124" name="Google Shape;124;p22"/>
          <p:cNvPicPr preferRelativeResize="0"/>
          <p:nvPr/>
        </p:nvPicPr>
        <p:blipFill>
          <a:blip r:embed="rId3">
            <a:alphaModFix/>
          </a:blip>
          <a:stretch>
            <a:fillRect/>
          </a:stretch>
        </p:blipFill>
        <p:spPr>
          <a:xfrm>
            <a:off x="152400" y="725050"/>
            <a:ext cx="8839199" cy="1779319"/>
          </a:xfrm>
          <a:prstGeom prst="rect">
            <a:avLst/>
          </a:prstGeom>
          <a:noFill/>
          <a:ln>
            <a:noFill/>
          </a:ln>
        </p:spPr>
      </p:pic>
      <p:pic>
        <p:nvPicPr>
          <p:cNvPr id="125" name="Google Shape;125;p22"/>
          <p:cNvPicPr preferRelativeResize="0"/>
          <p:nvPr/>
        </p:nvPicPr>
        <p:blipFill>
          <a:blip r:embed="rId4">
            <a:alphaModFix/>
          </a:blip>
          <a:stretch>
            <a:fillRect/>
          </a:stretch>
        </p:blipFill>
        <p:spPr>
          <a:xfrm>
            <a:off x="4200900" y="2745114"/>
            <a:ext cx="4589000" cy="2256011"/>
          </a:xfrm>
          <a:prstGeom prst="rect">
            <a:avLst/>
          </a:prstGeom>
          <a:noFill/>
          <a:ln>
            <a:noFill/>
          </a:ln>
        </p:spPr>
      </p:pic>
      <p:sp>
        <p:nvSpPr>
          <p:cNvPr id="126" name="Google Shape;126;p22"/>
          <p:cNvSpPr txBox="1"/>
          <p:nvPr/>
        </p:nvSpPr>
        <p:spPr>
          <a:xfrm>
            <a:off x="7393700" y="203350"/>
            <a:ext cx="1105200" cy="369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Comic Sans MS"/>
                <a:ea typeface="Comic Sans MS"/>
                <a:cs typeface="Comic Sans MS"/>
                <a:sym typeface="Comic Sans MS"/>
              </a:rPr>
              <a:t>GEOPLACES</a:t>
            </a:r>
            <a:endParaRPr b="1" sz="1200">
              <a:latin typeface="Comic Sans MS"/>
              <a:ea typeface="Comic Sans MS"/>
              <a:cs typeface="Comic Sans MS"/>
              <a:sym typeface="Comic Sans MS"/>
            </a:endParaRPr>
          </a:p>
        </p:txBody>
      </p:sp>
      <p:sp>
        <p:nvSpPr>
          <p:cNvPr id="127" name="Google Shape;127;p22"/>
          <p:cNvSpPr txBox="1"/>
          <p:nvPr/>
        </p:nvSpPr>
        <p:spPr>
          <a:xfrm>
            <a:off x="2985625" y="3408575"/>
            <a:ext cx="831900" cy="369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Comic Sans MS"/>
                <a:ea typeface="Comic Sans MS"/>
                <a:cs typeface="Comic Sans MS"/>
                <a:sym typeface="Comic Sans MS"/>
              </a:rPr>
              <a:t>RATING</a:t>
            </a:r>
            <a:endParaRPr b="1" sz="1200">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103450"/>
            <a:ext cx="2002800" cy="469200"/>
          </a:xfrm>
          <a:prstGeom prst="rect">
            <a:avLst/>
          </a:prstGeom>
          <a:solidFill>
            <a:srgbClr val="D5A6BD"/>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1920">
                <a:latin typeface="Comic Sans MS"/>
                <a:ea typeface="Comic Sans MS"/>
                <a:cs typeface="Comic Sans MS"/>
                <a:sym typeface="Comic Sans MS"/>
              </a:rPr>
              <a:t>Load</a:t>
            </a:r>
            <a:endParaRPr sz="1920">
              <a:latin typeface="Comic Sans MS"/>
              <a:ea typeface="Comic Sans MS"/>
              <a:cs typeface="Comic Sans MS"/>
              <a:sym typeface="Comic Sans MS"/>
            </a:endParaRPr>
          </a:p>
        </p:txBody>
      </p:sp>
      <p:pic>
        <p:nvPicPr>
          <p:cNvPr id="133" name="Google Shape;133;p23"/>
          <p:cNvPicPr preferRelativeResize="0"/>
          <p:nvPr/>
        </p:nvPicPr>
        <p:blipFill>
          <a:blip r:embed="rId3">
            <a:alphaModFix/>
          </a:blip>
          <a:stretch>
            <a:fillRect/>
          </a:stretch>
        </p:blipFill>
        <p:spPr>
          <a:xfrm>
            <a:off x="211800" y="1388100"/>
            <a:ext cx="3638550" cy="3619500"/>
          </a:xfrm>
          <a:prstGeom prst="rect">
            <a:avLst/>
          </a:prstGeom>
          <a:noFill/>
          <a:ln>
            <a:noFill/>
          </a:ln>
        </p:spPr>
      </p:pic>
      <p:pic>
        <p:nvPicPr>
          <p:cNvPr id="134" name="Google Shape;134;p23"/>
          <p:cNvPicPr preferRelativeResize="0"/>
          <p:nvPr/>
        </p:nvPicPr>
        <p:blipFill>
          <a:blip r:embed="rId4">
            <a:alphaModFix/>
          </a:blip>
          <a:stretch>
            <a:fillRect/>
          </a:stretch>
        </p:blipFill>
        <p:spPr>
          <a:xfrm>
            <a:off x="4793000" y="874025"/>
            <a:ext cx="3629025" cy="3562350"/>
          </a:xfrm>
          <a:prstGeom prst="rect">
            <a:avLst/>
          </a:prstGeom>
          <a:noFill/>
          <a:ln>
            <a:noFill/>
          </a:ln>
        </p:spPr>
      </p:pic>
      <p:sp>
        <p:nvSpPr>
          <p:cNvPr id="135" name="Google Shape;135;p23"/>
          <p:cNvSpPr txBox="1"/>
          <p:nvPr/>
        </p:nvSpPr>
        <p:spPr>
          <a:xfrm>
            <a:off x="2361075" y="874025"/>
            <a:ext cx="954000" cy="369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Comic Sans MS"/>
                <a:ea typeface="Comic Sans MS"/>
                <a:cs typeface="Comic Sans MS"/>
                <a:sym typeface="Comic Sans MS"/>
              </a:rPr>
              <a:t>CUISINE</a:t>
            </a:r>
            <a:endParaRPr b="1" sz="1200">
              <a:latin typeface="Comic Sans MS"/>
              <a:ea typeface="Comic Sans MS"/>
              <a:cs typeface="Comic Sans MS"/>
              <a:sym typeface="Comic Sans MS"/>
            </a:endParaRPr>
          </a:p>
        </p:txBody>
      </p:sp>
      <p:sp>
        <p:nvSpPr>
          <p:cNvPr id="136" name="Google Shape;136;p23"/>
          <p:cNvSpPr txBox="1"/>
          <p:nvPr/>
        </p:nvSpPr>
        <p:spPr>
          <a:xfrm>
            <a:off x="7076225" y="384775"/>
            <a:ext cx="954000" cy="369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Comic Sans MS"/>
                <a:ea typeface="Comic Sans MS"/>
                <a:cs typeface="Comic Sans MS"/>
                <a:sym typeface="Comic Sans MS"/>
              </a:rPr>
              <a:t>PARKING</a:t>
            </a:r>
            <a:endParaRPr b="1" sz="1200">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103450"/>
            <a:ext cx="2002800" cy="469200"/>
          </a:xfrm>
          <a:prstGeom prst="rect">
            <a:avLst/>
          </a:prstGeom>
          <a:solidFill>
            <a:srgbClr val="D5A6BD"/>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1920">
                <a:latin typeface="Comic Sans MS"/>
                <a:ea typeface="Comic Sans MS"/>
                <a:cs typeface="Comic Sans MS"/>
                <a:sym typeface="Comic Sans MS"/>
              </a:rPr>
              <a:t>Summary</a:t>
            </a:r>
            <a:endParaRPr sz="1920">
              <a:latin typeface="Comic Sans MS"/>
              <a:ea typeface="Comic Sans MS"/>
              <a:cs typeface="Comic Sans MS"/>
              <a:sym typeface="Comic Sans MS"/>
            </a:endParaRPr>
          </a:p>
        </p:txBody>
      </p:sp>
      <p:sp>
        <p:nvSpPr>
          <p:cNvPr id="142" name="Google Shape;142;p24"/>
          <p:cNvSpPr txBox="1"/>
          <p:nvPr/>
        </p:nvSpPr>
        <p:spPr>
          <a:xfrm>
            <a:off x="311700" y="733350"/>
            <a:ext cx="76752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en-GB" sz="1300">
                <a:solidFill>
                  <a:schemeClr val="dk1"/>
                </a:solidFill>
                <a:latin typeface="Comic Sans MS"/>
                <a:ea typeface="Comic Sans MS"/>
                <a:cs typeface="Comic Sans MS"/>
                <a:sym typeface="Comic Sans MS"/>
              </a:rPr>
              <a:t>The time constraint and limited set of information were a portion of the primary imperatives which influenced our investigation of this ETL project. But, we were still managed to come up with below observations which should provide sufficient thought about the dataset what we are </a:t>
            </a:r>
            <a:r>
              <a:rPr lang="en-GB" sz="1300">
                <a:solidFill>
                  <a:schemeClr val="dk1"/>
                </a:solidFill>
                <a:latin typeface="Comic Sans MS"/>
                <a:ea typeface="Comic Sans MS"/>
                <a:cs typeface="Comic Sans MS"/>
                <a:sym typeface="Comic Sans MS"/>
              </a:rPr>
              <a:t>dealing</a:t>
            </a:r>
            <a:r>
              <a:rPr lang="en-GB" sz="1300">
                <a:solidFill>
                  <a:schemeClr val="dk1"/>
                </a:solidFill>
                <a:latin typeface="Comic Sans MS"/>
                <a:ea typeface="Comic Sans MS"/>
                <a:cs typeface="Comic Sans MS"/>
                <a:sym typeface="Comic Sans MS"/>
              </a:rPr>
              <a:t> </a:t>
            </a:r>
            <a:r>
              <a:rPr lang="en-GB" sz="1300">
                <a:solidFill>
                  <a:schemeClr val="dk1"/>
                </a:solidFill>
                <a:latin typeface="Comic Sans MS"/>
                <a:ea typeface="Comic Sans MS"/>
                <a:cs typeface="Comic Sans MS"/>
                <a:sym typeface="Comic Sans MS"/>
              </a:rPr>
              <a:t>herewith</a:t>
            </a:r>
            <a:r>
              <a:rPr lang="en-GB" sz="1300">
                <a:solidFill>
                  <a:schemeClr val="dk1"/>
                </a:solidFill>
                <a:latin typeface="Comic Sans MS"/>
                <a:ea typeface="Comic Sans MS"/>
                <a:cs typeface="Comic Sans MS"/>
                <a:sym typeface="Comic Sans MS"/>
              </a:rPr>
              <a:t> -</a:t>
            </a:r>
            <a:endParaRPr sz="1300"/>
          </a:p>
        </p:txBody>
      </p:sp>
      <p:pic>
        <p:nvPicPr>
          <p:cNvPr id="143" name="Google Shape;143;p24"/>
          <p:cNvPicPr preferRelativeResize="0"/>
          <p:nvPr/>
        </p:nvPicPr>
        <p:blipFill>
          <a:blip r:embed="rId3">
            <a:alphaModFix/>
          </a:blip>
          <a:stretch>
            <a:fillRect/>
          </a:stretch>
        </p:blipFill>
        <p:spPr>
          <a:xfrm>
            <a:off x="3920025" y="1689700"/>
            <a:ext cx="4066875" cy="3190575"/>
          </a:xfrm>
          <a:prstGeom prst="rect">
            <a:avLst/>
          </a:prstGeom>
          <a:noFill/>
          <a:ln>
            <a:noFill/>
          </a:ln>
        </p:spPr>
      </p:pic>
      <p:sp>
        <p:nvSpPr>
          <p:cNvPr id="144" name="Google Shape;144;p24"/>
          <p:cNvSpPr txBox="1"/>
          <p:nvPr/>
        </p:nvSpPr>
        <p:spPr>
          <a:xfrm>
            <a:off x="311700" y="2190000"/>
            <a:ext cx="3355500" cy="1816200"/>
          </a:xfrm>
          <a:prstGeom prst="rect">
            <a:avLst/>
          </a:prstGeom>
          <a:solidFill>
            <a:srgbClr val="B7B7B7"/>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latin typeface="Comic Sans MS"/>
                <a:ea typeface="Comic Sans MS"/>
                <a:cs typeface="Comic Sans MS"/>
                <a:sym typeface="Comic Sans MS"/>
              </a:rPr>
              <a:t>Which City has most elevated no of restaurants with higher rating?</a:t>
            </a:r>
            <a:endParaRPr b="1"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b="1"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GB"/>
              <a:t>The city “</a:t>
            </a:r>
            <a:r>
              <a:rPr b="1" lang="en-GB"/>
              <a:t>San Luis Potosi</a:t>
            </a:r>
            <a:r>
              <a:rPr lang="en-GB"/>
              <a:t>” has one of the best rated restaurants in Mexico. The </a:t>
            </a:r>
            <a:r>
              <a:rPr lang="en-GB"/>
              <a:t>highest number of better rated restaurants makes it ideal destination for tourism.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103450"/>
            <a:ext cx="2002800" cy="469200"/>
          </a:xfrm>
          <a:prstGeom prst="rect">
            <a:avLst/>
          </a:prstGeom>
          <a:solidFill>
            <a:srgbClr val="D5A6BD"/>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1920">
                <a:latin typeface="Comic Sans MS"/>
                <a:ea typeface="Comic Sans MS"/>
                <a:cs typeface="Comic Sans MS"/>
                <a:sym typeface="Comic Sans MS"/>
              </a:rPr>
              <a:t>Summary</a:t>
            </a:r>
            <a:endParaRPr sz="1920">
              <a:latin typeface="Comic Sans MS"/>
              <a:ea typeface="Comic Sans MS"/>
              <a:cs typeface="Comic Sans MS"/>
              <a:sym typeface="Comic Sans MS"/>
            </a:endParaRPr>
          </a:p>
        </p:txBody>
      </p:sp>
      <p:pic>
        <p:nvPicPr>
          <p:cNvPr id="150" name="Google Shape;150;p25"/>
          <p:cNvPicPr preferRelativeResize="0"/>
          <p:nvPr/>
        </p:nvPicPr>
        <p:blipFill>
          <a:blip r:embed="rId3">
            <a:alphaModFix/>
          </a:blip>
          <a:stretch>
            <a:fillRect/>
          </a:stretch>
        </p:blipFill>
        <p:spPr>
          <a:xfrm>
            <a:off x="202650" y="833826"/>
            <a:ext cx="5242751" cy="4043375"/>
          </a:xfrm>
          <a:prstGeom prst="rect">
            <a:avLst/>
          </a:prstGeom>
          <a:noFill/>
          <a:ln>
            <a:noFill/>
          </a:ln>
        </p:spPr>
      </p:pic>
      <p:sp>
        <p:nvSpPr>
          <p:cNvPr id="151" name="Google Shape;151;p25"/>
          <p:cNvSpPr txBox="1"/>
          <p:nvPr/>
        </p:nvSpPr>
        <p:spPr>
          <a:xfrm>
            <a:off x="5686225" y="2005200"/>
            <a:ext cx="3355500" cy="2031900"/>
          </a:xfrm>
          <a:prstGeom prst="rect">
            <a:avLst/>
          </a:prstGeom>
          <a:solidFill>
            <a:srgbClr val="B7B7B7"/>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200">
                <a:solidFill>
                  <a:schemeClr val="dk1"/>
                </a:solidFill>
                <a:latin typeface="Comic Sans MS"/>
                <a:ea typeface="Comic Sans MS"/>
                <a:cs typeface="Comic Sans MS"/>
                <a:sym typeface="Comic Sans MS"/>
              </a:rPr>
              <a:t>Does Parking lot affect the restaurant rating?</a:t>
            </a:r>
            <a:endParaRPr b="1"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b="1"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GB"/>
              <a:t>When it comes to overall rating of restaurants, users doesn’t seems to care much about availability of parking. The second record shows even though parking is unavailable still users has given higher rating.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03450"/>
            <a:ext cx="1878300" cy="469200"/>
          </a:xfrm>
          <a:prstGeom prst="rect">
            <a:avLst/>
          </a:prstGeom>
          <a:solidFill>
            <a:srgbClr val="D5A6BD"/>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20">
                <a:latin typeface="Comic Sans MS"/>
                <a:ea typeface="Comic Sans MS"/>
                <a:cs typeface="Comic Sans MS"/>
                <a:sym typeface="Comic Sans MS"/>
              </a:rPr>
              <a:t>Extraction</a:t>
            </a:r>
            <a:endParaRPr sz="1920">
              <a:latin typeface="Comic Sans MS"/>
              <a:ea typeface="Comic Sans MS"/>
              <a:cs typeface="Comic Sans MS"/>
              <a:sym typeface="Comic Sans MS"/>
            </a:endParaRPr>
          </a:p>
        </p:txBody>
      </p:sp>
      <p:sp>
        <p:nvSpPr>
          <p:cNvPr id="62" name="Google Shape;62;p14"/>
          <p:cNvSpPr txBox="1"/>
          <p:nvPr>
            <p:ph idx="1" type="body"/>
          </p:nvPr>
        </p:nvSpPr>
        <p:spPr>
          <a:xfrm>
            <a:off x="311700" y="823750"/>
            <a:ext cx="8520600" cy="3747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lang="en-GB" sz="5607">
                <a:solidFill>
                  <a:schemeClr val="dk1"/>
                </a:solidFill>
                <a:latin typeface="Comic Sans MS"/>
                <a:ea typeface="Comic Sans MS"/>
                <a:cs typeface="Comic Sans MS"/>
                <a:sym typeface="Comic Sans MS"/>
              </a:rPr>
              <a:t>The public platform Kaggle lead us to the “Restaurant Data with Consumer Ratings” website </a:t>
            </a:r>
            <a:r>
              <a:rPr lang="en-GB" sz="5607">
                <a:solidFill>
                  <a:schemeClr val="dk1"/>
                </a:solidFill>
                <a:latin typeface="Comic Sans MS"/>
                <a:ea typeface="Comic Sans MS"/>
                <a:cs typeface="Comic Sans MS"/>
                <a:sym typeface="Comic Sans MS"/>
              </a:rPr>
              <a:t>which</a:t>
            </a:r>
            <a:r>
              <a:rPr lang="en-GB" sz="5607">
                <a:solidFill>
                  <a:schemeClr val="dk1"/>
                </a:solidFill>
                <a:latin typeface="Comic Sans MS"/>
                <a:ea typeface="Comic Sans MS"/>
                <a:cs typeface="Comic Sans MS"/>
                <a:sym typeface="Comic Sans MS"/>
              </a:rPr>
              <a:t> had </a:t>
            </a:r>
            <a:r>
              <a:rPr lang="en-GB" sz="5607">
                <a:solidFill>
                  <a:schemeClr val="dk1"/>
                </a:solidFill>
                <a:latin typeface="Comic Sans MS"/>
                <a:ea typeface="Comic Sans MS"/>
                <a:cs typeface="Comic Sans MS"/>
                <a:sym typeface="Comic Sans MS"/>
              </a:rPr>
              <a:t>5 different datasets having following information:</a:t>
            </a:r>
            <a:endParaRPr sz="56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rPr lang="en-GB" sz="5607">
                <a:solidFill>
                  <a:schemeClr val="dk1"/>
                </a:solidFill>
                <a:latin typeface="Comic Sans MS"/>
                <a:ea typeface="Comic Sans MS"/>
                <a:cs typeface="Comic Sans MS"/>
                <a:sym typeface="Comic Sans MS"/>
              </a:rPr>
              <a:t>The following is </a:t>
            </a:r>
            <a:r>
              <a:rPr lang="en-GB" sz="5607">
                <a:solidFill>
                  <a:schemeClr val="dk1"/>
                </a:solidFill>
                <a:latin typeface="Comic Sans MS"/>
                <a:ea typeface="Comic Sans MS"/>
                <a:cs typeface="Comic Sans MS"/>
                <a:sym typeface="Comic Sans MS"/>
              </a:rPr>
              <a:t>the</a:t>
            </a:r>
            <a:r>
              <a:rPr lang="en-GB" sz="5607">
                <a:solidFill>
                  <a:schemeClr val="dk1"/>
                </a:solidFill>
                <a:latin typeface="Comic Sans MS"/>
                <a:ea typeface="Comic Sans MS"/>
                <a:cs typeface="Comic Sans MS"/>
                <a:sym typeface="Comic Sans MS"/>
              </a:rPr>
              <a:t> source our datasets used:</a:t>
            </a:r>
            <a:endParaRPr sz="5607">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rPr lang="en-GB" sz="5607" u="sng">
                <a:solidFill>
                  <a:schemeClr val="hlink"/>
                </a:solidFill>
                <a:latin typeface="Comic Sans MS"/>
                <a:ea typeface="Comic Sans MS"/>
                <a:cs typeface="Comic Sans MS"/>
                <a:sym typeface="Comic Sans MS"/>
                <a:hlinkClick r:id="rId3"/>
              </a:rPr>
              <a:t>https://www.kaggle.com/uciml/restaurant-data-with-consumer-ratings/metadata</a:t>
            </a:r>
            <a:endParaRPr sz="5607">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ct val="78571"/>
              <a:buFont typeface="Arial"/>
              <a:buNone/>
            </a:pPr>
            <a:r>
              <a:t/>
            </a:r>
            <a:endParaRPr sz="1400">
              <a:solidFill>
                <a:schemeClr val="dk1"/>
              </a:solidFill>
              <a:latin typeface="Comic Sans MS"/>
              <a:ea typeface="Comic Sans MS"/>
              <a:cs typeface="Comic Sans MS"/>
              <a:sym typeface="Comic Sans MS"/>
            </a:endParaRPr>
          </a:p>
          <a:p>
            <a:pPr indent="0" lvl="0" marL="0" rtl="0" algn="l">
              <a:spcBef>
                <a:spcPts val="1200"/>
              </a:spcBef>
              <a:spcAft>
                <a:spcPts val="1200"/>
              </a:spcAft>
              <a:buNone/>
            </a:pPr>
            <a:r>
              <a:t/>
            </a:r>
            <a:endParaRPr sz="1400">
              <a:solidFill>
                <a:schemeClr val="dk1"/>
              </a:solidFill>
              <a:highlight>
                <a:srgbClr val="FFFFFF"/>
              </a:highlight>
              <a:latin typeface="Comic Sans MS"/>
              <a:ea typeface="Comic Sans MS"/>
              <a:cs typeface="Comic Sans MS"/>
              <a:sym typeface="Comic Sans MS"/>
            </a:endParaRPr>
          </a:p>
        </p:txBody>
      </p:sp>
      <p:graphicFrame>
        <p:nvGraphicFramePr>
          <p:cNvPr id="63" name="Google Shape;63;p14"/>
          <p:cNvGraphicFramePr/>
          <p:nvPr/>
        </p:nvGraphicFramePr>
        <p:xfrm>
          <a:off x="521250" y="1541800"/>
          <a:ext cx="3000000" cy="3000000"/>
        </p:xfrm>
        <a:graphic>
          <a:graphicData uri="http://schemas.openxmlformats.org/drawingml/2006/table">
            <a:tbl>
              <a:tblPr>
                <a:noFill/>
                <a:tableStyleId>{18471E90-273D-4DF3-BDE7-889BAA938BFF}</a:tableStyleId>
              </a:tblPr>
              <a:tblGrid>
                <a:gridCol w="3619500"/>
                <a:gridCol w="3619500"/>
              </a:tblGrid>
              <a:tr h="381000">
                <a:tc>
                  <a:txBody>
                    <a:bodyPr/>
                    <a:lstStyle/>
                    <a:p>
                      <a:pPr indent="0" lvl="0" marL="0" rtl="0" algn="l">
                        <a:lnSpc>
                          <a:spcPct val="150000"/>
                        </a:lnSpc>
                        <a:spcBef>
                          <a:spcPts val="1200"/>
                        </a:spcBef>
                        <a:spcAft>
                          <a:spcPts val="1200"/>
                        </a:spcAft>
                        <a:buNone/>
                      </a:pPr>
                      <a:r>
                        <a:rPr b="1" lang="en-GB" sz="1200">
                          <a:solidFill>
                            <a:schemeClr val="dk1"/>
                          </a:solidFill>
                          <a:latin typeface="Comic Sans MS"/>
                          <a:ea typeface="Comic Sans MS"/>
                          <a:cs typeface="Comic Sans MS"/>
                          <a:sym typeface="Comic Sans MS"/>
                        </a:rPr>
                        <a:t>User profile and their preferences </a:t>
                      </a:r>
                      <a:endParaRPr b="1"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200">
                          <a:latin typeface="Comic Sans MS"/>
                          <a:ea typeface="Comic Sans MS"/>
                          <a:cs typeface="Comic Sans MS"/>
                          <a:sym typeface="Comic Sans MS"/>
                        </a:rPr>
                        <a:t>userprofile.csv</a:t>
                      </a:r>
                      <a:endParaRPr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r>
              <a:tr h="381000">
                <a:tc>
                  <a:txBody>
                    <a:bodyPr/>
                    <a:lstStyle/>
                    <a:p>
                      <a:pPr indent="0" lvl="0" marL="0" rtl="0" algn="l">
                        <a:spcBef>
                          <a:spcPts val="0"/>
                        </a:spcBef>
                        <a:spcAft>
                          <a:spcPts val="0"/>
                        </a:spcAft>
                        <a:buNone/>
                      </a:pPr>
                      <a:r>
                        <a:rPr b="1" lang="en-GB" sz="1200">
                          <a:latin typeface="Comic Sans MS"/>
                          <a:ea typeface="Comic Sans MS"/>
                          <a:cs typeface="Comic Sans MS"/>
                          <a:sym typeface="Comic Sans MS"/>
                        </a:rPr>
                        <a:t>Restaurant Related Information</a:t>
                      </a:r>
                      <a:endParaRPr b="1"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200">
                          <a:latin typeface="Comic Sans MS"/>
                          <a:ea typeface="Comic Sans MS"/>
                          <a:cs typeface="Comic Sans MS"/>
                          <a:sym typeface="Comic Sans MS"/>
                        </a:rPr>
                        <a:t>geoplaces2.csv</a:t>
                      </a:r>
                      <a:endParaRPr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r>
              <a:tr h="381000">
                <a:tc>
                  <a:txBody>
                    <a:bodyPr/>
                    <a:lstStyle/>
                    <a:p>
                      <a:pPr indent="0" lvl="0" marL="0" rtl="0" algn="l">
                        <a:spcBef>
                          <a:spcPts val="0"/>
                        </a:spcBef>
                        <a:spcAft>
                          <a:spcPts val="0"/>
                        </a:spcAft>
                        <a:buNone/>
                      </a:pPr>
                      <a:r>
                        <a:rPr b="1" lang="en-GB" sz="1200">
                          <a:latin typeface="Comic Sans MS"/>
                          <a:ea typeface="Comic Sans MS"/>
                          <a:cs typeface="Comic Sans MS"/>
                          <a:sym typeface="Comic Sans MS"/>
                        </a:rPr>
                        <a:t>Restaurant Ratings</a:t>
                      </a:r>
                      <a:endParaRPr b="1"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200">
                          <a:latin typeface="Comic Sans MS"/>
                          <a:ea typeface="Comic Sans MS"/>
                          <a:cs typeface="Comic Sans MS"/>
                          <a:sym typeface="Comic Sans MS"/>
                        </a:rPr>
                        <a:t>rating_final.csv</a:t>
                      </a:r>
                      <a:endParaRPr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r>
              <a:tr h="381000">
                <a:tc>
                  <a:txBody>
                    <a:bodyPr/>
                    <a:lstStyle/>
                    <a:p>
                      <a:pPr indent="0" lvl="0" marL="0" rtl="0" algn="l">
                        <a:spcBef>
                          <a:spcPts val="0"/>
                        </a:spcBef>
                        <a:spcAft>
                          <a:spcPts val="0"/>
                        </a:spcAft>
                        <a:buNone/>
                      </a:pPr>
                      <a:r>
                        <a:rPr b="1" lang="en-GB" sz="1200">
                          <a:latin typeface="Comic Sans MS"/>
                          <a:ea typeface="Comic Sans MS"/>
                          <a:cs typeface="Comic Sans MS"/>
                          <a:sym typeface="Comic Sans MS"/>
                        </a:rPr>
                        <a:t>Restaurant Cuisine Speciality</a:t>
                      </a:r>
                      <a:endParaRPr b="1"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200">
                          <a:latin typeface="Comic Sans MS"/>
                          <a:ea typeface="Comic Sans MS"/>
                          <a:cs typeface="Comic Sans MS"/>
                          <a:sym typeface="Comic Sans MS"/>
                        </a:rPr>
                        <a:t>chefmozcuisine.csv</a:t>
                      </a:r>
                      <a:endParaRPr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r>
              <a:tr h="381000">
                <a:tc>
                  <a:txBody>
                    <a:bodyPr/>
                    <a:lstStyle/>
                    <a:p>
                      <a:pPr indent="0" lvl="0" marL="0" rtl="0" algn="l">
                        <a:spcBef>
                          <a:spcPts val="0"/>
                        </a:spcBef>
                        <a:spcAft>
                          <a:spcPts val="0"/>
                        </a:spcAft>
                        <a:buNone/>
                      </a:pPr>
                      <a:r>
                        <a:rPr b="1" lang="en-GB" sz="1200">
                          <a:latin typeface="Comic Sans MS"/>
                          <a:ea typeface="Comic Sans MS"/>
                          <a:cs typeface="Comic Sans MS"/>
                          <a:sym typeface="Comic Sans MS"/>
                        </a:rPr>
                        <a:t>Restaurant Parking Availability</a:t>
                      </a:r>
                      <a:endParaRPr b="1"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200">
                          <a:latin typeface="Comic Sans MS"/>
                          <a:ea typeface="Comic Sans MS"/>
                          <a:cs typeface="Comic Sans MS"/>
                          <a:sym typeface="Comic Sans MS"/>
                        </a:rPr>
                        <a:t>chefmozparking.csv</a:t>
                      </a:r>
                      <a:endParaRPr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03450"/>
            <a:ext cx="1878300" cy="469200"/>
          </a:xfrm>
          <a:prstGeom prst="rect">
            <a:avLst/>
          </a:prstGeom>
          <a:solidFill>
            <a:srgbClr val="D5A6BD"/>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20">
                <a:latin typeface="Comic Sans MS"/>
                <a:ea typeface="Comic Sans MS"/>
                <a:cs typeface="Comic Sans MS"/>
                <a:sym typeface="Comic Sans MS"/>
              </a:rPr>
              <a:t>ER Diagram</a:t>
            </a:r>
            <a:endParaRPr sz="1920">
              <a:latin typeface="Comic Sans MS"/>
              <a:ea typeface="Comic Sans MS"/>
              <a:cs typeface="Comic Sans MS"/>
              <a:sym typeface="Comic Sans MS"/>
            </a:endParaRPr>
          </a:p>
        </p:txBody>
      </p:sp>
      <p:sp>
        <p:nvSpPr>
          <p:cNvPr id="69" name="Google Shape;69;p15"/>
          <p:cNvSpPr txBox="1"/>
          <p:nvPr>
            <p:ph idx="1" type="body"/>
          </p:nvPr>
        </p:nvSpPr>
        <p:spPr>
          <a:xfrm>
            <a:off x="2314575" y="103450"/>
            <a:ext cx="6289200" cy="4692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GB" sz="5600">
                <a:solidFill>
                  <a:schemeClr val="dk1"/>
                </a:solidFill>
                <a:latin typeface="Comic Sans MS"/>
                <a:ea typeface="Comic Sans MS"/>
                <a:cs typeface="Comic Sans MS"/>
                <a:sym typeface="Comic Sans MS"/>
              </a:rPr>
              <a:t>The real datasets had more number of fields however we choose to pick fields of interest:</a:t>
            </a:r>
            <a:endParaRPr sz="5600">
              <a:solidFill>
                <a:schemeClr val="dk1"/>
              </a:solidFill>
              <a:latin typeface="Comic Sans MS"/>
              <a:ea typeface="Comic Sans MS"/>
              <a:cs typeface="Comic Sans MS"/>
              <a:sym typeface="Comic Sans MS"/>
            </a:endParaRPr>
          </a:p>
          <a:p>
            <a:pPr indent="0" lvl="0" marL="0" rtl="0" algn="l">
              <a:spcBef>
                <a:spcPts val="1200"/>
              </a:spcBef>
              <a:spcAft>
                <a:spcPts val="1200"/>
              </a:spcAft>
              <a:buNone/>
            </a:pPr>
            <a:r>
              <a:t/>
            </a:r>
            <a:endParaRPr sz="1550">
              <a:solidFill>
                <a:schemeClr val="dk1"/>
              </a:solidFill>
              <a:highlight>
                <a:srgbClr val="FFFFFF"/>
              </a:highlight>
              <a:latin typeface="Comic Sans MS"/>
              <a:ea typeface="Comic Sans MS"/>
              <a:cs typeface="Comic Sans MS"/>
              <a:sym typeface="Comic Sans MS"/>
            </a:endParaRPr>
          </a:p>
        </p:txBody>
      </p:sp>
      <p:pic>
        <p:nvPicPr>
          <p:cNvPr id="70" name="Google Shape;70;p15"/>
          <p:cNvPicPr preferRelativeResize="0"/>
          <p:nvPr/>
        </p:nvPicPr>
        <p:blipFill>
          <a:blip r:embed="rId3">
            <a:alphaModFix/>
          </a:blip>
          <a:stretch>
            <a:fillRect/>
          </a:stretch>
        </p:blipFill>
        <p:spPr>
          <a:xfrm>
            <a:off x="190875" y="638175"/>
            <a:ext cx="8709800" cy="441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03450"/>
            <a:ext cx="1878300" cy="469200"/>
          </a:xfrm>
          <a:prstGeom prst="rect">
            <a:avLst/>
          </a:prstGeom>
          <a:solidFill>
            <a:srgbClr val="D5A6BD"/>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20">
                <a:latin typeface="Comic Sans MS"/>
                <a:ea typeface="Comic Sans MS"/>
                <a:cs typeface="Comic Sans MS"/>
                <a:sym typeface="Comic Sans MS"/>
              </a:rPr>
              <a:t>Observations</a:t>
            </a:r>
            <a:endParaRPr sz="1920">
              <a:latin typeface="Comic Sans MS"/>
              <a:ea typeface="Comic Sans MS"/>
              <a:cs typeface="Comic Sans MS"/>
              <a:sym typeface="Comic Sans MS"/>
            </a:endParaRPr>
          </a:p>
        </p:txBody>
      </p:sp>
      <p:sp>
        <p:nvSpPr>
          <p:cNvPr id="76" name="Google Shape;76;p16"/>
          <p:cNvSpPr txBox="1"/>
          <p:nvPr>
            <p:ph idx="1" type="body"/>
          </p:nvPr>
        </p:nvSpPr>
        <p:spPr>
          <a:xfrm>
            <a:off x="311700" y="823750"/>
            <a:ext cx="8520600" cy="3747000"/>
          </a:xfrm>
          <a:prstGeom prst="rect">
            <a:avLst/>
          </a:prstGeom>
        </p:spPr>
        <p:txBody>
          <a:bodyPr anchorCtr="0" anchor="t" bIns="91425" lIns="91425" spcFirstLastPara="1" rIns="91425" wrap="square" tIns="91425">
            <a:normAutofit fontScale="32500"/>
          </a:bodyPr>
          <a:lstStyle/>
          <a:p>
            <a:pPr indent="0" lvl="0" marL="0" rtl="0" algn="l">
              <a:spcBef>
                <a:spcPts val="1200"/>
              </a:spcBef>
              <a:spcAft>
                <a:spcPts val="0"/>
              </a:spcAft>
              <a:buNone/>
            </a:pPr>
            <a:r>
              <a:rPr lang="en-GB" sz="4807">
                <a:solidFill>
                  <a:schemeClr val="dk1"/>
                </a:solidFill>
                <a:latin typeface="Comic Sans MS"/>
                <a:ea typeface="Comic Sans MS"/>
                <a:cs typeface="Comic Sans MS"/>
                <a:sym typeface="Comic Sans MS"/>
              </a:rPr>
              <a:t>The </a:t>
            </a:r>
            <a:r>
              <a:rPr lang="en-GB" sz="4807">
                <a:solidFill>
                  <a:schemeClr val="dk1"/>
                </a:solidFill>
                <a:latin typeface="Comic Sans MS"/>
                <a:ea typeface="Comic Sans MS"/>
                <a:cs typeface="Comic Sans MS"/>
                <a:sym typeface="Comic Sans MS"/>
              </a:rPr>
              <a:t>following</a:t>
            </a:r>
            <a:r>
              <a:rPr lang="en-GB" sz="4807">
                <a:solidFill>
                  <a:schemeClr val="dk1"/>
                </a:solidFill>
                <a:latin typeface="Comic Sans MS"/>
                <a:ea typeface="Comic Sans MS"/>
                <a:cs typeface="Comic Sans MS"/>
                <a:sym typeface="Comic Sans MS"/>
              </a:rPr>
              <a:t> table illustrates the observations we would like to address:</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spcBef>
                <a:spcPts val="1200"/>
              </a:spcBef>
              <a:spcAft>
                <a:spcPts val="1200"/>
              </a:spcAft>
              <a:buNone/>
            </a:pPr>
            <a:r>
              <a:t/>
            </a:r>
            <a:endParaRPr sz="1400">
              <a:solidFill>
                <a:schemeClr val="dk1"/>
              </a:solidFill>
              <a:highlight>
                <a:srgbClr val="FFFFFF"/>
              </a:highlight>
              <a:latin typeface="Comic Sans MS"/>
              <a:ea typeface="Comic Sans MS"/>
              <a:cs typeface="Comic Sans MS"/>
              <a:sym typeface="Comic Sans MS"/>
            </a:endParaRPr>
          </a:p>
        </p:txBody>
      </p:sp>
      <p:graphicFrame>
        <p:nvGraphicFramePr>
          <p:cNvPr id="77" name="Google Shape;77;p16"/>
          <p:cNvGraphicFramePr/>
          <p:nvPr/>
        </p:nvGraphicFramePr>
        <p:xfrm>
          <a:off x="521250" y="1541800"/>
          <a:ext cx="3000000" cy="3000000"/>
        </p:xfrm>
        <a:graphic>
          <a:graphicData uri="http://schemas.openxmlformats.org/drawingml/2006/table">
            <a:tbl>
              <a:tblPr>
                <a:noFill/>
                <a:tableStyleId>{18471E90-273D-4DF3-BDE7-889BAA938BFF}</a:tableStyleId>
              </a:tblPr>
              <a:tblGrid>
                <a:gridCol w="5529275"/>
              </a:tblGrid>
              <a:tr h="381000">
                <a:tc>
                  <a:txBody>
                    <a:bodyPr/>
                    <a:lstStyle/>
                    <a:p>
                      <a:pPr indent="0" lvl="0" marL="0" rtl="0" algn="l">
                        <a:lnSpc>
                          <a:spcPct val="150000"/>
                        </a:lnSpc>
                        <a:spcBef>
                          <a:spcPts val="1200"/>
                        </a:spcBef>
                        <a:spcAft>
                          <a:spcPts val="1200"/>
                        </a:spcAft>
                        <a:buNone/>
                      </a:pPr>
                      <a:r>
                        <a:rPr b="1" lang="en-GB" sz="1200">
                          <a:solidFill>
                            <a:schemeClr val="dk1"/>
                          </a:solidFill>
                          <a:latin typeface="Comic Sans MS"/>
                          <a:ea typeface="Comic Sans MS"/>
                          <a:cs typeface="Comic Sans MS"/>
                          <a:sym typeface="Comic Sans MS"/>
                        </a:rPr>
                        <a:t>Top 5 best restaurants for families</a:t>
                      </a:r>
                      <a:endParaRPr b="1"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r>
              <a:tr h="381000">
                <a:tc>
                  <a:txBody>
                    <a:bodyPr/>
                    <a:lstStyle/>
                    <a:p>
                      <a:pPr indent="0" lvl="0" marL="0" rtl="0" algn="l">
                        <a:spcBef>
                          <a:spcPts val="0"/>
                        </a:spcBef>
                        <a:spcAft>
                          <a:spcPts val="0"/>
                        </a:spcAft>
                        <a:buNone/>
                      </a:pPr>
                      <a:r>
                        <a:rPr b="1" lang="en-GB" sz="1200">
                          <a:latin typeface="Comic Sans MS"/>
                          <a:ea typeface="Comic Sans MS"/>
                          <a:cs typeface="Comic Sans MS"/>
                          <a:sym typeface="Comic Sans MS"/>
                        </a:rPr>
                        <a:t>Top 5 worst restaurants based on service rating</a:t>
                      </a:r>
                      <a:endParaRPr b="1"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r>
              <a:tr h="381000">
                <a:tc>
                  <a:txBody>
                    <a:bodyPr/>
                    <a:lstStyle/>
                    <a:p>
                      <a:pPr indent="0" lvl="0" marL="0" rtl="0" algn="l">
                        <a:spcBef>
                          <a:spcPts val="0"/>
                        </a:spcBef>
                        <a:spcAft>
                          <a:spcPts val="0"/>
                        </a:spcAft>
                        <a:buNone/>
                      </a:pPr>
                      <a:r>
                        <a:rPr b="1" lang="en-GB" sz="1200">
                          <a:latin typeface="Comic Sans MS"/>
                          <a:ea typeface="Comic Sans MS"/>
                          <a:cs typeface="Comic Sans MS"/>
                          <a:sym typeface="Comic Sans MS"/>
                        </a:rPr>
                        <a:t>Does Parking lot affect the </a:t>
                      </a:r>
                      <a:r>
                        <a:rPr b="1" lang="en-GB" sz="1200">
                          <a:solidFill>
                            <a:schemeClr val="dk1"/>
                          </a:solidFill>
                          <a:latin typeface="Comic Sans MS"/>
                          <a:ea typeface="Comic Sans MS"/>
                          <a:cs typeface="Comic Sans MS"/>
                          <a:sym typeface="Comic Sans MS"/>
                        </a:rPr>
                        <a:t>restaurant </a:t>
                      </a:r>
                      <a:r>
                        <a:rPr b="1" lang="en-GB" sz="1200">
                          <a:latin typeface="Comic Sans MS"/>
                          <a:ea typeface="Comic Sans MS"/>
                          <a:cs typeface="Comic Sans MS"/>
                          <a:sym typeface="Comic Sans MS"/>
                        </a:rPr>
                        <a:t>rating</a:t>
                      </a:r>
                      <a:endParaRPr b="1"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r>
              <a:tr h="381000">
                <a:tc>
                  <a:txBody>
                    <a:bodyPr/>
                    <a:lstStyle/>
                    <a:p>
                      <a:pPr indent="0" lvl="0" marL="0" rtl="0" algn="l">
                        <a:spcBef>
                          <a:spcPts val="0"/>
                        </a:spcBef>
                        <a:spcAft>
                          <a:spcPts val="0"/>
                        </a:spcAft>
                        <a:buNone/>
                      </a:pPr>
                      <a:r>
                        <a:rPr b="1" lang="en-GB" sz="1200">
                          <a:latin typeface="Comic Sans MS"/>
                          <a:ea typeface="Comic Sans MS"/>
                          <a:cs typeface="Comic Sans MS"/>
                          <a:sym typeface="Comic Sans MS"/>
                        </a:rPr>
                        <a:t>Which City has most elevated no of restaurants with higher rating</a:t>
                      </a:r>
                      <a:endParaRPr b="1"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r>
              <a:tr h="381000">
                <a:tc>
                  <a:txBody>
                    <a:bodyPr/>
                    <a:lstStyle/>
                    <a:p>
                      <a:pPr indent="0" lvl="0" marL="0" rtl="0" algn="l">
                        <a:spcBef>
                          <a:spcPts val="0"/>
                        </a:spcBef>
                        <a:spcAft>
                          <a:spcPts val="0"/>
                        </a:spcAft>
                        <a:buNone/>
                      </a:pPr>
                      <a:r>
                        <a:rPr b="1" lang="en-GB" sz="1200">
                          <a:latin typeface="Comic Sans MS"/>
                          <a:ea typeface="Comic Sans MS"/>
                          <a:cs typeface="Comic Sans MS"/>
                          <a:sym typeface="Comic Sans MS"/>
                        </a:rPr>
                        <a:t>Does alcohol/no alcohol affect the </a:t>
                      </a:r>
                      <a:r>
                        <a:rPr b="1" lang="en-GB" sz="1200">
                          <a:solidFill>
                            <a:schemeClr val="dk1"/>
                          </a:solidFill>
                          <a:latin typeface="Comic Sans MS"/>
                          <a:ea typeface="Comic Sans MS"/>
                          <a:cs typeface="Comic Sans MS"/>
                          <a:sym typeface="Comic Sans MS"/>
                        </a:rPr>
                        <a:t>restaurant </a:t>
                      </a:r>
                      <a:r>
                        <a:rPr b="1" lang="en-GB" sz="1200">
                          <a:latin typeface="Comic Sans MS"/>
                          <a:ea typeface="Comic Sans MS"/>
                          <a:cs typeface="Comic Sans MS"/>
                          <a:sym typeface="Comic Sans MS"/>
                        </a:rPr>
                        <a:t>rating</a:t>
                      </a:r>
                      <a:endParaRPr b="1"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r>
              <a:tr h="381000">
                <a:tc>
                  <a:txBody>
                    <a:bodyPr/>
                    <a:lstStyle/>
                    <a:p>
                      <a:pPr indent="0" lvl="0" marL="0" rtl="0" algn="l">
                        <a:spcBef>
                          <a:spcPts val="0"/>
                        </a:spcBef>
                        <a:spcAft>
                          <a:spcPts val="0"/>
                        </a:spcAft>
                        <a:buNone/>
                      </a:pPr>
                      <a:r>
                        <a:rPr b="1" lang="en-GB" sz="1200">
                          <a:latin typeface="Comic Sans MS"/>
                          <a:ea typeface="Comic Sans MS"/>
                          <a:cs typeface="Comic Sans MS"/>
                          <a:sym typeface="Comic Sans MS"/>
                        </a:rPr>
                        <a:t>No of restaurants based on Cuisine</a:t>
                      </a:r>
                      <a:endParaRPr b="1" sz="1200">
                        <a:latin typeface="Comic Sans MS"/>
                        <a:ea typeface="Comic Sans MS"/>
                        <a:cs typeface="Comic Sans MS"/>
                        <a:sym typeface="Comic Sans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03450"/>
            <a:ext cx="2002800" cy="469200"/>
          </a:xfrm>
          <a:prstGeom prst="rect">
            <a:avLst/>
          </a:prstGeom>
          <a:solidFill>
            <a:srgbClr val="D5A6BD"/>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20">
                <a:latin typeface="Comic Sans MS"/>
                <a:ea typeface="Comic Sans MS"/>
                <a:cs typeface="Comic Sans MS"/>
                <a:sym typeface="Comic Sans MS"/>
              </a:rPr>
              <a:t>Transformation</a:t>
            </a:r>
            <a:endParaRPr sz="1920">
              <a:latin typeface="Comic Sans MS"/>
              <a:ea typeface="Comic Sans MS"/>
              <a:cs typeface="Comic Sans MS"/>
              <a:sym typeface="Comic Sans MS"/>
            </a:endParaRPr>
          </a:p>
        </p:txBody>
      </p:sp>
      <p:sp>
        <p:nvSpPr>
          <p:cNvPr id="83" name="Google Shape;83;p17"/>
          <p:cNvSpPr txBox="1"/>
          <p:nvPr>
            <p:ph idx="1" type="body"/>
          </p:nvPr>
        </p:nvSpPr>
        <p:spPr>
          <a:xfrm>
            <a:off x="311700" y="776125"/>
            <a:ext cx="8520600" cy="37470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1200"/>
              </a:spcBef>
              <a:spcAft>
                <a:spcPts val="0"/>
              </a:spcAft>
              <a:buClr>
                <a:schemeClr val="dk1"/>
              </a:buClr>
              <a:buSzPts val="275"/>
              <a:buFont typeface="Arial"/>
              <a:buNone/>
            </a:pPr>
            <a:r>
              <a:rPr b="1" lang="en-GB" sz="4807">
                <a:solidFill>
                  <a:schemeClr val="dk1"/>
                </a:solidFill>
                <a:latin typeface="Comic Sans MS"/>
                <a:ea typeface="Comic Sans MS"/>
                <a:cs typeface="Comic Sans MS"/>
                <a:sym typeface="Comic Sans MS"/>
              </a:rPr>
              <a:t>In order to transform the restaurant data and use it in our study we performed the following:</a:t>
            </a:r>
            <a:endParaRPr b="1" sz="4807">
              <a:solidFill>
                <a:schemeClr val="dk1"/>
              </a:solidFill>
              <a:latin typeface="Comic Sans MS"/>
              <a:ea typeface="Comic Sans MS"/>
              <a:cs typeface="Comic Sans MS"/>
              <a:sym typeface="Comic Sans MS"/>
            </a:endParaRPr>
          </a:p>
          <a:p>
            <a:pPr indent="-304922" lvl="0" marL="457200" rtl="0" algn="l">
              <a:lnSpc>
                <a:spcPct val="150000"/>
              </a:lnSpc>
              <a:spcBef>
                <a:spcPts val="1200"/>
              </a:spcBef>
              <a:spcAft>
                <a:spcPts val="0"/>
              </a:spcAft>
              <a:buClr>
                <a:schemeClr val="dk1"/>
              </a:buClr>
              <a:buSzPct val="100000"/>
              <a:buFont typeface="Comic Sans MS"/>
              <a:buChar char="●"/>
            </a:pPr>
            <a:r>
              <a:rPr lang="en-GB" sz="4807">
                <a:solidFill>
                  <a:schemeClr val="dk1"/>
                </a:solidFill>
                <a:latin typeface="Comic Sans MS"/>
                <a:ea typeface="Comic Sans MS"/>
                <a:cs typeface="Comic Sans MS"/>
                <a:sym typeface="Comic Sans MS"/>
              </a:rPr>
              <a:t>Reviewed the Datasets and transformed into data frames</a:t>
            </a:r>
            <a:endParaRPr sz="4807">
              <a:solidFill>
                <a:schemeClr val="dk1"/>
              </a:solidFill>
              <a:latin typeface="Comic Sans MS"/>
              <a:ea typeface="Comic Sans MS"/>
              <a:cs typeface="Comic Sans MS"/>
              <a:sym typeface="Comic Sans MS"/>
            </a:endParaRPr>
          </a:p>
          <a:p>
            <a:pPr indent="0" lvl="0" marL="45720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45720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304922" lvl="0" marL="457200" rtl="0" algn="l">
              <a:lnSpc>
                <a:spcPct val="150000"/>
              </a:lnSpc>
              <a:spcBef>
                <a:spcPts val="1200"/>
              </a:spcBef>
              <a:spcAft>
                <a:spcPts val="0"/>
              </a:spcAft>
              <a:buClr>
                <a:schemeClr val="dk1"/>
              </a:buClr>
              <a:buSzPct val="100000"/>
              <a:buFont typeface="Comic Sans MS"/>
              <a:buChar char="●"/>
            </a:pPr>
            <a:r>
              <a:rPr lang="en-GB" sz="4807">
                <a:solidFill>
                  <a:schemeClr val="dk1"/>
                </a:solidFill>
                <a:latin typeface="Comic Sans MS"/>
                <a:ea typeface="Comic Sans MS"/>
                <a:cs typeface="Comic Sans MS"/>
                <a:sym typeface="Comic Sans MS"/>
              </a:rPr>
              <a:t>Selected the specific columns from Datasets with respect to observations</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sz="4807">
              <a:solidFill>
                <a:schemeClr val="dk1"/>
              </a:solidFill>
              <a:latin typeface="Comic Sans MS"/>
              <a:ea typeface="Comic Sans MS"/>
              <a:cs typeface="Comic Sans MS"/>
              <a:sym typeface="Comic Sans MS"/>
            </a:endParaRPr>
          </a:p>
          <a:p>
            <a:pPr indent="0" lvl="0" marL="0" rtl="0" algn="l">
              <a:spcBef>
                <a:spcPts val="1200"/>
              </a:spcBef>
              <a:spcAft>
                <a:spcPts val="1200"/>
              </a:spcAft>
              <a:buNone/>
            </a:pPr>
            <a:r>
              <a:t/>
            </a:r>
            <a:endParaRPr sz="1400">
              <a:solidFill>
                <a:schemeClr val="dk1"/>
              </a:solidFill>
              <a:highlight>
                <a:srgbClr val="FFFFFF"/>
              </a:highlight>
              <a:latin typeface="Comic Sans MS"/>
              <a:ea typeface="Comic Sans MS"/>
              <a:cs typeface="Comic Sans MS"/>
              <a:sym typeface="Comic Sans MS"/>
            </a:endParaRPr>
          </a:p>
        </p:txBody>
      </p:sp>
      <p:pic>
        <p:nvPicPr>
          <p:cNvPr id="84" name="Google Shape;84;p17"/>
          <p:cNvPicPr preferRelativeResize="0"/>
          <p:nvPr/>
        </p:nvPicPr>
        <p:blipFill>
          <a:blip r:embed="rId3">
            <a:alphaModFix/>
          </a:blip>
          <a:stretch>
            <a:fillRect/>
          </a:stretch>
        </p:blipFill>
        <p:spPr>
          <a:xfrm>
            <a:off x="1066725" y="1676400"/>
            <a:ext cx="4487521" cy="585625"/>
          </a:xfrm>
          <a:prstGeom prst="rect">
            <a:avLst/>
          </a:prstGeom>
          <a:noFill/>
          <a:ln>
            <a:noFill/>
          </a:ln>
        </p:spPr>
      </p:pic>
      <p:pic>
        <p:nvPicPr>
          <p:cNvPr id="85" name="Google Shape;85;p17"/>
          <p:cNvPicPr preferRelativeResize="0"/>
          <p:nvPr/>
        </p:nvPicPr>
        <p:blipFill>
          <a:blip r:embed="rId4">
            <a:alphaModFix/>
          </a:blip>
          <a:stretch>
            <a:fillRect/>
          </a:stretch>
        </p:blipFill>
        <p:spPr>
          <a:xfrm>
            <a:off x="985850" y="2670076"/>
            <a:ext cx="7172325" cy="214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03450"/>
            <a:ext cx="2002800" cy="469200"/>
          </a:xfrm>
          <a:prstGeom prst="rect">
            <a:avLst/>
          </a:prstGeom>
          <a:solidFill>
            <a:srgbClr val="D5A6BD"/>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20">
                <a:latin typeface="Comic Sans MS"/>
                <a:ea typeface="Comic Sans MS"/>
                <a:cs typeface="Comic Sans MS"/>
                <a:sym typeface="Comic Sans MS"/>
              </a:rPr>
              <a:t>Transformation</a:t>
            </a:r>
            <a:endParaRPr sz="1920">
              <a:latin typeface="Comic Sans MS"/>
              <a:ea typeface="Comic Sans MS"/>
              <a:cs typeface="Comic Sans MS"/>
              <a:sym typeface="Comic Sans MS"/>
            </a:endParaRPr>
          </a:p>
        </p:txBody>
      </p:sp>
      <p:sp>
        <p:nvSpPr>
          <p:cNvPr id="91" name="Google Shape;91;p18"/>
          <p:cNvSpPr txBox="1"/>
          <p:nvPr/>
        </p:nvSpPr>
        <p:spPr>
          <a:xfrm>
            <a:off x="438150" y="790575"/>
            <a:ext cx="7448400" cy="4229100"/>
          </a:xfrm>
          <a:prstGeom prst="rect">
            <a:avLst/>
          </a:prstGeom>
          <a:noFill/>
          <a:ln>
            <a:noFill/>
          </a:ln>
        </p:spPr>
        <p:txBody>
          <a:bodyPr anchorCtr="0" anchor="t" bIns="91425" lIns="91425" spcFirstLastPara="1" rIns="91425" wrap="square" tIns="91425">
            <a:normAutofit lnSpcReduction="20000"/>
          </a:bodyPr>
          <a:lstStyle/>
          <a:p>
            <a:pPr indent="-304800" lvl="0" marL="457200" rtl="0" algn="l">
              <a:lnSpc>
                <a:spcPct val="150000"/>
              </a:lnSpc>
              <a:spcBef>
                <a:spcPts val="1200"/>
              </a:spcBef>
              <a:spcAft>
                <a:spcPts val="0"/>
              </a:spcAft>
              <a:buClr>
                <a:schemeClr val="dk1"/>
              </a:buClr>
              <a:buSzPts val="1200"/>
              <a:buFont typeface="Comic Sans MS"/>
              <a:buChar char="●"/>
            </a:pPr>
            <a:r>
              <a:rPr lang="en-GB" sz="1200">
                <a:solidFill>
                  <a:schemeClr val="dk1"/>
                </a:solidFill>
                <a:latin typeface="Comic Sans MS"/>
                <a:ea typeface="Comic Sans MS"/>
                <a:cs typeface="Comic Sans MS"/>
                <a:sym typeface="Comic Sans MS"/>
              </a:rPr>
              <a:t>Used Pandas functions to rename the columns to avoid data load failure with Postgres</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304800" lvl="0" marL="457200" rtl="0" algn="l">
              <a:lnSpc>
                <a:spcPct val="150000"/>
              </a:lnSpc>
              <a:spcBef>
                <a:spcPts val="1200"/>
              </a:spcBef>
              <a:spcAft>
                <a:spcPts val="0"/>
              </a:spcAft>
              <a:buClr>
                <a:schemeClr val="dk1"/>
              </a:buClr>
              <a:buSzPts val="1200"/>
              <a:buFont typeface="Comic Sans MS"/>
              <a:buChar char="●"/>
            </a:pPr>
            <a:r>
              <a:rPr lang="en-GB" sz="1200">
                <a:solidFill>
                  <a:schemeClr val="dk1"/>
                </a:solidFill>
                <a:latin typeface="Comic Sans MS"/>
                <a:ea typeface="Comic Sans MS"/>
                <a:cs typeface="Comic Sans MS"/>
                <a:sym typeface="Comic Sans MS"/>
              </a:rPr>
              <a:t>Used Pandas functions to catch Missing/Null values</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304800" lvl="0" marL="457200" rtl="0" algn="l">
              <a:lnSpc>
                <a:spcPct val="150000"/>
              </a:lnSpc>
              <a:spcBef>
                <a:spcPts val="1200"/>
              </a:spcBef>
              <a:spcAft>
                <a:spcPts val="0"/>
              </a:spcAft>
              <a:buClr>
                <a:schemeClr val="dk1"/>
              </a:buClr>
              <a:buSzPts val="1200"/>
              <a:buFont typeface="Comic Sans MS"/>
              <a:buChar char="●"/>
            </a:pPr>
            <a:r>
              <a:rPr lang="en-GB" sz="1200">
                <a:solidFill>
                  <a:schemeClr val="dk1"/>
                </a:solidFill>
                <a:latin typeface="Comic Sans MS"/>
                <a:ea typeface="Comic Sans MS"/>
                <a:cs typeface="Comic Sans MS"/>
                <a:sym typeface="Comic Sans MS"/>
              </a:rPr>
              <a:t>Some of the Datasets had "?" as opposed to Missing/Null values, we have replaced them with 'Not Recorded' to avoid Referential Integrity errors for Postgres.</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sz="1200"/>
          </a:p>
        </p:txBody>
      </p:sp>
      <p:pic>
        <p:nvPicPr>
          <p:cNvPr id="92" name="Google Shape;92;p18"/>
          <p:cNvPicPr preferRelativeResize="0"/>
          <p:nvPr/>
        </p:nvPicPr>
        <p:blipFill>
          <a:blip r:embed="rId3">
            <a:alphaModFix/>
          </a:blip>
          <a:stretch>
            <a:fillRect/>
          </a:stretch>
        </p:blipFill>
        <p:spPr>
          <a:xfrm>
            <a:off x="1395400" y="1125300"/>
            <a:ext cx="4069092" cy="446325"/>
          </a:xfrm>
          <a:prstGeom prst="rect">
            <a:avLst/>
          </a:prstGeom>
          <a:noFill/>
          <a:ln>
            <a:noFill/>
          </a:ln>
        </p:spPr>
      </p:pic>
      <p:pic>
        <p:nvPicPr>
          <p:cNvPr id="93" name="Google Shape;93;p18"/>
          <p:cNvPicPr preferRelativeResize="0"/>
          <p:nvPr/>
        </p:nvPicPr>
        <p:blipFill>
          <a:blip r:embed="rId4">
            <a:alphaModFix/>
          </a:blip>
          <a:stretch>
            <a:fillRect/>
          </a:stretch>
        </p:blipFill>
        <p:spPr>
          <a:xfrm>
            <a:off x="1395400" y="1895350"/>
            <a:ext cx="2857500" cy="1522175"/>
          </a:xfrm>
          <a:prstGeom prst="rect">
            <a:avLst/>
          </a:prstGeom>
          <a:noFill/>
          <a:ln>
            <a:noFill/>
          </a:ln>
        </p:spPr>
      </p:pic>
      <p:pic>
        <p:nvPicPr>
          <p:cNvPr id="94" name="Google Shape;94;p18"/>
          <p:cNvPicPr preferRelativeResize="0"/>
          <p:nvPr/>
        </p:nvPicPr>
        <p:blipFill>
          <a:blip r:embed="rId5">
            <a:alphaModFix/>
          </a:blip>
          <a:stretch>
            <a:fillRect/>
          </a:stretch>
        </p:blipFill>
        <p:spPr>
          <a:xfrm>
            <a:off x="1452550" y="4210394"/>
            <a:ext cx="3219450" cy="4941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03450"/>
            <a:ext cx="2002800" cy="469200"/>
          </a:xfrm>
          <a:prstGeom prst="rect">
            <a:avLst/>
          </a:prstGeom>
          <a:solidFill>
            <a:srgbClr val="D5A6BD"/>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20">
                <a:latin typeface="Comic Sans MS"/>
                <a:ea typeface="Comic Sans MS"/>
                <a:cs typeface="Comic Sans MS"/>
                <a:sym typeface="Comic Sans MS"/>
              </a:rPr>
              <a:t>Transformation</a:t>
            </a:r>
            <a:endParaRPr sz="1920">
              <a:latin typeface="Comic Sans MS"/>
              <a:ea typeface="Comic Sans MS"/>
              <a:cs typeface="Comic Sans MS"/>
              <a:sym typeface="Comic Sans MS"/>
            </a:endParaRPr>
          </a:p>
        </p:txBody>
      </p:sp>
      <p:sp>
        <p:nvSpPr>
          <p:cNvPr id="100" name="Google Shape;100;p19"/>
          <p:cNvSpPr txBox="1"/>
          <p:nvPr/>
        </p:nvSpPr>
        <p:spPr>
          <a:xfrm>
            <a:off x="438150" y="790575"/>
            <a:ext cx="7715400" cy="32325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1200"/>
              </a:spcBef>
              <a:spcAft>
                <a:spcPts val="0"/>
              </a:spcAft>
              <a:buClr>
                <a:schemeClr val="dk1"/>
              </a:buClr>
              <a:buSzPts val="1200"/>
              <a:buFont typeface="Comic Sans MS"/>
              <a:buChar char="●"/>
            </a:pPr>
            <a:r>
              <a:rPr lang="en-GB" sz="1200">
                <a:solidFill>
                  <a:schemeClr val="dk1"/>
                </a:solidFill>
                <a:latin typeface="Comic Sans MS"/>
                <a:ea typeface="Comic Sans MS"/>
                <a:cs typeface="Comic Sans MS"/>
                <a:sym typeface="Comic Sans MS"/>
              </a:rPr>
              <a:t>Used Pandas functions to catch the duplicate values and drop them to get the clean Dataset</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304800" lvl="0" marL="457200" rtl="0" algn="l">
              <a:lnSpc>
                <a:spcPct val="150000"/>
              </a:lnSpc>
              <a:spcBef>
                <a:spcPts val="1200"/>
              </a:spcBef>
              <a:spcAft>
                <a:spcPts val="0"/>
              </a:spcAft>
              <a:buClr>
                <a:schemeClr val="dk1"/>
              </a:buClr>
              <a:buSzPts val="1200"/>
              <a:buFont typeface="Comic Sans MS"/>
              <a:buChar char="●"/>
            </a:pPr>
            <a:r>
              <a:rPr lang="en-GB" sz="1200">
                <a:solidFill>
                  <a:schemeClr val="dk1"/>
                </a:solidFill>
                <a:latin typeface="Comic Sans MS"/>
                <a:ea typeface="Comic Sans MS"/>
                <a:cs typeface="Comic Sans MS"/>
                <a:sym typeface="Comic Sans MS"/>
              </a:rPr>
              <a:t>City column from Geoplaces table had multiple variations for City names, we corrected those to get the clean dataset</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sz="1200"/>
          </a:p>
        </p:txBody>
      </p:sp>
      <p:pic>
        <p:nvPicPr>
          <p:cNvPr id="101" name="Google Shape;101;p19"/>
          <p:cNvPicPr preferRelativeResize="0"/>
          <p:nvPr/>
        </p:nvPicPr>
        <p:blipFill>
          <a:blip r:embed="rId3">
            <a:alphaModFix/>
          </a:blip>
          <a:stretch>
            <a:fillRect/>
          </a:stretch>
        </p:blipFill>
        <p:spPr>
          <a:xfrm>
            <a:off x="1328800" y="1185875"/>
            <a:ext cx="3952350" cy="795325"/>
          </a:xfrm>
          <a:prstGeom prst="rect">
            <a:avLst/>
          </a:prstGeom>
          <a:noFill/>
          <a:ln>
            <a:noFill/>
          </a:ln>
        </p:spPr>
      </p:pic>
      <p:pic>
        <p:nvPicPr>
          <p:cNvPr id="102" name="Google Shape;102;p19"/>
          <p:cNvPicPr preferRelativeResize="0"/>
          <p:nvPr/>
        </p:nvPicPr>
        <p:blipFill>
          <a:blip r:embed="rId4">
            <a:alphaModFix/>
          </a:blip>
          <a:stretch>
            <a:fillRect/>
          </a:stretch>
        </p:blipFill>
        <p:spPr>
          <a:xfrm>
            <a:off x="1385950" y="2684621"/>
            <a:ext cx="5905501" cy="190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03450"/>
            <a:ext cx="2002800" cy="469200"/>
          </a:xfrm>
          <a:prstGeom prst="rect">
            <a:avLst/>
          </a:prstGeom>
          <a:solidFill>
            <a:srgbClr val="D5A6BD"/>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20">
                <a:latin typeface="Comic Sans MS"/>
                <a:ea typeface="Comic Sans MS"/>
                <a:cs typeface="Comic Sans MS"/>
                <a:sym typeface="Comic Sans MS"/>
              </a:rPr>
              <a:t>Transformation</a:t>
            </a:r>
            <a:endParaRPr sz="1920">
              <a:latin typeface="Comic Sans MS"/>
              <a:ea typeface="Comic Sans MS"/>
              <a:cs typeface="Comic Sans MS"/>
              <a:sym typeface="Comic Sans MS"/>
            </a:endParaRPr>
          </a:p>
        </p:txBody>
      </p:sp>
      <p:sp>
        <p:nvSpPr>
          <p:cNvPr id="108" name="Google Shape;108;p20"/>
          <p:cNvSpPr txBox="1"/>
          <p:nvPr/>
        </p:nvSpPr>
        <p:spPr>
          <a:xfrm>
            <a:off x="438150" y="790575"/>
            <a:ext cx="7715400" cy="20934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1200"/>
              </a:spcBef>
              <a:spcAft>
                <a:spcPts val="0"/>
              </a:spcAft>
              <a:buClr>
                <a:schemeClr val="dk1"/>
              </a:buClr>
              <a:buSzPts val="1200"/>
              <a:buFont typeface="Comic Sans MS"/>
              <a:buChar char="●"/>
            </a:pPr>
            <a:r>
              <a:rPr lang="en-GB" sz="1200">
                <a:solidFill>
                  <a:schemeClr val="dk1"/>
                </a:solidFill>
                <a:latin typeface="Comic Sans MS"/>
                <a:ea typeface="Comic Sans MS"/>
                <a:cs typeface="Comic Sans MS"/>
                <a:sym typeface="Comic Sans MS"/>
              </a:rPr>
              <a:t>Used Sqlalchemy to connect to Postgres Database</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lnSpc>
                <a:spcPct val="150000"/>
              </a:lnSpc>
              <a:spcBef>
                <a:spcPts val="1200"/>
              </a:spcBef>
              <a:spcAft>
                <a:spcPts val="0"/>
              </a:spcAft>
              <a:buNone/>
            </a:pPr>
            <a:r>
              <a:t/>
            </a:r>
            <a:endParaRPr sz="1200">
              <a:solidFill>
                <a:schemeClr val="dk1"/>
              </a:solidFill>
              <a:latin typeface="Comic Sans MS"/>
              <a:ea typeface="Comic Sans MS"/>
              <a:cs typeface="Comic Sans MS"/>
              <a:sym typeface="Comic Sans MS"/>
            </a:endParaRPr>
          </a:p>
          <a:p>
            <a:pPr indent="-304800" lvl="0" marL="457200" rtl="0" algn="l">
              <a:lnSpc>
                <a:spcPct val="150000"/>
              </a:lnSpc>
              <a:spcBef>
                <a:spcPts val="1200"/>
              </a:spcBef>
              <a:spcAft>
                <a:spcPts val="0"/>
              </a:spcAft>
              <a:buClr>
                <a:schemeClr val="dk1"/>
              </a:buClr>
              <a:buSzPts val="1200"/>
              <a:buFont typeface="Comic Sans MS"/>
              <a:buChar char="●"/>
            </a:pPr>
            <a:r>
              <a:rPr lang="en-GB" sz="1200">
                <a:solidFill>
                  <a:schemeClr val="dk1"/>
                </a:solidFill>
                <a:latin typeface="Comic Sans MS"/>
                <a:ea typeface="Comic Sans MS"/>
                <a:cs typeface="Comic Sans MS"/>
                <a:sym typeface="Comic Sans MS"/>
              </a:rPr>
              <a:t>Used Pandas functions to load all 5 CSV Datasets into Postgres Database.</a:t>
            </a:r>
            <a:endParaRPr sz="12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sz="1200"/>
          </a:p>
        </p:txBody>
      </p:sp>
      <p:pic>
        <p:nvPicPr>
          <p:cNvPr id="109" name="Google Shape;109;p20"/>
          <p:cNvPicPr preferRelativeResize="0"/>
          <p:nvPr/>
        </p:nvPicPr>
        <p:blipFill>
          <a:blip r:embed="rId3">
            <a:alphaModFix/>
          </a:blip>
          <a:stretch>
            <a:fillRect/>
          </a:stretch>
        </p:blipFill>
        <p:spPr>
          <a:xfrm>
            <a:off x="1352550" y="1198050"/>
            <a:ext cx="6169525" cy="697425"/>
          </a:xfrm>
          <a:prstGeom prst="rect">
            <a:avLst/>
          </a:prstGeom>
          <a:noFill/>
          <a:ln>
            <a:noFill/>
          </a:ln>
        </p:spPr>
      </p:pic>
      <p:pic>
        <p:nvPicPr>
          <p:cNvPr id="110" name="Google Shape;110;p20"/>
          <p:cNvPicPr preferRelativeResize="0"/>
          <p:nvPr/>
        </p:nvPicPr>
        <p:blipFill>
          <a:blip r:embed="rId4">
            <a:alphaModFix/>
          </a:blip>
          <a:stretch>
            <a:fillRect/>
          </a:stretch>
        </p:blipFill>
        <p:spPr>
          <a:xfrm>
            <a:off x="1395900" y="2520875"/>
            <a:ext cx="5964250" cy="5110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103450"/>
            <a:ext cx="2002800" cy="469200"/>
          </a:xfrm>
          <a:prstGeom prst="rect">
            <a:avLst/>
          </a:prstGeom>
          <a:solidFill>
            <a:srgbClr val="D5A6BD"/>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1920">
                <a:latin typeface="Comic Sans MS"/>
                <a:ea typeface="Comic Sans MS"/>
                <a:cs typeface="Comic Sans MS"/>
                <a:sym typeface="Comic Sans MS"/>
              </a:rPr>
              <a:t>Load</a:t>
            </a:r>
            <a:endParaRPr sz="1920">
              <a:latin typeface="Comic Sans MS"/>
              <a:ea typeface="Comic Sans MS"/>
              <a:cs typeface="Comic Sans MS"/>
              <a:sym typeface="Comic Sans MS"/>
            </a:endParaRPr>
          </a:p>
        </p:txBody>
      </p:sp>
      <p:sp>
        <p:nvSpPr>
          <p:cNvPr id="116" name="Google Shape;116;p21"/>
          <p:cNvSpPr txBox="1"/>
          <p:nvPr/>
        </p:nvSpPr>
        <p:spPr>
          <a:xfrm>
            <a:off x="438150" y="790575"/>
            <a:ext cx="8391600" cy="13335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Clr>
                <a:schemeClr val="dk1"/>
              </a:buClr>
              <a:buSzPts val="1100"/>
              <a:buFont typeface="Arial"/>
              <a:buNone/>
            </a:pPr>
            <a:r>
              <a:rPr lang="en-GB">
                <a:solidFill>
                  <a:schemeClr val="dk1"/>
                </a:solidFill>
                <a:latin typeface="Comic Sans MS"/>
                <a:ea typeface="Comic Sans MS"/>
                <a:cs typeface="Comic Sans MS"/>
                <a:sym typeface="Comic Sans MS"/>
              </a:rPr>
              <a:t>After we pulled in the CSV files and loaded them into the data frames, we did an initial connection to the Postgres database using </a:t>
            </a:r>
            <a:r>
              <a:rPr lang="en-GB">
                <a:solidFill>
                  <a:schemeClr val="dk1"/>
                </a:solidFill>
                <a:latin typeface="Comic Sans MS"/>
                <a:ea typeface="Comic Sans MS"/>
                <a:cs typeface="Comic Sans MS"/>
                <a:sym typeface="Comic Sans MS"/>
              </a:rPr>
              <a:t>PGAdmin</a:t>
            </a:r>
            <a:r>
              <a:rPr lang="en-GB">
                <a:solidFill>
                  <a:schemeClr val="dk1"/>
                </a:solidFill>
                <a:latin typeface="Comic Sans MS"/>
                <a:ea typeface="Comic Sans MS"/>
                <a:cs typeface="Comic Sans MS"/>
                <a:sym typeface="Comic Sans MS"/>
              </a:rPr>
              <a:t> to store our transformed data sets. </a:t>
            </a:r>
            <a:endParaRPr>
              <a:solidFill>
                <a:schemeClr val="dk1"/>
              </a:solidFill>
              <a:latin typeface="Comic Sans MS"/>
              <a:ea typeface="Comic Sans MS"/>
              <a:cs typeface="Comic Sans MS"/>
              <a:sym typeface="Comic Sans MS"/>
            </a:endParaRPr>
          </a:p>
          <a:p>
            <a:pPr indent="0" lvl="0" marL="0" rtl="0" algn="l">
              <a:lnSpc>
                <a:spcPct val="140000"/>
              </a:lnSpc>
              <a:spcBef>
                <a:spcPts val="1200"/>
              </a:spcBef>
              <a:spcAft>
                <a:spcPts val="1200"/>
              </a:spcAft>
              <a:buNone/>
            </a:pPr>
            <a:r>
              <a:rPr lang="en-GB">
                <a:solidFill>
                  <a:schemeClr val="dk1"/>
                </a:solidFill>
                <a:latin typeface="Comic Sans MS"/>
                <a:ea typeface="Comic Sans MS"/>
                <a:cs typeface="Comic Sans MS"/>
                <a:sym typeface="Comic Sans MS"/>
              </a:rPr>
              <a:t>We used the quick database website to create the initial table schema that got loaded into the Postgres database that generated the first set of tables by maintaining the Referential integrity.</a:t>
            </a:r>
            <a:endParaRPr/>
          </a:p>
        </p:txBody>
      </p:sp>
      <p:pic>
        <p:nvPicPr>
          <p:cNvPr id="117" name="Google Shape;117;p21"/>
          <p:cNvPicPr preferRelativeResize="0"/>
          <p:nvPr/>
        </p:nvPicPr>
        <p:blipFill>
          <a:blip r:embed="rId3">
            <a:alphaModFix/>
          </a:blip>
          <a:stretch>
            <a:fillRect/>
          </a:stretch>
        </p:blipFill>
        <p:spPr>
          <a:xfrm>
            <a:off x="152400" y="2847175"/>
            <a:ext cx="8839199" cy="1888420"/>
          </a:xfrm>
          <a:prstGeom prst="rect">
            <a:avLst/>
          </a:prstGeom>
          <a:noFill/>
          <a:ln>
            <a:noFill/>
          </a:ln>
        </p:spPr>
      </p:pic>
      <p:sp>
        <p:nvSpPr>
          <p:cNvPr id="118" name="Google Shape;118;p21"/>
          <p:cNvSpPr txBox="1"/>
          <p:nvPr/>
        </p:nvSpPr>
        <p:spPr>
          <a:xfrm>
            <a:off x="615000" y="2342000"/>
            <a:ext cx="1396200" cy="369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Comic Sans MS"/>
                <a:ea typeface="Comic Sans MS"/>
                <a:cs typeface="Comic Sans MS"/>
                <a:sym typeface="Comic Sans MS"/>
              </a:rPr>
              <a:t>USER_PROFILE</a:t>
            </a:r>
            <a:endParaRPr b="1" sz="12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