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84" r:id="rId16"/>
    <p:sldId id="271" r:id="rId17"/>
    <p:sldId id="272" r:id="rId18"/>
    <p:sldId id="275" r:id="rId19"/>
    <p:sldId id="278" r:id="rId20"/>
    <p:sldId id="276" r:id="rId21"/>
    <p:sldId id="277" r:id="rId22"/>
    <p:sldId id="274" r:id="rId23"/>
    <p:sldId id="273" r:id="rId24"/>
    <p:sldId id="280" r:id="rId25"/>
    <p:sldId id="281" r:id="rId26"/>
    <p:sldId id="279" r:id="rId27"/>
    <p:sldId id="283" r:id="rId28"/>
    <p:sldId id="282"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C6307D8-A5B1-456C-958F-9661EF71AEE2}" type="datetimeFigureOut">
              <a:rPr lang="en-IN" smtClean="0"/>
              <a:t>29-05-2022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3CCC2D-8F11-416A-9C2B-446F9CD993C7}" type="slidenum">
              <a:rPr lang="en-IN" smtClean="0"/>
              <a:t>‹#›</a:t>
            </a:fld>
            <a:endParaRPr lang="en-IN"/>
          </a:p>
        </p:txBody>
      </p:sp>
    </p:spTree>
    <p:extLst>
      <p:ext uri="{BB962C8B-B14F-4D97-AF65-F5344CB8AC3E}">
        <p14:creationId xmlns:p14="http://schemas.microsoft.com/office/powerpoint/2010/main" val="37181022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C6307D8-A5B1-456C-958F-9661EF71AEE2}" type="datetimeFigureOut">
              <a:rPr lang="en-IN" smtClean="0"/>
              <a:t>29-05-2022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3CCC2D-8F11-416A-9C2B-446F9CD993C7}" type="slidenum">
              <a:rPr lang="en-IN" smtClean="0"/>
              <a:t>‹#›</a:t>
            </a:fld>
            <a:endParaRPr lang="en-IN"/>
          </a:p>
        </p:txBody>
      </p:sp>
    </p:spTree>
    <p:extLst>
      <p:ext uri="{BB962C8B-B14F-4D97-AF65-F5344CB8AC3E}">
        <p14:creationId xmlns:p14="http://schemas.microsoft.com/office/powerpoint/2010/main" val="2688852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C6307D8-A5B1-456C-958F-9661EF71AEE2}" type="datetimeFigureOut">
              <a:rPr lang="en-IN" smtClean="0"/>
              <a:t>29-05-2022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3CCC2D-8F11-416A-9C2B-446F9CD993C7}"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6631232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C6307D8-A5B1-456C-958F-9661EF71AEE2}" type="datetimeFigureOut">
              <a:rPr lang="en-IN" smtClean="0"/>
              <a:t>29-05-2022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3CCC2D-8F11-416A-9C2B-446F9CD993C7}" type="slidenum">
              <a:rPr lang="en-IN" smtClean="0"/>
              <a:t>‹#›</a:t>
            </a:fld>
            <a:endParaRPr lang="en-IN"/>
          </a:p>
        </p:txBody>
      </p:sp>
    </p:spTree>
    <p:extLst>
      <p:ext uri="{BB962C8B-B14F-4D97-AF65-F5344CB8AC3E}">
        <p14:creationId xmlns:p14="http://schemas.microsoft.com/office/powerpoint/2010/main" val="11368354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C6307D8-A5B1-456C-958F-9661EF71AEE2}" type="datetimeFigureOut">
              <a:rPr lang="en-IN" smtClean="0"/>
              <a:t>29-05-2022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3CCC2D-8F11-416A-9C2B-446F9CD993C7}"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6272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C6307D8-A5B1-456C-958F-9661EF71AEE2}" type="datetimeFigureOut">
              <a:rPr lang="en-IN" smtClean="0"/>
              <a:t>29-05-2022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3CCC2D-8F11-416A-9C2B-446F9CD993C7}" type="slidenum">
              <a:rPr lang="en-IN" smtClean="0"/>
              <a:t>‹#›</a:t>
            </a:fld>
            <a:endParaRPr lang="en-IN"/>
          </a:p>
        </p:txBody>
      </p:sp>
    </p:spTree>
    <p:extLst>
      <p:ext uri="{BB962C8B-B14F-4D97-AF65-F5344CB8AC3E}">
        <p14:creationId xmlns:p14="http://schemas.microsoft.com/office/powerpoint/2010/main" val="40550800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6307D8-A5B1-456C-958F-9661EF71AEE2}" type="datetimeFigureOut">
              <a:rPr lang="en-IN" smtClean="0"/>
              <a:t>29-05-2022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3CCC2D-8F11-416A-9C2B-446F9CD993C7}" type="slidenum">
              <a:rPr lang="en-IN" smtClean="0"/>
              <a:t>‹#›</a:t>
            </a:fld>
            <a:endParaRPr lang="en-IN"/>
          </a:p>
        </p:txBody>
      </p:sp>
    </p:spTree>
    <p:extLst>
      <p:ext uri="{BB962C8B-B14F-4D97-AF65-F5344CB8AC3E}">
        <p14:creationId xmlns:p14="http://schemas.microsoft.com/office/powerpoint/2010/main" val="25133327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6307D8-A5B1-456C-958F-9661EF71AEE2}" type="datetimeFigureOut">
              <a:rPr lang="en-IN" smtClean="0"/>
              <a:t>29-05-2022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3CCC2D-8F11-416A-9C2B-446F9CD993C7}" type="slidenum">
              <a:rPr lang="en-IN" smtClean="0"/>
              <a:t>‹#›</a:t>
            </a:fld>
            <a:endParaRPr lang="en-IN"/>
          </a:p>
        </p:txBody>
      </p:sp>
    </p:spTree>
    <p:extLst>
      <p:ext uri="{BB962C8B-B14F-4D97-AF65-F5344CB8AC3E}">
        <p14:creationId xmlns:p14="http://schemas.microsoft.com/office/powerpoint/2010/main" val="24823736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6307D8-A5B1-456C-958F-9661EF71AEE2}" type="datetimeFigureOut">
              <a:rPr lang="en-IN" smtClean="0"/>
              <a:t>29-05-2022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3CCC2D-8F11-416A-9C2B-446F9CD993C7}" type="slidenum">
              <a:rPr lang="en-IN" smtClean="0"/>
              <a:t>‹#›</a:t>
            </a:fld>
            <a:endParaRPr lang="en-IN"/>
          </a:p>
        </p:txBody>
      </p:sp>
    </p:spTree>
    <p:extLst>
      <p:ext uri="{BB962C8B-B14F-4D97-AF65-F5344CB8AC3E}">
        <p14:creationId xmlns:p14="http://schemas.microsoft.com/office/powerpoint/2010/main" val="35111476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C6307D8-A5B1-456C-958F-9661EF71AEE2}" type="datetimeFigureOut">
              <a:rPr lang="en-IN" smtClean="0"/>
              <a:t>29-05-2022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3CCC2D-8F11-416A-9C2B-446F9CD993C7}" type="slidenum">
              <a:rPr lang="en-IN" smtClean="0"/>
              <a:t>‹#›</a:t>
            </a:fld>
            <a:endParaRPr lang="en-IN"/>
          </a:p>
        </p:txBody>
      </p:sp>
    </p:spTree>
    <p:extLst>
      <p:ext uri="{BB962C8B-B14F-4D97-AF65-F5344CB8AC3E}">
        <p14:creationId xmlns:p14="http://schemas.microsoft.com/office/powerpoint/2010/main" val="366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C6307D8-A5B1-456C-958F-9661EF71AEE2}" type="datetimeFigureOut">
              <a:rPr lang="en-IN" smtClean="0"/>
              <a:t>29-05-2022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33CCC2D-8F11-416A-9C2B-446F9CD993C7}" type="slidenum">
              <a:rPr lang="en-IN" smtClean="0"/>
              <a:t>‹#›</a:t>
            </a:fld>
            <a:endParaRPr lang="en-IN"/>
          </a:p>
        </p:txBody>
      </p:sp>
    </p:spTree>
    <p:extLst>
      <p:ext uri="{BB962C8B-B14F-4D97-AF65-F5344CB8AC3E}">
        <p14:creationId xmlns:p14="http://schemas.microsoft.com/office/powerpoint/2010/main" val="17081963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C6307D8-A5B1-456C-958F-9661EF71AEE2}" type="datetimeFigureOut">
              <a:rPr lang="en-IN" smtClean="0"/>
              <a:t>29-05-2022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33CCC2D-8F11-416A-9C2B-446F9CD993C7}" type="slidenum">
              <a:rPr lang="en-IN" smtClean="0"/>
              <a:t>‹#›</a:t>
            </a:fld>
            <a:endParaRPr lang="en-IN"/>
          </a:p>
        </p:txBody>
      </p:sp>
    </p:spTree>
    <p:extLst>
      <p:ext uri="{BB962C8B-B14F-4D97-AF65-F5344CB8AC3E}">
        <p14:creationId xmlns:p14="http://schemas.microsoft.com/office/powerpoint/2010/main" val="37991587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C6307D8-A5B1-456C-958F-9661EF71AEE2}" type="datetimeFigureOut">
              <a:rPr lang="en-IN" smtClean="0"/>
              <a:t>29-05-2022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33CCC2D-8F11-416A-9C2B-446F9CD993C7}" type="slidenum">
              <a:rPr lang="en-IN" smtClean="0"/>
              <a:t>‹#›</a:t>
            </a:fld>
            <a:endParaRPr lang="en-IN"/>
          </a:p>
        </p:txBody>
      </p:sp>
    </p:spTree>
    <p:extLst>
      <p:ext uri="{BB962C8B-B14F-4D97-AF65-F5344CB8AC3E}">
        <p14:creationId xmlns:p14="http://schemas.microsoft.com/office/powerpoint/2010/main" val="22787851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6307D8-A5B1-456C-958F-9661EF71AEE2}" type="datetimeFigureOut">
              <a:rPr lang="en-IN" smtClean="0"/>
              <a:t>29-05-2022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33CCC2D-8F11-416A-9C2B-446F9CD993C7}" type="slidenum">
              <a:rPr lang="en-IN" smtClean="0"/>
              <a:t>‹#›</a:t>
            </a:fld>
            <a:endParaRPr lang="en-IN"/>
          </a:p>
        </p:txBody>
      </p:sp>
    </p:spTree>
    <p:extLst>
      <p:ext uri="{BB962C8B-B14F-4D97-AF65-F5344CB8AC3E}">
        <p14:creationId xmlns:p14="http://schemas.microsoft.com/office/powerpoint/2010/main" val="40431119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C6307D8-A5B1-456C-958F-9661EF71AEE2}" type="datetimeFigureOut">
              <a:rPr lang="en-IN" smtClean="0"/>
              <a:t>29-05-2022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33CCC2D-8F11-416A-9C2B-446F9CD993C7}" type="slidenum">
              <a:rPr lang="en-IN" smtClean="0"/>
              <a:t>‹#›</a:t>
            </a:fld>
            <a:endParaRPr lang="en-IN"/>
          </a:p>
        </p:txBody>
      </p:sp>
    </p:spTree>
    <p:extLst>
      <p:ext uri="{BB962C8B-B14F-4D97-AF65-F5344CB8AC3E}">
        <p14:creationId xmlns:p14="http://schemas.microsoft.com/office/powerpoint/2010/main" val="25229192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C6307D8-A5B1-456C-958F-9661EF71AEE2}" type="datetimeFigureOut">
              <a:rPr lang="en-IN" smtClean="0"/>
              <a:t>29-05-2022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33CCC2D-8F11-416A-9C2B-446F9CD993C7}" type="slidenum">
              <a:rPr lang="en-IN" smtClean="0"/>
              <a:t>‹#›</a:t>
            </a:fld>
            <a:endParaRPr lang="en-IN"/>
          </a:p>
        </p:txBody>
      </p:sp>
    </p:spTree>
    <p:extLst>
      <p:ext uri="{BB962C8B-B14F-4D97-AF65-F5344CB8AC3E}">
        <p14:creationId xmlns:p14="http://schemas.microsoft.com/office/powerpoint/2010/main" val="37069559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C6307D8-A5B1-456C-958F-9661EF71AEE2}" type="datetimeFigureOut">
              <a:rPr lang="en-IN" smtClean="0"/>
              <a:t>29-05-2022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33CCC2D-8F11-416A-9C2B-446F9CD993C7}" type="slidenum">
              <a:rPr lang="en-IN" smtClean="0"/>
              <a:t>‹#›</a:t>
            </a:fld>
            <a:endParaRPr lang="en-IN"/>
          </a:p>
        </p:txBody>
      </p:sp>
    </p:spTree>
    <p:extLst>
      <p:ext uri="{BB962C8B-B14F-4D97-AF65-F5344CB8AC3E}">
        <p14:creationId xmlns:p14="http://schemas.microsoft.com/office/powerpoint/2010/main" val="2185676749"/>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 id="2147483743" r:id="rId12"/>
    <p:sldLayoutId id="2147483744" r:id="rId13"/>
    <p:sldLayoutId id="2147483745" r:id="rId14"/>
    <p:sldLayoutId id="2147483746" r:id="rId15"/>
    <p:sldLayoutId id="214748374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3322A-911F-D6C4-D233-0CBC2E1CBFA6}"/>
              </a:ext>
            </a:extLst>
          </p:cNvPr>
          <p:cNvSpPr>
            <a:spLocks noGrp="1"/>
          </p:cNvSpPr>
          <p:nvPr>
            <p:ph type="ctrTitle"/>
          </p:nvPr>
        </p:nvSpPr>
        <p:spPr>
          <a:xfrm>
            <a:off x="797859" y="519953"/>
            <a:ext cx="9144000" cy="1102659"/>
          </a:xfrm>
        </p:spPr>
        <p:txBody>
          <a:bodyPr>
            <a:normAutofit/>
          </a:bodyPr>
          <a:lstStyle/>
          <a:p>
            <a:pPr algn="l"/>
            <a:r>
              <a:rPr lang="en-IN" dirty="0"/>
              <a:t>Credit Card Data Analysis</a:t>
            </a:r>
          </a:p>
        </p:txBody>
      </p:sp>
      <p:sp>
        <p:nvSpPr>
          <p:cNvPr id="3" name="Subtitle 2">
            <a:extLst>
              <a:ext uri="{FF2B5EF4-FFF2-40B4-BE49-F238E27FC236}">
                <a16:creationId xmlns:a16="http://schemas.microsoft.com/office/drawing/2014/main" id="{133F2AC7-632A-E584-6431-B93A9C64DE86}"/>
              </a:ext>
            </a:extLst>
          </p:cNvPr>
          <p:cNvSpPr>
            <a:spLocks noGrp="1"/>
          </p:cNvSpPr>
          <p:nvPr>
            <p:ph type="subTitle" idx="1"/>
          </p:nvPr>
        </p:nvSpPr>
        <p:spPr>
          <a:xfrm>
            <a:off x="331695" y="4444720"/>
            <a:ext cx="6042211" cy="1655762"/>
          </a:xfrm>
        </p:spPr>
        <p:txBody>
          <a:bodyPr/>
          <a:lstStyle/>
          <a:p>
            <a:pPr algn="l"/>
            <a:r>
              <a:rPr lang="en-IN" dirty="0"/>
              <a:t>Shubham Thakur</a:t>
            </a:r>
          </a:p>
        </p:txBody>
      </p:sp>
    </p:spTree>
    <p:extLst>
      <p:ext uri="{BB962C8B-B14F-4D97-AF65-F5344CB8AC3E}">
        <p14:creationId xmlns:p14="http://schemas.microsoft.com/office/powerpoint/2010/main" val="17948853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51E6A-4195-C03B-720B-40931EC3C085}"/>
              </a:ext>
            </a:extLst>
          </p:cNvPr>
          <p:cNvSpPr>
            <a:spLocks noGrp="1"/>
          </p:cNvSpPr>
          <p:nvPr>
            <p:ph type="title"/>
          </p:nvPr>
        </p:nvSpPr>
        <p:spPr>
          <a:xfrm>
            <a:off x="677334" y="394447"/>
            <a:ext cx="8596668" cy="1320800"/>
          </a:xfrm>
        </p:spPr>
        <p:txBody>
          <a:bodyPr/>
          <a:lstStyle/>
          <a:p>
            <a:r>
              <a:rPr lang="en-IN" dirty="0"/>
              <a:t>MARITAL STATUS OF APPLICANTS</a:t>
            </a:r>
          </a:p>
        </p:txBody>
      </p:sp>
      <p:pic>
        <p:nvPicPr>
          <p:cNvPr id="5" name="Content Placeholder 4">
            <a:extLst>
              <a:ext uri="{FF2B5EF4-FFF2-40B4-BE49-F238E27FC236}">
                <a16:creationId xmlns:a16="http://schemas.microsoft.com/office/drawing/2014/main" id="{6DD24CA7-A2D3-3AC0-46FA-0E758ADBFF48}"/>
              </a:ext>
            </a:extLst>
          </p:cNvPr>
          <p:cNvPicPr>
            <a:picLocks noGrp="1" noChangeAspect="1"/>
          </p:cNvPicPr>
          <p:nvPr>
            <p:ph idx="1"/>
          </p:nvPr>
        </p:nvPicPr>
        <p:blipFill>
          <a:blip r:embed="rId2"/>
          <a:stretch>
            <a:fillRect/>
          </a:stretch>
        </p:blipFill>
        <p:spPr>
          <a:xfrm>
            <a:off x="1757083" y="1100506"/>
            <a:ext cx="6095999" cy="4438931"/>
          </a:xfrm>
        </p:spPr>
      </p:pic>
      <p:sp>
        <p:nvSpPr>
          <p:cNvPr id="6" name="TextBox 5">
            <a:extLst>
              <a:ext uri="{FF2B5EF4-FFF2-40B4-BE49-F238E27FC236}">
                <a16:creationId xmlns:a16="http://schemas.microsoft.com/office/drawing/2014/main" id="{9E1FE8B5-2A27-579C-61FB-2B9E92FC933A}"/>
              </a:ext>
            </a:extLst>
          </p:cNvPr>
          <p:cNvSpPr txBox="1"/>
          <p:nvPr/>
        </p:nvSpPr>
        <p:spPr>
          <a:xfrm>
            <a:off x="1541929" y="5444284"/>
            <a:ext cx="6723530" cy="1200329"/>
          </a:xfrm>
          <a:prstGeom prst="rect">
            <a:avLst/>
          </a:prstGeom>
          <a:noFill/>
        </p:spPr>
        <p:txBody>
          <a:bodyPr wrap="square" rtlCol="0">
            <a:spAutoFit/>
          </a:bodyPr>
          <a:lstStyle/>
          <a:p>
            <a:r>
              <a:rPr lang="en-IN" dirty="0"/>
              <a:t>In this we have analysed Martial Status of applicants. It shows that more than 60% applicants are married which shows there need of using credit card due to extra responsibilities and also we can find the target market for credit card as well</a:t>
            </a:r>
          </a:p>
        </p:txBody>
      </p:sp>
    </p:spTree>
    <p:extLst>
      <p:ext uri="{BB962C8B-B14F-4D97-AF65-F5344CB8AC3E}">
        <p14:creationId xmlns:p14="http://schemas.microsoft.com/office/powerpoint/2010/main" val="41185981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14056-6E0E-C762-C6A6-B7FD43802E86}"/>
              </a:ext>
            </a:extLst>
          </p:cNvPr>
          <p:cNvSpPr>
            <a:spLocks noGrp="1"/>
          </p:cNvSpPr>
          <p:nvPr>
            <p:ph type="title"/>
          </p:nvPr>
        </p:nvSpPr>
        <p:spPr/>
        <p:txBody>
          <a:bodyPr/>
          <a:lstStyle/>
          <a:p>
            <a:r>
              <a:rPr lang="en-IN" dirty="0"/>
              <a:t>OCCUPATION OF APPLICANTS</a:t>
            </a:r>
          </a:p>
        </p:txBody>
      </p:sp>
      <p:pic>
        <p:nvPicPr>
          <p:cNvPr id="5" name="Picture 4">
            <a:extLst>
              <a:ext uri="{FF2B5EF4-FFF2-40B4-BE49-F238E27FC236}">
                <a16:creationId xmlns:a16="http://schemas.microsoft.com/office/drawing/2014/main" id="{39A294FE-E78F-3CEB-F4D3-FD006E93A688}"/>
              </a:ext>
            </a:extLst>
          </p:cNvPr>
          <p:cNvPicPr>
            <a:picLocks noChangeAspect="1"/>
          </p:cNvPicPr>
          <p:nvPr/>
        </p:nvPicPr>
        <p:blipFill>
          <a:blip r:embed="rId2"/>
          <a:stretch>
            <a:fillRect/>
          </a:stretch>
        </p:blipFill>
        <p:spPr>
          <a:xfrm>
            <a:off x="1316642" y="1597432"/>
            <a:ext cx="7049111" cy="3429297"/>
          </a:xfrm>
          <a:prstGeom prst="rect">
            <a:avLst/>
          </a:prstGeom>
        </p:spPr>
      </p:pic>
      <p:sp>
        <p:nvSpPr>
          <p:cNvPr id="6" name="TextBox 5">
            <a:extLst>
              <a:ext uri="{FF2B5EF4-FFF2-40B4-BE49-F238E27FC236}">
                <a16:creationId xmlns:a16="http://schemas.microsoft.com/office/drawing/2014/main" id="{A6E3CDF9-86E6-8626-4495-517C33AFE639}"/>
              </a:ext>
            </a:extLst>
          </p:cNvPr>
          <p:cNvSpPr txBox="1"/>
          <p:nvPr/>
        </p:nvSpPr>
        <p:spPr>
          <a:xfrm>
            <a:off x="1613903" y="5380672"/>
            <a:ext cx="6723530" cy="1477328"/>
          </a:xfrm>
          <a:prstGeom prst="rect">
            <a:avLst/>
          </a:prstGeom>
          <a:noFill/>
        </p:spPr>
        <p:txBody>
          <a:bodyPr wrap="square" rtlCol="0">
            <a:spAutoFit/>
          </a:bodyPr>
          <a:lstStyle/>
          <a:p>
            <a:r>
              <a:rPr lang="en-IN" dirty="0"/>
              <a:t>In this we have analysed occupation of applicants. It shows that Laborers are the one applying mostly for credit card followed by sales staff and core staff. It also gives risk assessment as laborers have less income so there are chances of loan default also</a:t>
            </a:r>
          </a:p>
        </p:txBody>
      </p:sp>
    </p:spTree>
    <p:extLst>
      <p:ext uri="{BB962C8B-B14F-4D97-AF65-F5344CB8AC3E}">
        <p14:creationId xmlns:p14="http://schemas.microsoft.com/office/powerpoint/2010/main" val="9541637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97A20-A0B4-F6FD-EB4F-D249E5576B7C}"/>
              </a:ext>
            </a:extLst>
          </p:cNvPr>
          <p:cNvSpPr>
            <a:spLocks noGrp="1"/>
          </p:cNvSpPr>
          <p:nvPr>
            <p:ph type="title"/>
          </p:nvPr>
        </p:nvSpPr>
        <p:spPr/>
        <p:txBody>
          <a:bodyPr/>
          <a:lstStyle/>
          <a:p>
            <a:r>
              <a:rPr lang="en-IN" dirty="0"/>
              <a:t>EDUCATION TYPE OF APPLICANTS</a:t>
            </a:r>
          </a:p>
        </p:txBody>
      </p:sp>
      <p:pic>
        <p:nvPicPr>
          <p:cNvPr id="5" name="Content Placeholder 4">
            <a:extLst>
              <a:ext uri="{FF2B5EF4-FFF2-40B4-BE49-F238E27FC236}">
                <a16:creationId xmlns:a16="http://schemas.microsoft.com/office/drawing/2014/main" id="{55BB7462-CF63-1A5A-5DA0-EBB508CFFC9A}"/>
              </a:ext>
            </a:extLst>
          </p:cNvPr>
          <p:cNvPicPr>
            <a:picLocks noGrp="1" noChangeAspect="1"/>
          </p:cNvPicPr>
          <p:nvPr>
            <p:ph idx="1"/>
          </p:nvPr>
        </p:nvPicPr>
        <p:blipFill>
          <a:blip r:embed="rId2"/>
          <a:stretch>
            <a:fillRect/>
          </a:stretch>
        </p:blipFill>
        <p:spPr>
          <a:xfrm>
            <a:off x="457201" y="1425482"/>
            <a:ext cx="6481482" cy="3749186"/>
          </a:xfrm>
        </p:spPr>
      </p:pic>
      <p:sp>
        <p:nvSpPr>
          <p:cNvPr id="6" name="TextBox 5">
            <a:extLst>
              <a:ext uri="{FF2B5EF4-FFF2-40B4-BE49-F238E27FC236}">
                <a16:creationId xmlns:a16="http://schemas.microsoft.com/office/drawing/2014/main" id="{F5BBA208-A908-B364-58CB-D7DD6B654FD8}"/>
              </a:ext>
            </a:extLst>
          </p:cNvPr>
          <p:cNvSpPr txBox="1"/>
          <p:nvPr/>
        </p:nvSpPr>
        <p:spPr>
          <a:xfrm>
            <a:off x="1541929" y="5444284"/>
            <a:ext cx="6723530" cy="1200329"/>
          </a:xfrm>
          <a:prstGeom prst="rect">
            <a:avLst/>
          </a:prstGeom>
          <a:noFill/>
        </p:spPr>
        <p:txBody>
          <a:bodyPr wrap="square" rtlCol="0">
            <a:spAutoFit/>
          </a:bodyPr>
          <a:lstStyle/>
          <a:p>
            <a:r>
              <a:rPr lang="en-IN" dirty="0"/>
              <a:t>In this we </a:t>
            </a:r>
            <a:r>
              <a:rPr lang="en-IN" dirty="0" err="1"/>
              <a:t>analysesd</a:t>
            </a:r>
            <a:r>
              <a:rPr lang="en-IN" dirty="0"/>
              <a:t> education type of applicants. As more than 70% applicants have Secondary education.</a:t>
            </a:r>
          </a:p>
          <a:p>
            <a:r>
              <a:rPr lang="en-IN" dirty="0"/>
              <a:t>It helps in taking risk assessment of profile as high education qualification means less chances of loan not repayment.</a:t>
            </a:r>
          </a:p>
        </p:txBody>
      </p:sp>
    </p:spTree>
    <p:extLst>
      <p:ext uri="{BB962C8B-B14F-4D97-AF65-F5344CB8AC3E}">
        <p14:creationId xmlns:p14="http://schemas.microsoft.com/office/powerpoint/2010/main" val="42779521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C3611-D248-9929-C839-EF5DD1EF2ACB}"/>
              </a:ext>
            </a:extLst>
          </p:cNvPr>
          <p:cNvSpPr>
            <a:spLocks noGrp="1"/>
          </p:cNvSpPr>
          <p:nvPr>
            <p:ph type="title"/>
          </p:nvPr>
        </p:nvSpPr>
        <p:spPr>
          <a:xfrm>
            <a:off x="291851" y="470070"/>
            <a:ext cx="9560360" cy="1320800"/>
          </a:xfrm>
        </p:spPr>
        <p:txBody>
          <a:bodyPr/>
          <a:lstStyle/>
          <a:p>
            <a:r>
              <a:rPr lang="en-IN" dirty="0"/>
              <a:t>APPLICANTS CURRENT HOUSING LIVING TYPE</a:t>
            </a:r>
          </a:p>
        </p:txBody>
      </p:sp>
      <p:pic>
        <p:nvPicPr>
          <p:cNvPr id="5" name="Content Placeholder 4">
            <a:extLst>
              <a:ext uri="{FF2B5EF4-FFF2-40B4-BE49-F238E27FC236}">
                <a16:creationId xmlns:a16="http://schemas.microsoft.com/office/drawing/2014/main" id="{168F040B-E07C-A734-CC39-C0A0FF3248C0}"/>
              </a:ext>
            </a:extLst>
          </p:cNvPr>
          <p:cNvPicPr>
            <a:picLocks noGrp="1" noChangeAspect="1"/>
          </p:cNvPicPr>
          <p:nvPr>
            <p:ph idx="1"/>
          </p:nvPr>
        </p:nvPicPr>
        <p:blipFill>
          <a:blip r:embed="rId2"/>
          <a:stretch>
            <a:fillRect/>
          </a:stretch>
        </p:blipFill>
        <p:spPr>
          <a:xfrm>
            <a:off x="1936377" y="1303422"/>
            <a:ext cx="4894729" cy="3753705"/>
          </a:xfrm>
        </p:spPr>
      </p:pic>
      <p:sp>
        <p:nvSpPr>
          <p:cNvPr id="7" name="TextBox 6">
            <a:extLst>
              <a:ext uri="{FF2B5EF4-FFF2-40B4-BE49-F238E27FC236}">
                <a16:creationId xmlns:a16="http://schemas.microsoft.com/office/drawing/2014/main" id="{A2099B2E-705E-FB04-B249-52F072B5D5F1}"/>
              </a:ext>
            </a:extLst>
          </p:cNvPr>
          <p:cNvSpPr txBox="1"/>
          <p:nvPr/>
        </p:nvSpPr>
        <p:spPr>
          <a:xfrm>
            <a:off x="1714500" y="5151815"/>
            <a:ext cx="6100482" cy="1477328"/>
          </a:xfrm>
          <a:prstGeom prst="rect">
            <a:avLst/>
          </a:prstGeom>
          <a:noFill/>
        </p:spPr>
        <p:txBody>
          <a:bodyPr wrap="square">
            <a:spAutoFit/>
          </a:bodyPr>
          <a:lstStyle/>
          <a:p>
            <a:r>
              <a:rPr lang="en-IN" dirty="0"/>
              <a:t>In this we analysed Current housing living situation of applicants and from this we can find what is the housing type where most of applicants live which gives maximum values to House/Apartments. It also gives us target market of Credit Card</a:t>
            </a:r>
          </a:p>
        </p:txBody>
      </p:sp>
    </p:spTree>
    <p:extLst>
      <p:ext uri="{BB962C8B-B14F-4D97-AF65-F5344CB8AC3E}">
        <p14:creationId xmlns:p14="http://schemas.microsoft.com/office/powerpoint/2010/main" val="42227678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3CA38-82B9-D1D8-4F48-5DE8B8AD6377}"/>
              </a:ext>
            </a:extLst>
          </p:cNvPr>
          <p:cNvSpPr>
            <a:spLocks noGrp="1"/>
          </p:cNvSpPr>
          <p:nvPr>
            <p:ph type="title"/>
          </p:nvPr>
        </p:nvSpPr>
        <p:spPr/>
        <p:txBody>
          <a:bodyPr/>
          <a:lstStyle/>
          <a:p>
            <a:r>
              <a:rPr lang="en-IN" dirty="0"/>
              <a:t>APPLICANTS AGE ANALYSIS</a:t>
            </a:r>
          </a:p>
        </p:txBody>
      </p:sp>
      <p:pic>
        <p:nvPicPr>
          <p:cNvPr id="5" name="Content Placeholder 4">
            <a:extLst>
              <a:ext uri="{FF2B5EF4-FFF2-40B4-BE49-F238E27FC236}">
                <a16:creationId xmlns:a16="http://schemas.microsoft.com/office/drawing/2014/main" id="{83FB41E0-DED9-440B-0257-68A9FBA51AA4}"/>
              </a:ext>
            </a:extLst>
          </p:cNvPr>
          <p:cNvPicPr>
            <a:picLocks noGrp="1" noChangeAspect="1"/>
          </p:cNvPicPr>
          <p:nvPr>
            <p:ph idx="1"/>
          </p:nvPr>
        </p:nvPicPr>
        <p:blipFill>
          <a:blip r:embed="rId2"/>
          <a:stretch>
            <a:fillRect/>
          </a:stretch>
        </p:blipFill>
        <p:spPr>
          <a:xfrm>
            <a:off x="677334" y="1980072"/>
            <a:ext cx="4450466" cy="2705334"/>
          </a:xfrm>
        </p:spPr>
      </p:pic>
      <p:sp>
        <p:nvSpPr>
          <p:cNvPr id="8" name="TextBox 7">
            <a:extLst>
              <a:ext uri="{FF2B5EF4-FFF2-40B4-BE49-F238E27FC236}">
                <a16:creationId xmlns:a16="http://schemas.microsoft.com/office/drawing/2014/main" id="{99AB4E41-A681-4131-0615-66C42DA59536}"/>
              </a:ext>
            </a:extLst>
          </p:cNvPr>
          <p:cNvSpPr txBox="1"/>
          <p:nvPr/>
        </p:nvSpPr>
        <p:spPr>
          <a:xfrm flipH="1">
            <a:off x="1374299" y="4800671"/>
            <a:ext cx="2563011" cy="646331"/>
          </a:xfrm>
          <a:prstGeom prst="rect">
            <a:avLst/>
          </a:prstGeom>
          <a:noFill/>
        </p:spPr>
        <p:txBody>
          <a:bodyPr wrap="square" rtlCol="0">
            <a:spAutoFit/>
          </a:bodyPr>
          <a:lstStyle/>
          <a:p>
            <a:r>
              <a:rPr lang="en-IN" dirty="0"/>
              <a:t>APPLICANTS AGE DISTRIBUTION</a:t>
            </a:r>
          </a:p>
        </p:txBody>
      </p:sp>
      <p:sp>
        <p:nvSpPr>
          <p:cNvPr id="9" name="TextBox 8">
            <a:extLst>
              <a:ext uri="{FF2B5EF4-FFF2-40B4-BE49-F238E27FC236}">
                <a16:creationId xmlns:a16="http://schemas.microsoft.com/office/drawing/2014/main" id="{76B590B8-DBC4-5F7B-8BF2-0C8047820532}"/>
              </a:ext>
            </a:extLst>
          </p:cNvPr>
          <p:cNvSpPr txBox="1"/>
          <p:nvPr/>
        </p:nvSpPr>
        <p:spPr>
          <a:xfrm flipH="1">
            <a:off x="6095999" y="4702058"/>
            <a:ext cx="3178002" cy="923330"/>
          </a:xfrm>
          <a:prstGeom prst="rect">
            <a:avLst/>
          </a:prstGeom>
          <a:solidFill>
            <a:srgbClr val="FFFF00"/>
          </a:solidFill>
        </p:spPr>
        <p:txBody>
          <a:bodyPr wrap="square" rtlCol="0">
            <a:spAutoFit/>
          </a:bodyPr>
          <a:lstStyle/>
          <a:p>
            <a:r>
              <a:rPr lang="en-IN" dirty="0"/>
              <a:t>APPLICANTS AGE DISTRIBUTION WHO COULD NOT REPAY LOAN</a:t>
            </a:r>
          </a:p>
        </p:txBody>
      </p:sp>
      <p:pic>
        <p:nvPicPr>
          <p:cNvPr id="11" name="Picture 10">
            <a:extLst>
              <a:ext uri="{FF2B5EF4-FFF2-40B4-BE49-F238E27FC236}">
                <a16:creationId xmlns:a16="http://schemas.microsoft.com/office/drawing/2014/main" id="{F09D7D5D-D569-F3BE-7061-6C3A5008B692}"/>
              </a:ext>
            </a:extLst>
          </p:cNvPr>
          <p:cNvPicPr>
            <a:picLocks noChangeAspect="1"/>
          </p:cNvPicPr>
          <p:nvPr/>
        </p:nvPicPr>
        <p:blipFill>
          <a:blip r:embed="rId3"/>
          <a:stretch>
            <a:fillRect/>
          </a:stretch>
        </p:blipFill>
        <p:spPr>
          <a:xfrm>
            <a:off x="5618232" y="1982384"/>
            <a:ext cx="3985605" cy="2606266"/>
          </a:xfrm>
          <a:prstGeom prst="rect">
            <a:avLst/>
          </a:prstGeom>
        </p:spPr>
      </p:pic>
      <p:sp>
        <p:nvSpPr>
          <p:cNvPr id="13" name="TextBox 12">
            <a:extLst>
              <a:ext uri="{FF2B5EF4-FFF2-40B4-BE49-F238E27FC236}">
                <a16:creationId xmlns:a16="http://schemas.microsoft.com/office/drawing/2014/main" id="{E9CA8E41-47AD-F5F3-86A5-2612B50E3494}"/>
              </a:ext>
            </a:extLst>
          </p:cNvPr>
          <p:cNvSpPr txBox="1"/>
          <p:nvPr/>
        </p:nvSpPr>
        <p:spPr>
          <a:xfrm>
            <a:off x="782171" y="5625388"/>
            <a:ext cx="6100482" cy="1200329"/>
          </a:xfrm>
          <a:prstGeom prst="rect">
            <a:avLst/>
          </a:prstGeom>
          <a:noFill/>
        </p:spPr>
        <p:txBody>
          <a:bodyPr wrap="square">
            <a:spAutoFit/>
          </a:bodyPr>
          <a:lstStyle/>
          <a:p>
            <a:r>
              <a:rPr lang="en-IN" dirty="0"/>
              <a:t>Here we have analysed age of applicants and there loan repayment capacity, As we can see from above data how younger people are not able to pay their loan as compared to older people. So it helps in risk </a:t>
            </a:r>
            <a:r>
              <a:rPr lang="en-IN" dirty="0" err="1"/>
              <a:t>assesment</a:t>
            </a:r>
            <a:endParaRPr lang="en-IN" dirty="0"/>
          </a:p>
        </p:txBody>
      </p:sp>
    </p:spTree>
    <p:extLst>
      <p:ext uri="{BB962C8B-B14F-4D97-AF65-F5344CB8AC3E}">
        <p14:creationId xmlns:p14="http://schemas.microsoft.com/office/powerpoint/2010/main" val="35818803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9AF0B-DA5A-C7A0-4D8B-01A5FCD0A309}"/>
              </a:ext>
            </a:extLst>
          </p:cNvPr>
          <p:cNvSpPr>
            <a:spLocks noGrp="1"/>
          </p:cNvSpPr>
          <p:nvPr>
            <p:ph type="title"/>
          </p:nvPr>
        </p:nvSpPr>
        <p:spPr/>
        <p:txBody>
          <a:bodyPr/>
          <a:lstStyle/>
          <a:p>
            <a:r>
              <a:rPr lang="en-IN" dirty="0"/>
              <a:t>Gender Distribution among applicants</a:t>
            </a:r>
          </a:p>
        </p:txBody>
      </p:sp>
      <p:pic>
        <p:nvPicPr>
          <p:cNvPr id="5" name="Content Placeholder 4">
            <a:extLst>
              <a:ext uri="{FF2B5EF4-FFF2-40B4-BE49-F238E27FC236}">
                <a16:creationId xmlns:a16="http://schemas.microsoft.com/office/drawing/2014/main" id="{8B66DB85-252E-0B5D-469A-8112056F8ACF}"/>
              </a:ext>
            </a:extLst>
          </p:cNvPr>
          <p:cNvPicPr>
            <a:picLocks noGrp="1" noChangeAspect="1"/>
          </p:cNvPicPr>
          <p:nvPr>
            <p:ph idx="1"/>
          </p:nvPr>
        </p:nvPicPr>
        <p:blipFill>
          <a:blip r:embed="rId2"/>
          <a:stretch>
            <a:fillRect/>
          </a:stretch>
        </p:blipFill>
        <p:spPr>
          <a:xfrm>
            <a:off x="776925" y="1697317"/>
            <a:ext cx="3642676" cy="3109229"/>
          </a:xfrm>
        </p:spPr>
      </p:pic>
      <p:sp>
        <p:nvSpPr>
          <p:cNvPr id="6" name="TextBox 5">
            <a:extLst>
              <a:ext uri="{FF2B5EF4-FFF2-40B4-BE49-F238E27FC236}">
                <a16:creationId xmlns:a16="http://schemas.microsoft.com/office/drawing/2014/main" id="{3DF8C4E5-40CB-A255-7F83-E1108746645D}"/>
              </a:ext>
            </a:extLst>
          </p:cNvPr>
          <p:cNvSpPr txBox="1"/>
          <p:nvPr/>
        </p:nvSpPr>
        <p:spPr>
          <a:xfrm>
            <a:off x="1364877" y="5356447"/>
            <a:ext cx="6100482" cy="1200329"/>
          </a:xfrm>
          <a:prstGeom prst="rect">
            <a:avLst/>
          </a:prstGeom>
          <a:noFill/>
        </p:spPr>
        <p:txBody>
          <a:bodyPr wrap="square">
            <a:spAutoFit/>
          </a:bodyPr>
          <a:lstStyle/>
          <a:p>
            <a:r>
              <a:rPr lang="en-IN" dirty="0"/>
              <a:t>Here we have analysed gender of applicants and as this shows that there are more female applicants in the data as compared to male and also Female tends to repay loan timely as compared to Male</a:t>
            </a:r>
          </a:p>
        </p:txBody>
      </p:sp>
      <p:pic>
        <p:nvPicPr>
          <p:cNvPr id="8" name="Picture 7">
            <a:extLst>
              <a:ext uri="{FF2B5EF4-FFF2-40B4-BE49-F238E27FC236}">
                <a16:creationId xmlns:a16="http://schemas.microsoft.com/office/drawing/2014/main" id="{D2A57DF1-AFB9-3176-8250-9B9D0AFC416F}"/>
              </a:ext>
            </a:extLst>
          </p:cNvPr>
          <p:cNvPicPr>
            <a:picLocks noChangeAspect="1"/>
          </p:cNvPicPr>
          <p:nvPr/>
        </p:nvPicPr>
        <p:blipFill>
          <a:blip r:embed="rId3"/>
          <a:stretch>
            <a:fillRect/>
          </a:stretch>
        </p:blipFill>
        <p:spPr>
          <a:xfrm>
            <a:off x="4419601" y="2116371"/>
            <a:ext cx="5296939" cy="2271119"/>
          </a:xfrm>
          <a:prstGeom prst="rect">
            <a:avLst/>
          </a:prstGeom>
        </p:spPr>
      </p:pic>
    </p:spTree>
    <p:extLst>
      <p:ext uri="{BB962C8B-B14F-4D97-AF65-F5344CB8AC3E}">
        <p14:creationId xmlns:p14="http://schemas.microsoft.com/office/powerpoint/2010/main" val="7130531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3CA38-82B9-D1D8-4F48-5DE8B8AD6377}"/>
              </a:ext>
            </a:extLst>
          </p:cNvPr>
          <p:cNvSpPr>
            <a:spLocks noGrp="1"/>
          </p:cNvSpPr>
          <p:nvPr>
            <p:ph type="title"/>
          </p:nvPr>
        </p:nvSpPr>
        <p:spPr/>
        <p:txBody>
          <a:bodyPr>
            <a:normAutofit fontScale="90000"/>
          </a:bodyPr>
          <a:lstStyle/>
          <a:p>
            <a:r>
              <a:rPr lang="en-US" sz="4000" dirty="0"/>
              <a:t>Income sources of Applicant's in terms of loan is </a:t>
            </a:r>
            <a:r>
              <a:rPr lang="en-US" sz="4000" dirty="0" err="1"/>
              <a:t>repayed</a:t>
            </a:r>
            <a:r>
              <a:rPr lang="en-US" sz="4000" dirty="0"/>
              <a:t> or not</a:t>
            </a:r>
            <a:br>
              <a:rPr lang="en-US" b="1" i="0" dirty="0">
                <a:solidFill>
                  <a:srgbClr val="000000"/>
                </a:solidFill>
                <a:effectLst/>
                <a:latin typeface="Helvetica Neue"/>
              </a:rPr>
            </a:br>
            <a:endParaRPr lang="en-IN" dirty="0"/>
          </a:p>
        </p:txBody>
      </p:sp>
      <p:pic>
        <p:nvPicPr>
          <p:cNvPr id="5" name="Content Placeholder 4">
            <a:extLst>
              <a:ext uri="{FF2B5EF4-FFF2-40B4-BE49-F238E27FC236}">
                <a16:creationId xmlns:a16="http://schemas.microsoft.com/office/drawing/2014/main" id="{B6A8C4B6-3FCD-6886-69D4-0549C015219E}"/>
              </a:ext>
            </a:extLst>
          </p:cNvPr>
          <p:cNvPicPr>
            <a:picLocks noGrp="1" noChangeAspect="1"/>
          </p:cNvPicPr>
          <p:nvPr>
            <p:ph idx="1"/>
          </p:nvPr>
        </p:nvPicPr>
        <p:blipFill>
          <a:blip r:embed="rId2"/>
          <a:stretch>
            <a:fillRect/>
          </a:stretch>
        </p:blipFill>
        <p:spPr>
          <a:xfrm>
            <a:off x="677863" y="2519945"/>
            <a:ext cx="8596312" cy="3162723"/>
          </a:xfrm>
        </p:spPr>
      </p:pic>
      <p:sp>
        <p:nvSpPr>
          <p:cNvPr id="6" name="TextBox 5">
            <a:extLst>
              <a:ext uri="{FF2B5EF4-FFF2-40B4-BE49-F238E27FC236}">
                <a16:creationId xmlns:a16="http://schemas.microsoft.com/office/drawing/2014/main" id="{A466ADA7-F7DE-8282-0D70-12725887D657}"/>
              </a:ext>
            </a:extLst>
          </p:cNvPr>
          <p:cNvSpPr txBox="1"/>
          <p:nvPr/>
        </p:nvSpPr>
        <p:spPr>
          <a:xfrm>
            <a:off x="1550894" y="5827059"/>
            <a:ext cx="4392706" cy="646331"/>
          </a:xfrm>
          <a:prstGeom prst="rect">
            <a:avLst/>
          </a:prstGeom>
          <a:noFill/>
        </p:spPr>
        <p:txBody>
          <a:bodyPr wrap="square" rtlCol="0">
            <a:spAutoFit/>
          </a:bodyPr>
          <a:lstStyle/>
          <a:p>
            <a:r>
              <a:rPr lang="en-IN" dirty="0"/>
              <a:t>Target 0 means loan is paid on time</a:t>
            </a:r>
          </a:p>
          <a:p>
            <a:r>
              <a:rPr lang="en-IN" dirty="0"/>
              <a:t>Target 1 means loan is not paid on time</a:t>
            </a:r>
          </a:p>
        </p:txBody>
      </p:sp>
    </p:spTree>
    <p:extLst>
      <p:ext uri="{BB962C8B-B14F-4D97-AF65-F5344CB8AC3E}">
        <p14:creationId xmlns:p14="http://schemas.microsoft.com/office/powerpoint/2010/main" val="21119321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3CA38-82B9-D1D8-4F48-5DE8B8AD6377}"/>
              </a:ext>
            </a:extLst>
          </p:cNvPr>
          <p:cNvSpPr>
            <a:spLocks noGrp="1"/>
          </p:cNvSpPr>
          <p:nvPr>
            <p:ph type="title"/>
          </p:nvPr>
        </p:nvSpPr>
        <p:spPr/>
        <p:txBody>
          <a:bodyPr>
            <a:normAutofit fontScale="90000"/>
          </a:bodyPr>
          <a:lstStyle/>
          <a:p>
            <a:r>
              <a:rPr lang="en-US" sz="4000" dirty="0"/>
              <a:t>Family Status of Applicant's in terms of loan is </a:t>
            </a:r>
            <a:r>
              <a:rPr lang="en-US" sz="4000" dirty="0" err="1"/>
              <a:t>repayed</a:t>
            </a:r>
            <a:r>
              <a:rPr lang="en-US" sz="4000" dirty="0"/>
              <a:t> or not</a:t>
            </a:r>
            <a:br>
              <a:rPr lang="en-US" b="1" i="0" dirty="0">
                <a:solidFill>
                  <a:srgbClr val="000000"/>
                </a:solidFill>
                <a:effectLst/>
                <a:latin typeface="Helvetica Neue"/>
              </a:rPr>
            </a:br>
            <a:endParaRPr lang="en-IN" dirty="0"/>
          </a:p>
        </p:txBody>
      </p:sp>
      <p:pic>
        <p:nvPicPr>
          <p:cNvPr id="5" name="Content Placeholder 4">
            <a:extLst>
              <a:ext uri="{FF2B5EF4-FFF2-40B4-BE49-F238E27FC236}">
                <a16:creationId xmlns:a16="http://schemas.microsoft.com/office/drawing/2014/main" id="{06AD3239-0AAE-F90A-06B3-5E93C47D8F3E}"/>
              </a:ext>
            </a:extLst>
          </p:cNvPr>
          <p:cNvPicPr>
            <a:picLocks noGrp="1" noChangeAspect="1"/>
          </p:cNvPicPr>
          <p:nvPr>
            <p:ph idx="1"/>
          </p:nvPr>
        </p:nvPicPr>
        <p:blipFill>
          <a:blip r:embed="rId2"/>
          <a:stretch>
            <a:fillRect/>
          </a:stretch>
        </p:blipFill>
        <p:spPr>
          <a:xfrm>
            <a:off x="677863" y="2575443"/>
            <a:ext cx="8596312" cy="3051727"/>
          </a:xfrm>
        </p:spPr>
      </p:pic>
      <p:sp>
        <p:nvSpPr>
          <p:cNvPr id="6" name="TextBox 5">
            <a:extLst>
              <a:ext uri="{FF2B5EF4-FFF2-40B4-BE49-F238E27FC236}">
                <a16:creationId xmlns:a16="http://schemas.microsoft.com/office/drawing/2014/main" id="{1D919EBC-DDBB-A65A-242F-6985B05E7720}"/>
              </a:ext>
            </a:extLst>
          </p:cNvPr>
          <p:cNvSpPr txBox="1"/>
          <p:nvPr/>
        </p:nvSpPr>
        <p:spPr>
          <a:xfrm>
            <a:off x="1550894" y="5827059"/>
            <a:ext cx="4392706" cy="646331"/>
          </a:xfrm>
          <a:prstGeom prst="rect">
            <a:avLst/>
          </a:prstGeom>
          <a:noFill/>
        </p:spPr>
        <p:txBody>
          <a:bodyPr wrap="square" rtlCol="0">
            <a:spAutoFit/>
          </a:bodyPr>
          <a:lstStyle/>
          <a:p>
            <a:r>
              <a:rPr lang="en-IN" dirty="0"/>
              <a:t>Target 0 means loan is paid on time</a:t>
            </a:r>
          </a:p>
          <a:p>
            <a:r>
              <a:rPr lang="en-IN" dirty="0"/>
              <a:t>Target 1 means loan is not paid on time</a:t>
            </a:r>
          </a:p>
        </p:txBody>
      </p:sp>
      <p:pic>
        <p:nvPicPr>
          <p:cNvPr id="8" name="Picture 7">
            <a:extLst>
              <a:ext uri="{FF2B5EF4-FFF2-40B4-BE49-F238E27FC236}">
                <a16:creationId xmlns:a16="http://schemas.microsoft.com/office/drawing/2014/main" id="{4755885A-28D7-474A-AE2E-74120EBC9C55}"/>
              </a:ext>
            </a:extLst>
          </p:cNvPr>
          <p:cNvPicPr>
            <a:picLocks noChangeAspect="1"/>
          </p:cNvPicPr>
          <p:nvPr/>
        </p:nvPicPr>
        <p:blipFill>
          <a:blip r:embed="rId3"/>
          <a:stretch>
            <a:fillRect/>
          </a:stretch>
        </p:blipFill>
        <p:spPr>
          <a:xfrm>
            <a:off x="8481042" y="2676395"/>
            <a:ext cx="411516" cy="411516"/>
          </a:xfrm>
          <a:prstGeom prst="rect">
            <a:avLst/>
          </a:prstGeom>
        </p:spPr>
      </p:pic>
    </p:spTree>
    <p:extLst>
      <p:ext uri="{BB962C8B-B14F-4D97-AF65-F5344CB8AC3E}">
        <p14:creationId xmlns:p14="http://schemas.microsoft.com/office/powerpoint/2010/main" val="24381993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3CA38-82B9-D1D8-4F48-5DE8B8AD6377}"/>
              </a:ext>
            </a:extLst>
          </p:cNvPr>
          <p:cNvSpPr>
            <a:spLocks noGrp="1"/>
          </p:cNvSpPr>
          <p:nvPr>
            <p:ph type="title"/>
          </p:nvPr>
        </p:nvSpPr>
        <p:spPr/>
        <p:txBody>
          <a:bodyPr>
            <a:normAutofit fontScale="90000"/>
          </a:bodyPr>
          <a:lstStyle/>
          <a:p>
            <a:r>
              <a:rPr lang="en-US" sz="4000" dirty="0"/>
              <a:t>Occupation of Applicant's in terms of loan is </a:t>
            </a:r>
            <a:r>
              <a:rPr lang="en-US" sz="4000" dirty="0" err="1"/>
              <a:t>repayed</a:t>
            </a:r>
            <a:r>
              <a:rPr lang="en-US" sz="4000" dirty="0"/>
              <a:t> or not</a:t>
            </a:r>
            <a:br>
              <a:rPr lang="en-US" b="1" i="0" dirty="0">
                <a:solidFill>
                  <a:srgbClr val="000000"/>
                </a:solidFill>
                <a:effectLst/>
                <a:latin typeface="Helvetica Neue"/>
              </a:rPr>
            </a:br>
            <a:endParaRPr lang="en-IN" dirty="0"/>
          </a:p>
        </p:txBody>
      </p:sp>
      <p:pic>
        <p:nvPicPr>
          <p:cNvPr id="5" name="Content Placeholder 4">
            <a:extLst>
              <a:ext uri="{FF2B5EF4-FFF2-40B4-BE49-F238E27FC236}">
                <a16:creationId xmlns:a16="http://schemas.microsoft.com/office/drawing/2014/main" id="{E9F76807-6DE6-8214-A777-788860FC9DE6}"/>
              </a:ext>
            </a:extLst>
          </p:cNvPr>
          <p:cNvPicPr>
            <a:picLocks noGrp="1" noChangeAspect="1"/>
          </p:cNvPicPr>
          <p:nvPr>
            <p:ph idx="1"/>
          </p:nvPr>
        </p:nvPicPr>
        <p:blipFill>
          <a:blip r:embed="rId2"/>
          <a:stretch>
            <a:fillRect/>
          </a:stretch>
        </p:blipFill>
        <p:spPr>
          <a:xfrm>
            <a:off x="796010" y="2160588"/>
            <a:ext cx="8360018" cy="3881437"/>
          </a:xfrm>
        </p:spPr>
      </p:pic>
      <p:sp>
        <p:nvSpPr>
          <p:cNvPr id="6" name="TextBox 5">
            <a:extLst>
              <a:ext uri="{FF2B5EF4-FFF2-40B4-BE49-F238E27FC236}">
                <a16:creationId xmlns:a16="http://schemas.microsoft.com/office/drawing/2014/main" id="{39058390-E74B-A6DA-83E8-81A01B8A261A}"/>
              </a:ext>
            </a:extLst>
          </p:cNvPr>
          <p:cNvSpPr txBox="1"/>
          <p:nvPr/>
        </p:nvSpPr>
        <p:spPr>
          <a:xfrm>
            <a:off x="1515036" y="6211669"/>
            <a:ext cx="4392706" cy="646331"/>
          </a:xfrm>
          <a:prstGeom prst="rect">
            <a:avLst/>
          </a:prstGeom>
          <a:noFill/>
        </p:spPr>
        <p:txBody>
          <a:bodyPr wrap="square" rtlCol="0">
            <a:spAutoFit/>
          </a:bodyPr>
          <a:lstStyle/>
          <a:p>
            <a:r>
              <a:rPr lang="en-IN" dirty="0"/>
              <a:t>Target 0 means loan is paid on time</a:t>
            </a:r>
          </a:p>
          <a:p>
            <a:r>
              <a:rPr lang="en-IN" dirty="0"/>
              <a:t>Target 1 means loan is not paid on time</a:t>
            </a:r>
          </a:p>
        </p:txBody>
      </p:sp>
      <p:pic>
        <p:nvPicPr>
          <p:cNvPr id="7" name="Picture 6">
            <a:extLst>
              <a:ext uri="{FF2B5EF4-FFF2-40B4-BE49-F238E27FC236}">
                <a16:creationId xmlns:a16="http://schemas.microsoft.com/office/drawing/2014/main" id="{7624D3D9-152B-4912-4A68-C4B7178F0A7E}"/>
              </a:ext>
            </a:extLst>
          </p:cNvPr>
          <p:cNvPicPr>
            <a:picLocks noChangeAspect="1"/>
          </p:cNvPicPr>
          <p:nvPr/>
        </p:nvPicPr>
        <p:blipFill>
          <a:blip r:embed="rId3"/>
          <a:stretch>
            <a:fillRect/>
          </a:stretch>
        </p:blipFill>
        <p:spPr>
          <a:xfrm>
            <a:off x="8744512" y="2228160"/>
            <a:ext cx="411516" cy="411516"/>
          </a:xfrm>
          <a:prstGeom prst="rect">
            <a:avLst/>
          </a:prstGeom>
        </p:spPr>
      </p:pic>
    </p:spTree>
    <p:extLst>
      <p:ext uri="{BB962C8B-B14F-4D97-AF65-F5344CB8AC3E}">
        <p14:creationId xmlns:p14="http://schemas.microsoft.com/office/powerpoint/2010/main" val="21517912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86199-EFBA-6B50-329D-41F66EEE6B88}"/>
              </a:ext>
            </a:extLst>
          </p:cNvPr>
          <p:cNvSpPr>
            <a:spLocks noGrp="1"/>
          </p:cNvSpPr>
          <p:nvPr>
            <p:ph type="title"/>
          </p:nvPr>
        </p:nvSpPr>
        <p:spPr>
          <a:xfrm>
            <a:off x="677334" y="609600"/>
            <a:ext cx="5992407" cy="1320800"/>
          </a:xfrm>
        </p:spPr>
        <p:txBody>
          <a:bodyPr/>
          <a:lstStyle/>
          <a:p>
            <a:r>
              <a:rPr lang="en-IN" dirty="0"/>
              <a:t>EXPLORATION OF PREVIOUS DATA OF APPLICANTS</a:t>
            </a:r>
          </a:p>
        </p:txBody>
      </p:sp>
      <p:sp>
        <p:nvSpPr>
          <p:cNvPr id="4" name="TextBox 3">
            <a:extLst>
              <a:ext uri="{FF2B5EF4-FFF2-40B4-BE49-F238E27FC236}">
                <a16:creationId xmlns:a16="http://schemas.microsoft.com/office/drawing/2014/main" id="{EB593E66-8213-1287-F259-70F6661C0732}"/>
              </a:ext>
            </a:extLst>
          </p:cNvPr>
          <p:cNvSpPr txBox="1"/>
          <p:nvPr/>
        </p:nvSpPr>
        <p:spPr>
          <a:xfrm flipH="1">
            <a:off x="1013907" y="2752165"/>
            <a:ext cx="7663928" cy="923330"/>
          </a:xfrm>
          <a:prstGeom prst="rect">
            <a:avLst/>
          </a:prstGeom>
          <a:noFill/>
        </p:spPr>
        <p:txBody>
          <a:bodyPr wrap="square" rtlCol="0">
            <a:spAutoFit/>
          </a:bodyPr>
          <a:lstStyle/>
          <a:p>
            <a:r>
              <a:rPr lang="en-IN" dirty="0"/>
              <a:t>In Earlier slides we analysed the data of current applications and looked at the trend and distribution of various features now we will look into previous application data and give some useful analysis</a:t>
            </a:r>
          </a:p>
        </p:txBody>
      </p:sp>
    </p:spTree>
    <p:extLst>
      <p:ext uri="{BB962C8B-B14F-4D97-AF65-F5344CB8AC3E}">
        <p14:creationId xmlns:p14="http://schemas.microsoft.com/office/powerpoint/2010/main" val="23133509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05ED4-1FAA-1705-556E-65B5C2739CF4}"/>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110A32FE-259F-01C8-D760-D50F1EDB7177}"/>
              </a:ext>
            </a:extLst>
          </p:cNvPr>
          <p:cNvSpPr>
            <a:spLocks noGrp="1"/>
          </p:cNvSpPr>
          <p:nvPr>
            <p:ph idx="1"/>
          </p:nvPr>
        </p:nvSpPr>
        <p:spPr>
          <a:xfrm>
            <a:off x="677334" y="1622706"/>
            <a:ext cx="8596668" cy="3880773"/>
          </a:xfrm>
        </p:spPr>
        <p:txBody>
          <a:bodyPr/>
          <a:lstStyle/>
          <a:p>
            <a:pPr marL="0" indent="0">
              <a:buNone/>
            </a:pPr>
            <a:r>
              <a:rPr lang="en-US" dirty="0"/>
              <a:t>Since the 1980s, credit card usage has soared all around the world. The convenience and safety of not carrying cash, the possibility of paying in installments, non price benefits like bonuses, rewards, and shopping miles, and quick and easy access to credit are among the factors that contributed to the widespread adoption of credit cards by consumers. There has been a significant increase of credit card usage . As the credit card network spreads and more persons get into its ambit, there is possibility of increase of Credit Card fraud and also credit card loan default as it can lead to huge debt over the consumers.</a:t>
            </a:r>
            <a:endParaRPr lang="en-IN" dirty="0"/>
          </a:p>
        </p:txBody>
      </p:sp>
    </p:spTree>
    <p:extLst>
      <p:ext uri="{BB962C8B-B14F-4D97-AF65-F5344CB8AC3E}">
        <p14:creationId xmlns:p14="http://schemas.microsoft.com/office/powerpoint/2010/main" val="17596761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3CA38-82B9-D1D8-4F48-5DE8B8AD6377}"/>
              </a:ext>
            </a:extLst>
          </p:cNvPr>
          <p:cNvSpPr>
            <a:spLocks noGrp="1"/>
          </p:cNvSpPr>
          <p:nvPr>
            <p:ph type="title"/>
          </p:nvPr>
        </p:nvSpPr>
        <p:spPr>
          <a:xfrm>
            <a:off x="659405" y="233083"/>
            <a:ext cx="8596668" cy="1320800"/>
          </a:xfrm>
        </p:spPr>
        <p:txBody>
          <a:bodyPr>
            <a:normAutofit fontScale="90000"/>
          </a:bodyPr>
          <a:lstStyle/>
          <a:p>
            <a:r>
              <a:rPr lang="en-US" sz="4000" dirty="0"/>
              <a:t>Contract product type of previous application</a:t>
            </a:r>
            <a:br>
              <a:rPr lang="en-US" b="1" i="0" dirty="0">
                <a:solidFill>
                  <a:srgbClr val="000000"/>
                </a:solidFill>
                <a:effectLst/>
                <a:latin typeface="Helvetica Neue"/>
              </a:rPr>
            </a:br>
            <a:endParaRPr lang="en-IN" dirty="0"/>
          </a:p>
        </p:txBody>
      </p:sp>
      <p:pic>
        <p:nvPicPr>
          <p:cNvPr id="5" name="Content Placeholder 4">
            <a:extLst>
              <a:ext uri="{FF2B5EF4-FFF2-40B4-BE49-F238E27FC236}">
                <a16:creationId xmlns:a16="http://schemas.microsoft.com/office/drawing/2014/main" id="{065A33F0-E636-C8F5-9B93-C6463E53B006}"/>
              </a:ext>
            </a:extLst>
          </p:cNvPr>
          <p:cNvPicPr>
            <a:picLocks noGrp="1" noChangeAspect="1"/>
          </p:cNvPicPr>
          <p:nvPr>
            <p:ph idx="1"/>
          </p:nvPr>
        </p:nvPicPr>
        <p:blipFill>
          <a:blip r:embed="rId2"/>
          <a:stretch>
            <a:fillRect/>
          </a:stretch>
        </p:blipFill>
        <p:spPr>
          <a:xfrm>
            <a:off x="2516898" y="1488281"/>
            <a:ext cx="5097536" cy="3881437"/>
          </a:xfrm>
        </p:spPr>
      </p:pic>
      <p:sp>
        <p:nvSpPr>
          <p:cNvPr id="6" name="TextBox 5">
            <a:extLst>
              <a:ext uri="{FF2B5EF4-FFF2-40B4-BE49-F238E27FC236}">
                <a16:creationId xmlns:a16="http://schemas.microsoft.com/office/drawing/2014/main" id="{9366A86E-FB55-086F-459F-3FF9D9CE2383}"/>
              </a:ext>
            </a:extLst>
          </p:cNvPr>
          <p:cNvSpPr txBox="1"/>
          <p:nvPr/>
        </p:nvSpPr>
        <p:spPr>
          <a:xfrm>
            <a:off x="1541929" y="5336708"/>
            <a:ext cx="6723530" cy="1477328"/>
          </a:xfrm>
          <a:prstGeom prst="rect">
            <a:avLst/>
          </a:prstGeom>
          <a:noFill/>
        </p:spPr>
        <p:txBody>
          <a:bodyPr wrap="square" rtlCol="0">
            <a:spAutoFit/>
          </a:bodyPr>
          <a:lstStyle/>
          <a:p>
            <a:r>
              <a:rPr lang="en-IN" dirty="0"/>
              <a:t>In this we have analysed type of loans which customer take from their credit card. It helps in taking risk assessment as in above analysis it is clear that approx. same number of people take Cash Loans and Consumer Loans and few people prefer Revolving Loans</a:t>
            </a:r>
          </a:p>
        </p:txBody>
      </p:sp>
    </p:spTree>
    <p:extLst>
      <p:ext uri="{BB962C8B-B14F-4D97-AF65-F5344CB8AC3E}">
        <p14:creationId xmlns:p14="http://schemas.microsoft.com/office/powerpoint/2010/main" val="33886447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3CA38-82B9-D1D8-4F48-5DE8B8AD6377}"/>
              </a:ext>
            </a:extLst>
          </p:cNvPr>
          <p:cNvSpPr>
            <a:spLocks noGrp="1"/>
          </p:cNvSpPr>
          <p:nvPr>
            <p:ph type="title"/>
          </p:nvPr>
        </p:nvSpPr>
        <p:spPr>
          <a:xfrm>
            <a:off x="605360" y="376518"/>
            <a:ext cx="8596668" cy="1320800"/>
          </a:xfrm>
        </p:spPr>
        <p:txBody>
          <a:bodyPr>
            <a:normAutofit fontScale="90000"/>
          </a:bodyPr>
          <a:lstStyle/>
          <a:p>
            <a:r>
              <a:rPr lang="en-US" sz="4000" dirty="0"/>
              <a:t>On which day clients applied in previous application</a:t>
            </a:r>
            <a:br>
              <a:rPr lang="en-US" b="1" i="0" dirty="0">
                <a:solidFill>
                  <a:srgbClr val="000000"/>
                </a:solidFill>
                <a:effectLst/>
                <a:latin typeface="Helvetica Neue"/>
              </a:rPr>
            </a:br>
            <a:endParaRPr lang="en-IN" dirty="0"/>
          </a:p>
        </p:txBody>
      </p:sp>
      <p:pic>
        <p:nvPicPr>
          <p:cNvPr id="5" name="Picture 4">
            <a:extLst>
              <a:ext uri="{FF2B5EF4-FFF2-40B4-BE49-F238E27FC236}">
                <a16:creationId xmlns:a16="http://schemas.microsoft.com/office/drawing/2014/main" id="{A127C026-DD56-2EAC-526C-4F3EDCACABD0}"/>
              </a:ext>
            </a:extLst>
          </p:cNvPr>
          <p:cNvPicPr>
            <a:picLocks noChangeAspect="1"/>
          </p:cNvPicPr>
          <p:nvPr/>
        </p:nvPicPr>
        <p:blipFill>
          <a:blip r:embed="rId2"/>
          <a:stretch>
            <a:fillRect/>
          </a:stretch>
        </p:blipFill>
        <p:spPr>
          <a:xfrm>
            <a:off x="1647414" y="1762618"/>
            <a:ext cx="6889077" cy="3574090"/>
          </a:xfrm>
          <a:prstGeom prst="rect">
            <a:avLst/>
          </a:prstGeom>
        </p:spPr>
      </p:pic>
      <p:sp>
        <p:nvSpPr>
          <p:cNvPr id="6" name="TextBox 5">
            <a:extLst>
              <a:ext uri="{FF2B5EF4-FFF2-40B4-BE49-F238E27FC236}">
                <a16:creationId xmlns:a16="http://schemas.microsoft.com/office/drawing/2014/main" id="{22A3CFC1-5621-824B-3133-C0E026935112}"/>
              </a:ext>
            </a:extLst>
          </p:cNvPr>
          <p:cNvSpPr txBox="1"/>
          <p:nvPr/>
        </p:nvSpPr>
        <p:spPr>
          <a:xfrm>
            <a:off x="1541929" y="5336708"/>
            <a:ext cx="6723530" cy="923330"/>
          </a:xfrm>
          <a:prstGeom prst="rect">
            <a:avLst/>
          </a:prstGeom>
          <a:noFill/>
        </p:spPr>
        <p:txBody>
          <a:bodyPr wrap="square" rtlCol="0">
            <a:spAutoFit/>
          </a:bodyPr>
          <a:lstStyle/>
          <a:p>
            <a:r>
              <a:rPr lang="en-IN" dirty="0"/>
              <a:t>In this we have analysed on which day client applied previous application which shows us that all days except (Sat &amp; Sun) have equal distribution of applicants</a:t>
            </a:r>
          </a:p>
        </p:txBody>
      </p:sp>
    </p:spTree>
    <p:extLst>
      <p:ext uri="{BB962C8B-B14F-4D97-AF65-F5344CB8AC3E}">
        <p14:creationId xmlns:p14="http://schemas.microsoft.com/office/powerpoint/2010/main" val="22716031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3CA38-82B9-D1D8-4F48-5DE8B8AD6377}"/>
              </a:ext>
            </a:extLst>
          </p:cNvPr>
          <p:cNvSpPr>
            <a:spLocks noGrp="1"/>
          </p:cNvSpPr>
          <p:nvPr>
            <p:ph type="title"/>
          </p:nvPr>
        </p:nvSpPr>
        <p:spPr>
          <a:xfrm>
            <a:off x="677334" y="288064"/>
            <a:ext cx="8596668" cy="1320800"/>
          </a:xfrm>
        </p:spPr>
        <p:txBody>
          <a:bodyPr/>
          <a:lstStyle/>
          <a:p>
            <a:r>
              <a:rPr lang="en-IN" dirty="0"/>
              <a:t>Purpose of CASH LOANS in Previous Application</a:t>
            </a:r>
          </a:p>
        </p:txBody>
      </p:sp>
      <p:pic>
        <p:nvPicPr>
          <p:cNvPr id="5" name="Content Placeholder 4">
            <a:extLst>
              <a:ext uri="{FF2B5EF4-FFF2-40B4-BE49-F238E27FC236}">
                <a16:creationId xmlns:a16="http://schemas.microsoft.com/office/drawing/2014/main" id="{FF42E521-6075-9591-88C8-2464EB564180}"/>
              </a:ext>
            </a:extLst>
          </p:cNvPr>
          <p:cNvPicPr>
            <a:picLocks noGrp="1" noChangeAspect="1"/>
          </p:cNvPicPr>
          <p:nvPr>
            <p:ph idx="1"/>
          </p:nvPr>
        </p:nvPicPr>
        <p:blipFill>
          <a:blip r:embed="rId2"/>
          <a:stretch>
            <a:fillRect/>
          </a:stretch>
        </p:blipFill>
        <p:spPr>
          <a:xfrm>
            <a:off x="1515888" y="1608864"/>
            <a:ext cx="6919560" cy="3703641"/>
          </a:xfrm>
        </p:spPr>
      </p:pic>
      <p:sp>
        <p:nvSpPr>
          <p:cNvPr id="6" name="TextBox 5">
            <a:extLst>
              <a:ext uri="{FF2B5EF4-FFF2-40B4-BE49-F238E27FC236}">
                <a16:creationId xmlns:a16="http://schemas.microsoft.com/office/drawing/2014/main" id="{FC627AEA-D052-C07B-2632-266659804B9A}"/>
              </a:ext>
            </a:extLst>
          </p:cNvPr>
          <p:cNvSpPr txBox="1"/>
          <p:nvPr/>
        </p:nvSpPr>
        <p:spPr>
          <a:xfrm>
            <a:off x="1588994" y="5380672"/>
            <a:ext cx="6100482" cy="1477328"/>
          </a:xfrm>
          <a:prstGeom prst="rect">
            <a:avLst/>
          </a:prstGeom>
          <a:noFill/>
        </p:spPr>
        <p:txBody>
          <a:bodyPr wrap="square">
            <a:spAutoFit/>
          </a:bodyPr>
          <a:lstStyle/>
          <a:p>
            <a:r>
              <a:rPr lang="en-IN" dirty="0"/>
              <a:t>In this we have analysed purpose of CASH loan for which people take loans and we can analyse using this that for this particular purpose people prefer taking loan so this gives us risk assessment also as CASH loans are more risky than revolving loans </a:t>
            </a:r>
          </a:p>
        </p:txBody>
      </p:sp>
    </p:spTree>
    <p:extLst>
      <p:ext uri="{BB962C8B-B14F-4D97-AF65-F5344CB8AC3E}">
        <p14:creationId xmlns:p14="http://schemas.microsoft.com/office/powerpoint/2010/main" val="40828120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3CA38-82B9-D1D8-4F48-5DE8B8AD6377}"/>
              </a:ext>
            </a:extLst>
          </p:cNvPr>
          <p:cNvSpPr>
            <a:spLocks noGrp="1"/>
          </p:cNvSpPr>
          <p:nvPr>
            <p:ph type="title"/>
          </p:nvPr>
        </p:nvSpPr>
        <p:spPr>
          <a:xfrm>
            <a:off x="677684" y="309249"/>
            <a:ext cx="8596668" cy="1320800"/>
          </a:xfrm>
        </p:spPr>
        <p:txBody>
          <a:bodyPr>
            <a:normAutofit fontScale="90000"/>
          </a:bodyPr>
          <a:lstStyle/>
          <a:p>
            <a:r>
              <a:rPr lang="en-US" sz="4000" dirty="0"/>
              <a:t>Contract was approved or not in previous application</a:t>
            </a:r>
            <a:br>
              <a:rPr lang="en-US" b="1" i="0" dirty="0">
                <a:solidFill>
                  <a:srgbClr val="000000"/>
                </a:solidFill>
                <a:effectLst/>
                <a:latin typeface="Helvetica Neue"/>
              </a:rPr>
            </a:br>
            <a:endParaRPr lang="en-IN" dirty="0"/>
          </a:p>
        </p:txBody>
      </p:sp>
      <p:pic>
        <p:nvPicPr>
          <p:cNvPr id="5" name="Content Placeholder 4">
            <a:extLst>
              <a:ext uri="{FF2B5EF4-FFF2-40B4-BE49-F238E27FC236}">
                <a16:creationId xmlns:a16="http://schemas.microsoft.com/office/drawing/2014/main" id="{32CC6964-96C0-2907-1C2B-1E9AEE47425D}"/>
              </a:ext>
            </a:extLst>
          </p:cNvPr>
          <p:cNvPicPr>
            <a:picLocks noGrp="1" noChangeAspect="1"/>
          </p:cNvPicPr>
          <p:nvPr>
            <p:ph idx="1"/>
          </p:nvPr>
        </p:nvPicPr>
        <p:blipFill>
          <a:blip r:embed="rId2"/>
          <a:stretch>
            <a:fillRect/>
          </a:stretch>
        </p:blipFill>
        <p:spPr>
          <a:xfrm>
            <a:off x="1390497" y="1630049"/>
            <a:ext cx="7171041" cy="3574090"/>
          </a:xfrm>
        </p:spPr>
      </p:pic>
      <p:sp>
        <p:nvSpPr>
          <p:cNvPr id="6" name="TextBox 5">
            <a:extLst>
              <a:ext uri="{FF2B5EF4-FFF2-40B4-BE49-F238E27FC236}">
                <a16:creationId xmlns:a16="http://schemas.microsoft.com/office/drawing/2014/main" id="{23DA0F1C-0766-0491-98C3-F7DA4076EB9B}"/>
              </a:ext>
            </a:extLst>
          </p:cNvPr>
          <p:cNvSpPr txBox="1"/>
          <p:nvPr/>
        </p:nvSpPr>
        <p:spPr>
          <a:xfrm>
            <a:off x="1588994" y="5204139"/>
            <a:ext cx="6100482" cy="1754326"/>
          </a:xfrm>
          <a:prstGeom prst="rect">
            <a:avLst/>
          </a:prstGeom>
          <a:noFill/>
        </p:spPr>
        <p:txBody>
          <a:bodyPr wrap="square">
            <a:spAutoFit/>
          </a:bodyPr>
          <a:lstStyle/>
          <a:p>
            <a:r>
              <a:rPr lang="en-IN" dirty="0"/>
              <a:t>From this we can check whether the Contract was approved or not in previous application and we can </a:t>
            </a:r>
            <a:r>
              <a:rPr lang="en-IN" dirty="0" err="1"/>
              <a:t>fo</a:t>
            </a:r>
            <a:r>
              <a:rPr lang="en-IN" dirty="0"/>
              <a:t> further analysis by checking why they were rejected and what was the purpose now and previously so we can finally make decision on whether to approve this time or not</a:t>
            </a:r>
          </a:p>
        </p:txBody>
      </p:sp>
    </p:spTree>
    <p:extLst>
      <p:ext uri="{BB962C8B-B14F-4D97-AF65-F5344CB8AC3E}">
        <p14:creationId xmlns:p14="http://schemas.microsoft.com/office/powerpoint/2010/main" val="26834630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AAD30-4192-D14E-1B54-5D3E7427B2C8}"/>
              </a:ext>
            </a:extLst>
          </p:cNvPr>
          <p:cNvSpPr>
            <a:spLocks noGrp="1"/>
          </p:cNvSpPr>
          <p:nvPr>
            <p:ph type="title"/>
          </p:nvPr>
        </p:nvSpPr>
        <p:spPr/>
        <p:txBody>
          <a:bodyPr/>
          <a:lstStyle/>
          <a:p>
            <a:r>
              <a:rPr lang="en-IN" dirty="0"/>
              <a:t>Why previous application was rejected</a:t>
            </a:r>
          </a:p>
        </p:txBody>
      </p:sp>
      <p:pic>
        <p:nvPicPr>
          <p:cNvPr id="5" name="Content Placeholder 4">
            <a:extLst>
              <a:ext uri="{FF2B5EF4-FFF2-40B4-BE49-F238E27FC236}">
                <a16:creationId xmlns:a16="http://schemas.microsoft.com/office/drawing/2014/main" id="{D26E11F1-62EE-04B2-D882-6146363AABD7}"/>
              </a:ext>
            </a:extLst>
          </p:cNvPr>
          <p:cNvPicPr>
            <a:picLocks noGrp="1" noChangeAspect="1"/>
          </p:cNvPicPr>
          <p:nvPr>
            <p:ph idx="1"/>
          </p:nvPr>
        </p:nvPicPr>
        <p:blipFill>
          <a:blip r:embed="rId2"/>
          <a:stretch>
            <a:fillRect/>
          </a:stretch>
        </p:blipFill>
        <p:spPr>
          <a:xfrm>
            <a:off x="1340613" y="1444020"/>
            <a:ext cx="7270110" cy="3414056"/>
          </a:xfrm>
        </p:spPr>
      </p:pic>
      <p:sp>
        <p:nvSpPr>
          <p:cNvPr id="8" name="TextBox 7">
            <a:extLst>
              <a:ext uri="{FF2B5EF4-FFF2-40B4-BE49-F238E27FC236}">
                <a16:creationId xmlns:a16="http://schemas.microsoft.com/office/drawing/2014/main" id="{ABA04969-B38F-8D7F-59A3-F7EDF3C969D6}"/>
              </a:ext>
            </a:extLst>
          </p:cNvPr>
          <p:cNvSpPr txBox="1"/>
          <p:nvPr/>
        </p:nvSpPr>
        <p:spPr>
          <a:xfrm>
            <a:off x="1571065" y="4935197"/>
            <a:ext cx="6100482" cy="1200329"/>
          </a:xfrm>
          <a:prstGeom prst="rect">
            <a:avLst/>
          </a:prstGeom>
          <a:noFill/>
        </p:spPr>
        <p:txBody>
          <a:bodyPr wrap="square">
            <a:spAutoFit/>
          </a:bodyPr>
          <a:lstStyle/>
          <a:p>
            <a:r>
              <a:rPr lang="en-IN" dirty="0"/>
              <a:t>From this we can check why they were rejected previously and what was the purpose now and previously so we can finally make decision on whether to approve this time or not</a:t>
            </a:r>
          </a:p>
        </p:txBody>
      </p:sp>
    </p:spTree>
    <p:extLst>
      <p:ext uri="{BB962C8B-B14F-4D97-AF65-F5344CB8AC3E}">
        <p14:creationId xmlns:p14="http://schemas.microsoft.com/office/powerpoint/2010/main" val="11551232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12029-1032-DD09-7193-940DCDC5F273}"/>
              </a:ext>
            </a:extLst>
          </p:cNvPr>
          <p:cNvSpPr>
            <a:spLocks noGrp="1"/>
          </p:cNvSpPr>
          <p:nvPr>
            <p:ph type="title"/>
          </p:nvPr>
        </p:nvSpPr>
        <p:spPr/>
        <p:txBody>
          <a:bodyPr/>
          <a:lstStyle/>
          <a:p>
            <a:r>
              <a:rPr lang="en-IN" dirty="0"/>
              <a:t>Was Client New or Repeater when applying for previous application</a:t>
            </a:r>
          </a:p>
        </p:txBody>
      </p:sp>
      <p:pic>
        <p:nvPicPr>
          <p:cNvPr id="5" name="Content Placeholder 4">
            <a:extLst>
              <a:ext uri="{FF2B5EF4-FFF2-40B4-BE49-F238E27FC236}">
                <a16:creationId xmlns:a16="http://schemas.microsoft.com/office/drawing/2014/main" id="{A3084939-AA64-7761-688A-F36FBEDDDD55}"/>
              </a:ext>
            </a:extLst>
          </p:cNvPr>
          <p:cNvPicPr>
            <a:picLocks noGrp="1" noChangeAspect="1"/>
          </p:cNvPicPr>
          <p:nvPr>
            <p:ph idx="1"/>
          </p:nvPr>
        </p:nvPicPr>
        <p:blipFill>
          <a:blip r:embed="rId2"/>
          <a:stretch>
            <a:fillRect/>
          </a:stretch>
        </p:blipFill>
        <p:spPr>
          <a:xfrm>
            <a:off x="1321024" y="1922803"/>
            <a:ext cx="7094835" cy="3551228"/>
          </a:xfrm>
        </p:spPr>
      </p:pic>
      <p:sp>
        <p:nvSpPr>
          <p:cNvPr id="6" name="TextBox 5">
            <a:extLst>
              <a:ext uri="{FF2B5EF4-FFF2-40B4-BE49-F238E27FC236}">
                <a16:creationId xmlns:a16="http://schemas.microsoft.com/office/drawing/2014/main" id="{B1C757C7-F887-1FD6-DE76-6681EC03802E}"/>
              </a:ext>
            </a:extLst>
          </p:cNvPr>
          <p:cNvSpPr txBox="1"/>
          <p:nvPr/>
        </p:nvSpPr>
        <p:spPr>
          <a:xfrm>
            <a:off x="1818200" y="5377268"/>
            <a:ext cx="6100482" cy="1477328"/>
          </a:xfrm>
          <a:prstGeom prst="rect">
            <a:avLst/>
          </a:prstGeom>
          <a:noFill/>
        </p:spPr>
        <p:txBody>
          <a:bodyPr wrap="square">
            <a:spAutoFit/>
          </a:bodyPr>
          <a:lstStyle/>
          <a:p>
            <a:r>
              <a:rPr lang="en-IN" dirty="0"/>
              <a:t>From this we can check is applicant repeater or his application new or refreshed. It helps us in getting the feedback of the system and customer are repeating so they might like the rewards, offers or other services of the Credit Card</a:t>
            </a:r>
          </a:p>
        </p:txBody>
      </p:sp>
    </p:spTree>
    <p:extLst>
      <p:ext uri="{BB962C8B-B14F-4D97-AF65-F5344CB8AC3E}">
        <p14:creationId xmlns:p14="http://schemas.microsoft.com/office/powerpoint/2010/main" val="36666153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503F4-0237-1DF5-4894-CAEAE92D6C80}"/>
              </a:ext>
            </a:extLst>
          </p:cNvPr>
          <p:cNvSpPr>
            <a:spLocks noGrp="1"/>
          </p:cNvSpPr>
          <p:nvPr>
            <p:ph type="title"/>
          </p:nvPr>
        </p:nvSpPr>
        <p:spPr>
          <a:xfrm>
            <a:off x="596652" y="256754"/>
            <a:ext cx="8596668" cy="881764"/>
          </a:xfrm>
        </p:spPr>
        <p:txBody>
          <a:bodyPr/>
          <a:lstStyle/>
          <a:p>
            <a:r>
              <a:rPr lang="en-IN" dirty="0"/>
              <a:t>Purpose of Loan for previous application</a:t>
            </a:r>
          </a:p>
        </p:txBody>
      </p:sp>
      <p:pic>
        <p:nvPicPr>
          <p:cNvPr id="5" name="Content Placeholder 4">
            <a:extLst>
              <a:ext uri="{FF2B5EF4-FFF2-40B4-BE49-F238E27FC236}">
                <a16:creationId xmlns:a16="http://schemas.microsoft.com/office/drawing/2014/main" id="{12B75D9F-E82C-2E5D-4AAD-C64846566EA2}"/>
              </a:ext>
            </a:extLst>
          </p:cNvPr>
          <p:cNvPicPr>
            <a:picLocks noGrp="1" noChangeAspect="1"/>
          </p:cNvPicPr>
          <p:nvPr>
            <p:ph idx="1"/>
          </p:nvPr>
        </p:nvPicPr>
        <p:blipFill>
          <a:blip r:embed="rId2"/>
          <a:stretch>
            <a:fillRect/>
          </a:stretch>
        </p:blipFill>
        <p:spPr>
          <a:xfrm>
            <a:off x="1329990" y="1425482"/>
            <a:ext cx="7237567" cy="3881437"/>
          </a:xfrm>
        </p:spPr>
      </p:pic>
      <p:sp>
        <p:nvSpPr>
          <p:cNvPr id="7" name="TextBox 6">
            <a:extLst>
              <a:ext uri="{FF2B5EF4-FFF2-40B4-BE49-F238E27FC236}">
                <a16:creationId xmlns:a16="http://schemas.microsoft.com/office/drawing/2014/main" id="{E57422C4-14D5-0821-5E4B-AEDEEC7B10C5}"/>
              </a:ext>
            </a:extLst>
          </p:cNvPr>
          <p:cNvSpPr txBox="1"/>
          <p:nvPr/>
        </p:nvSpPr>
        <p:spPr>
          <a:xfrm>
            <a:off x="1660712" y="5648235"/>
            <a:ext cx="6100482" cy="1200329"/>
          </a:xfrm>
          <a:prstGeom prst="rect">
            <a:avLst/>
          </a:prstGeom>
          <a:noFill/>
        </p:spPr>
        <p:txBody>
          <a:bodyPr wrap="square">
            <a:spAutoFit/>
          </a:bodyPr>
          <a:lstStyle/>
          <a:p>
            <a:r>
              <a:rPr lang="en-IN" dirty="0"/>
              <a:t>In this we have analysed purpose of loan for which people take loans and we can analyse using this that for this particular purpose people prefer taking loan so this shows target market for Credit Card</a:t>
            </a:r>
          </a:p>
        </p:txBody>
      </p:sp>
    </p:spTree>
    <p:extLst>
      <p:ext uri="{BB962C8B-B14F-4D97-AF65-F5344CB8AC3E}">
        <p14:creationId xmlns:p14="http://schemas.microsoft.com/office/powerpoint/2010/main" val="37949256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AEEF8-C13C-7AD8-CCC6-02D4BD356B3C}"/>
              </a:ext>
            </a:extLst>
          </p:cNvPr>
          <p:cNvSpPr>
            <a:spLocks noGrp="1"/>
          </p:cNvSpPr>
          <p:nvPr>
            <p:ph type="title"/>
          </p:nvPr>
        </p:nvSpPr>
        <p:spPr>
          <a:xfrm>
            <a:off x="677334" y="609600"/>
            <a:ext cx="8950760" cy="1320800"/>
          </a:xfrm>
        </p:spPr>
        <p:txBody>
          <a:bodyPr/>
          <a:lstStyle/>
          <a:p>
            <a:r>
              <a:rPr lang="en-IN" dirty="0"/>
              <a:t>Was previous application X-Sell or Walk-In</a:t>
            </a:r>
          </a:p>
        </p:txBody>
      </p:sp>
      <p:pic>
        <p:nvPicPr>
          <p:cNvPr id="5" name="Content Placeholder 4">
            <a:extLst>
              <a:ext uri="{FF2B5EF4-FFF2-40B4-BE49-F238E27FC236}">
                <a16:creationId xmlns:a16="http://schemas.microsoft.com/office/drawing/2014/main" id="{B11E7B79-D271-196E-4321-02EB667CF3E8}"/>
              </a:ext>
            </a:extLst>
          </p:cNvPr>
          <p:cNvPicPr>
            <a:picLocks noGrp="1" noChangeAspect="1"/>
          </p:cNvPicPr>
          <p:nvPr>
            <p:ph idx="1"/>
          </p:nvPr>
        </p:nvPicPr>
        <p:blipFill>
          <a:blip r:embed="rId2"/>
          <a:stretch>
            <a:fillRect/>
          </a:stretch>
        </p:blipFill>
        <p:spPr>
          <a:xfrm>
            <a:off x="1168599" y="2049366"/>
            <a:ext cx="7704488" cy="3314987"/>
          </a:xfrm>
        </p:spPr>
      </p:pic>
      <p:sp>
        <p:nvSpPr>
          <p:cNvPr id="6" name="TextBox 5">
            <a:extLst>
              <a:ext uri="{FF2B5EF4-FFF2-40B4-BE49-F238E27FC236}">
                <a16:creationId xmlns:a16="http://schemas.microsoft.com/office/drawing/2014/main" id="{2DA15CFB-F24A-5F27-2EE6-E091D3DFDB7C}"/>
              </a:ext>
            </a:extLst>
          </p:cNvPr>
          <p:cNvSpPr txBox="1"/>
          <p:nvPr/>
        </p:nvSpPr>
        <p:spPr>
          <a:xfrm>
            <a:off x="1687606" y="5483319"/>
            <a:ext cx="6100482" cy="923330"/>
          </a:xfrm>
          <a:prstGeom prst="rect">
            <a:avLst/>
          </a:prstGeom>
          <a:noFill/>
        </p:spPr>
        <p:txBody>
          <a:bodyPr wrap="square">
            <a:spAutoFit/>
          </a:bodyPr>
          <a:lstStyle/>
          <a:p>
            <a:r>
              <a:rPr lang="en-IN" dirty="0"/>
              <a:t>In this we have analysed as previous applicants comes under X-sell or Walk-in as we can see 70% are X-sell which tells us existing customers are taking more loans</a:t>
            </a:r>
          </a:p>
        </p:txBody>
      </p:sp>
    </p:spTree>
    <p:extLst>
      <p:ext uri="{BB962C8B-B14F-4D97-AF65-F5344CB8AC3E}">
        <p14:creationId xmlns:p14="http://schemas.microsoft.com/office/powerpoint/2010/main" val="21148426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EA817-D4AE-C7DE-467D-91227C846C7D}"/>
              </a:ext>
            </a:extLst>
          </p:cNvPr>
          <p:cNvSpPr>
            <a:spLocks noGrp="1"/>
          </p:cNvSpPr>
          <p:nvPr>
            <p:ph type="title"/>
          </p:nvPr>
        </p:nvSpPr>
        <p:spPr>
          <a:xfrm>
            <a:off x="677334" y="609600"/>
            <a:ext cx="8596668" cy="672353"/>
          </a:xfrm>
        </p:spPr>
        <p:txBody>
          <a:bodyPr/>
          <a:lstStyle/>
          <a:p>
            <a:r>
              <a:rPr lang="en-IN" dirty="0"/>
              <a:t>CONCLUSION</a:t>
            </a:r>
          </a:p>
        </p:txBody>
      </p:sp>
      <p:sp>
        <p:nvSpPr>
          <p:cNvPr id="3" name="Content Placeholder 2">
            <a:extLst>
              <a:ext uri="{FF2B5EF4-FFF2-40B4-BE49-F238E27FC236}">
                <a16:creationId xmlns:a16="http://schemas.microsoft.com/office/drawing/2014/main" id="{FF64C453-D089-EA90-5F3D-48D64FDB7775}"/>
              </a:ext>
            </a:extLst>
          </p:cNvPr>
          <p:cNvSpPr>
            <a:spLocks noGrp="1"/>
          </p:cNvSpPr>
          <p:nvPr>
            <p:ph idx="1"/>
          </p:nvPr>
        </p:nvSpPr>
        <p:spPr>
          <a:xfrm>
            <a:off x="677334" y="1488613"/>
            <a:ext cx="8596668" cy="4670140"/>
          </a:xfrm>
        </p:spPr>
        <p:txBody>
          <a:bodyPr>
            <a:normAutofit fontScale="92500"/>
          </a:bodyPr>
          <a:lstStyle/>
          <a:p>
            <a:r>
              <a:rPr lang="en-IN" dirty="0"/>
              <a:t>In this I analysed the Credit card applicant data. First I started with checking the whole dataset and analysed which features are required for further analysis process. I started with checking Credit Limit distribution which resulted that most of applicants are given same credit limit</a:t>
            </a:r>
          </a:p>
          <a:p>
            <a:r>
              <a:rPr lang="en-IN" dirty="0"/>
              <a:t>I also analysed Type of loans which consumer take which gives us maximum(90%) as CASH and if we look at previous application data cash loans were 44% which tells us trend is changing towards CASH Loans more</a:t>
            </a:r>
          </a:p>
          <a:p>
            <a:r>
              <a:rPr lang="en-IN" dirty="0"/>
              <a:t>I also checked income sources, education level, housing situation of applicants which can help in checking the repayment ability of applicant</a:t>
            </a:r>
          </a:p>
          <a:p>
            <a:r>
              <a:rPr lang="en-IN" dirty="0"/>
              <a:t>Age analysis is also done which shows that as age increases loan repayment ability of person also increases. So the risk of Loan default is low among high age people</a:t>
            </a:r>
          </a:p>
          <a:p>
            <a:r>
              <a:rPr lang="en-IN" dirty="0"/>
              <a:t>Analysis on previous application data is also done which shows us how many repeaters and how many new people have applied</a:t>
            </a:r>
          </a:p>
          <a:p>
            <a:r>
              <a:rPr lang="en-IN" dirty="0"/>
              <a:t>Previous application data also shows rejection reason and purpose of application of loan</a:t>
            </a:r>
          </a:p>
          <a:p>
            <a:endParaRPr lang="en-IN" dirty="0"/>
          </a:p>
        </p:txBody>
      </p:sp>
    </p:spTree>
    <p:extLst>
      <p:ext uri="{BB962C8B-B14F-4D97-AF65-F5344CB8AC3E}">
        <p14:creationId xmlns:p14="http://schemas.microsoft.com/office/powerpoint/2010/main" val="26622112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2023A-8D23-2FC3-B9C3-ABDA74DBE3DB}"/>
              </a:ext>
            </a:extLst>
          </p:cNvPr>
          <p:cNvSpPr>
            <a:spLocks noGrp="1"/>
          </p:cNvSpPr>
          <p:nvPr>
            <p:ph type="title"/>
          </p:nvPr>
        </p:nvSpPr>
        <p:spPr/>
        <p:txBody>
          <a:bodyPr/>
          <a:lstStyle/>
          <a:p>
            <a:r>
              <a:rPr lang="en-IN" dirty="0"/>
              <a:t>Data Considered for this analysis</a:t>
            </a:r>
          </a:p>
        </p:txBody>
      </p:sp>
      <p:pic>
        <p:nvPicPr>
          <p:cNvPr id="5" name="Picture 4">
            <a:extLst>
              <a:ext uri="{FF2B5EF4-FFF2-40B4-BE49-F238E27FC236}">
                <a16:creationId xmlns:a16="http://schemas.microsoft.com/office/drawing/2014/main" id="{EE8050B2-A8D4-2072-2AB6-E62328D091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6483" y="1383701"/>
            <a:ext cx="7617212" cy="4931748"/>
          </a:xfrm>
          <a:prstGeom prst="rect">
            <a:avLst/>
          </a:prstGeom>
        </p:spPr>
      </p:pic>
    </p:spTree>
    <p:extLst>
      <p:ext uri="{BB962C8B-B14F-4D97-AF65-F5344CB8AC3E}">
        <p14:creationId xmlns:p14="http://schemas.microsoft.com/office/powerpoint/2010/main" val="8013814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7C4A4-BF93-2263-A7A8-2DB785255A16}"/>
              </a:ext>
            </a:extLst>
          </p:cNvPr>
          <p:cNvSpPr>
            <a:spLocks noGrp="1"/>
          </p:cNvSpPr>
          <p:nvPr>
            <p:ph type="title"/>
          </p:nvPr>
        </p:nvSpPr>
        <p:spPr>
          <a:xfrm>
            <a:off x="677684" y="155575"/>
            <a:ext cx="8596668" cy="1320800"/>
          </a:xfrm>
        </p:spPr>
        <p:txBody>
          <a:bodyPr/>
          <a:lstStyle/>
          <a:p>
            <a:r>
              <a:rPr lang="en-IN" dirty="0"/>
              <a:t>DISTRIBUTION OF CREDIT LIMIT GIVEN TO CONSUMER</a:t>
            </a:r>
          </a:p>
        </p:txBody>
      </p:sp>
      <p:pic>
        <p:nvPicPr>
          <p:cNvPr id="7" name="Content Placeholder 6">
            <a:extLst>
              <a:ext uri="{FF2B5EF4-FFF2-40B4-BE49-F238E27FC236}">
                <a16:creationId xmlns:a16="http://schemas.microsoft.com/office/drawing/2014/main" id="{9416501E-82A8-0052-0568-DF07550EB310}"/>
              </a:ext>
            </a:extLst>
          </p:cNvPr>
          <p:cNvPicPr>
            <a:picLocks noGrp="1" noChangeAspect="1"/>
          </p:cNvPicPr>
          <p:nvPr>
            <p:ph idx="1"/>
          </p:nvPr>
        </p:nvPicPr>
        <p:blipFill>
          <a:blip r:embed="rId2"/>
          <a:stretch>
            <a:fillRect/>
          </a:stretch>
        </p:blipFill>
        <p:spPr>
          <a:xfrm>
            <a:off x="1193858" y="1640635"/>
            <a:ext cx="7564319" cy="3881437"/>
          </a:xfrm>
        </p:spPr>
      </p:pic>
      <p:sp>
        <p:nvSpPr>
          <p:cNvPr id="9" name="TextBox 8">
            <a:extLst>
              <a:ext uri="{FF2B5EF4-FFF2-40B4-BE49-F238E27FC236}">
                <a16:creationId xmlns:a16="http://schemas.microsoft.com/office/drawing/2014/main" id="{D0E15073-9E8A-FDD2-B756-1A819835C44C}"/>
              </a:ext>
            </a:extLst>
          </p:cNvPr>
          <p:cNvSpPr txBox="1"/>
          <p:nvPr/>
        </p:nvSpPr>
        <p:spPr>
          <a:xfrm>
            <a:off x="1506070" y="5686332"/>
            <a:ext cx="6723530" cy="923330"/>
          </a:xfrm>
          <a:prstGeom prst="rect">
            <a:avLst/>
          </a:prstGeom>
          <a:noFill/>
        </p:spPr>
        <p:txBody>
          <a:bodyPr wrap="square" rtlCol="0">
            <a:spAutoFit/>
          </a:bodyPr>
          <a:lstStyle/>
          <a:p>
            <a:r>
              <a:rPr lang="en-IN" dirty="0"/>
              <a:t>In this we have analysed distribution of Credit limit which tells us what is credit limit given to most of applicants and help us in deciding what limit can be given to new applicant</a:t>
            </a:r>
          </a:p>
        </p:txBody>
      </p:sp>
    </p:spTree>
    <p:extLst>
      <p:ext uri="{BB962C8B-B14F-4D97-AF65-F5344CB8AC3E}">
        <p14:creationId xmlns:p14="http://schemas.microsoft.com/office/powerpoint/2010/main" val="7278651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7C4A4-BF93-2263-A7A8-2DB785255A16}"/>
              </a:ext>
            </a:extLst>
          </p:cNvPr>
          <p:cNvSpPr>
            <a:spLocks noGrp="1"/>
          </p:cNvSpPr>
          <p:nvPr>
            <p:ph type="title"/>
          </p:nvPr>
        </p:nvSpPr>
        <p:spPr>
          <a:xfrm>
            <a:off x="677684" y="155575"/>
            <a:ext cx="8596668" cy="1320800"/>
          </a:xfrm>
        </p:spPr>
        <p:txBody>
          <a:bodyPr/>
          <a:lstStyle/>
          <a:p>
            <a:r>
              <a:rPr lang="en-IN" dirty="0"/>
              <a:t>DISTRIBUTION OF INCOME OF CONSUMER</a:t>
            </a:r>
          </a:p>
        </p:txBody>
      </p:sp>
      <p:pic>
        <p:nvPicPr>
          <p:cNvPr id="6" name="Picture 5">
            <a:extLst>
              <a:ext uri="{FF2B5EF4-FFF2-40B4-BE49-F238E27FC236}">
                <a16:creationId xmlns:a16="http://schemas.microsoft.com/office/drawing/2014/main" id="{1A0AC4B9-C728-F90F-CE11-C87750FD0B83}"/>
              </a:ext>
            </a:extLst>
          </p:cNvPr>
          <p:cNvPicPr>
            <a:picLocks noChangeAspect="1"/>
          </p:cNvPicPr>
          <p:nvPr/>
        </p:nvPicPr>
        <p:blipFill>
          <a:blip r:embed="rId2"/>
          <a:stretch>
            <a:fillRect/>
          </a:stretch>
        </p:blipFill>
        <p:spPr>
          <a:xfrm>
            <a:off x="770816" y="2193995"/>
            <a:ext cx="8588484" cy="2667231"/>
          </a:xfrm>
          <a:prstGeom prst="rect">
            <a:avLst/>
          </a:prstGeom>
        </p:spPr>
      </p:pic>
      <p:sp>
        <p:nvSpPr>
          <p:cNvPr id="8" name="TextBox 7">
            <a:extLst>
              <a:ext uri="{FF2B5EF4-FFF2-40B4-BE49-F238E27FC236}">
                <a16:creationId xmlns:a16="http://schemas.microsoft.com/office/drawing/2014/main" id="{CF363164-0C51-4204-3A82-6AF30C8B6F44}"/>
              </a:ext>
            </a:extLst>
          </p:cNvPr>
          <p:cNvSpPr txBox="1"/>
          <p:nvPr/>
        </p:nvSpPr>
        <p:spPr>
          <a:xfrm>
            <a:off x="1541929" y="5336708"/>
            <a:ext cx="6723530" cy="1200329"/>
          </a:xfrm>
          <a:prstGeom prst="rect">
            <a:avLst/>
          </a:prstGeom>
          <a:noFill/>
        </p:spPr>
        <p:txBody>
          <a:bodyPr wrap="square" rtlCol="0">
            <a:spAutoFit/>
          </a:bodyPr>
          <a:lstStyle/>
          <a:p>
            <a:r>
              <a:rPr lang="en-IN" dirty="0"/>
              <a:t>In this we have analysed distribution of income of consumer which tells us what is the income of most of applicants and as from this graph we can see most of applicants have the same income level.</a:t>
            </a:r>
          </a:p>
        </p:txBody>
      </p:sp>
    </p:spTree>
    <p:extLst>
      <p:ext uri="{BB962C8B-B14F-4D97-AF65-F5344CB8AC3E}">
        <p14:creationId xmlns:p14="http://schemas.microsoft.com/office/powerpoint/2010/main" val="8013012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0DE75-C812-AF5A-9B7D-2C74E397A13B}"/>
              </a:ext>
            </a:extLst>
          </p:cNvPr>
          <p:cNvSpPr>
            <a:spLocks noGrp="1"/>
          </p:cNvSpPr>
          <p:nvPr>
            <p:ph type="title"/>
          </p:nvPr>
        </p:nvSpPr>
        <p:spPr/>
        <p:txBody>
          <a:bodyPr/>
          <a:lstStyle/>
          <a:p>
            <a:r>
              <a:rPr lang="en-IN" dirty="0"/>
              <a:t>DISTRIBUTION OF PURCHASING PRICE OF GOODS BY CONSUMER</a:t>
            </a:r>
          </a:p>
        </p:txBody>
      </p:sp>
      <p:pic>
        <p:nvPicPr>
          <p:cNvPr id="5" name="Content Placeholder 4">
            <a:extLst>
              <a:ext uri="{FF2B5EF4-FFF2-40B4-BE49-F238E27FC236}">
                <a16:creationId xmlns:a16="http://schemas.microsoft.com/office/drawing/2014/main" id="{4C5BE1EB-1666-BD60-C1EF-025E023C3579}"/>
              </a:ext>
            </a:extLst>
          </p:cNvPr>
          <p:cNvPicPr>
            <a:picLocks noGrp="1" noChangeAspect="1"/>
          </p:cNvPicPr>
          <p:nvPr>
            <p:ph idx="1"/>
          </p:nvPr>
        </p:nvPicPr>
        <p:blipFill>
          <a:blip r:embed="rId2"/>
          <a:stretch>
            <a:fillRect/>
          </a:stretch>
        </p:blipFill>
        <p:spPr>
          <a:xfrm>
            <a:off x="1119614" y="1707792"/>
            <a:ext cx="7712108" cy="3711262"/>
          </a:xfrm>
        </p:spPr>
      </p:pic>
      <p:sp>
        <p:nvSpPr>
          <p:cNvPr id="6" name="TextBox 5">
            <a:extLst>
              <a:ext uri="{FF2B5EF4-FFF2-40B4-BE49-F238E27FC236}">
                <a16:creationId xmlns:a16="http://schemas.microsoft.com/office/drawing/2014/main" id="{BBDD4938-84FB-DCA5-DDB6-8DAD25E0B1F2}"/>
              </a:ext>
            </a:extLst>
          </p:cNvPr>
          <p:cNvSpPr txBox="1"/>
          <p:nvPr/>
        </p:nvSpPr>
        <p:spPr>
          <a:xfrm>
            <a:off x="1541929" y="5336708"/>
            <a:ext cx="6723530" cy="1477328"/>
          </a:xfrm>
          <a:prstGeom prst="rect">
            <a:avLst/>
          </a:prstGeom>
          <a:noFill/>
        </p:spPr>
        <p:txBody>
          <a:bodyPr wrap="square" rtlCol="0">
            <a:spAutoFit/>
          </a:bodyPr>
          <a:lstStyle/>
          <a:p>
            <a:r>
              <a:rPr lang="en-IN" dirty="0"/>
              <a:t>In this we have analysed purchasing price of goods. This data shows the distribution of spends between the consumer which helps in deciding the credit limit also. So we can see from above that most of people have similar Purchasing price of goods</a:t>
            </a:r>
          </a:p>
        </p:txBody>
      </p:sp>
    </p:spTree>
    <p:extLst>
      <p:ext uri="{BB962C8B-B14F-4D97-AF65-F5344CB8AC3E}">
        <p14:creationId xmlns:p14="http://schemas.microsoft.com/office/powerpoint/2010/main" val="17959147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0DE75-C812-AF5A-9B7D-2C74E397A13B}"/>
              </a:ext>
            </a:extLst>
          </p:cNvPr>
          <p:cNvSpPr>
            <a:spLocks noGrp="1"/>
          </p:cNvSpPr>
          <p:nvPr>
            <p:ph type="title"/>
          </p:nvPr>
        </p:nvSpPr>
        <p:spPr>
          <a:xfrm>
            <a:off x="650440" y="224117"/>
            <a:ext cx="8596668" cy="1320800"/>
          </a:xfrm>
        </p:spPr>
        <p:txBody>
          <a:bodyPr/>
          <a:lstStyle/>
          <a:p>
            <a:r>
              <a:rPr lang="en-IN" dirty="0"/>
              <a:t>DISTRIBUTION ON TYPE OF LOANS CONSUMER PREFER</a:t>
            </a:r>
          </a:p>
        </p:txBody>
      </p:sp>
      <p:pic>
        <p:nvPicPr>
          <p:cNvPr id="7" name="Picture 6">
            <a:extLst>
              <a:ext uri="{FF2B5EF4-FFF2-40B4-BE49-F238E27FC236}">
                <a16:creationId xmlns:a16="http://schemas.microsoft.com/office/drawing/2014/main" id="{853BA2AD-01CC-427D-8B28-1E6A2C38B920}"/>
              </a:ext>
            </a:extLst>
          </p:cNvPr>
          <p:cNvPicPr>
            <a:picLocks noChangeAspect="1"/>
          </p:cNvPicPr>
          <p:nvPr/>
        </p:nvPicPr>
        <p:blipFill>
          <a:blip r:embed="rId2"/>
          <a:stretch>
            <a:fillRect/>
          </a:stretch>
        </p:blipFill>
        <p:spPr>
          <a:xfrm>
            <a:off x="1758815" y="1544917"/>
            <a:ext cx="4507514" cy="3306207"/>
          </a:xfrm>
          <a:prstGeom prst="rect">
            <a:avLst/>
          </a:prstGeom>
        </p:spPr>
      </p:pic>
      <p:sp>
        <p:nvSpPr>
          <p:cNvPr id="8" name="TextBox 7">
            <a:extLst>
              <a:ext uri="{FF2B5EF4-FFF2-40B4-BE49-F238E27FC236}">
                <a16:creationId xmlns:a16="http://schemas.microsoft.com/office/drawing/2014/main" id="{AE9911E5-785A-98DD-5013-ADB94EBBD114}"/>
              </a:ext>
            </a:extLst>
          </p:cNvPr>
          <p:cNvSpPr txBox="1"/>
          <p:nvPr/>
        </p:nvSpPr>
        <p:spPr>
          <a:xfrm>
            <a:off x="1541929" y="5336708"/>
            <a:ext cx="6723530" cy="923330"/>
          </a:xfrm>
          <a:prstGeom prst="rect">
            <a:avLst/>
          </a:prstGeom>
          <a:noFill/>
        </p:spPr>
        <p:txBody>
          <a:bodyPr wrap="square" rtlCol="0">
            <a:spAutoFit/>
          </a:bodyPr>
          <a:lstStyle/>
          <a:p>
            <a:r>
              <a:rPr lang="en-IN" dirty="0"/>
              <a:t>In this we have analysed type of loans which customer take from their credit card. It helps in taking risk assessment as in above analysis it is clear that 90.5% people take </a:t>
            </a:r>
            <a:r>
              <a:rPr lang="en-IN" dirty="0" err="1"/>
              <a:t>Cashloans</a:t>
            </a:r>
            <a:endParaRPr lang="en-IN" dirty="0"/>
          </a:p>
        </p:txBody>
      </p:sp>
    </p:spTree>
    <p:extLst>
      <p:ext uri="{BB962C8B-B14F-4D97-AF65-F5344CB8AC3E}">
        <p14:creationId xmlns:p14="http://schemas.microsoft.com/office/powerpoint/2010/main" val="14063497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E3C5D-94DF-8E31-AE7C-B4F304643D9E}"/>
              </a:ext>
            </a:extLst>
          </p:cNvPr>
          <p:cNvSpPr>
            <a:spLocks noGrp="1"/>
          </p:cNvSpPr>
          <p:nvPr>
            <p:ph type="title"/>
          </p:nvPr>
        </p:nvSpPr>
        <p:spPr/>
        <p:txBody>
          <a:bodyPr/>
          <a:lstStyle/>
          <a:p>
            <a:r>
              <a:rPr lang="en-IN" dirty="0"/>
              <a:t>PURPOSE OF CASH LOAN</a:t>
            </a:r>
          </a:p>
        </p:txBody>
      </p:sp>
      <p:pic>
        <p:nvPicPr>
          <p:cNvPr id="5" name="Content Placeholder 4">
            <a:extLst>
              <a:ext uri="{FF2B5EF4-FFF2-40B4-BE49-F238E27FC236}">
                <a16:creationId xmlns:a16="http://schemas.microsoft.com/office/drawing/2014/main" id="{CE9FCDEB-FE4B-3058-2E67-7ED134E0F64C}"/>
              </a:ext>
            </a:extLst>
          </p:cNvPr>
          <p:cNvPicPr>
            <a:picLocks noGrp="1" noChangeAspect="1"/>
          </p:cNvPicPr>
          <p:nvPr>
            <p:ph idx="1"/>
          </p:nvPr>
        </p:nvPicPr>
        <p:blipFill>
          <a:blip r:embed="rId2"/>
          <a:stretch>
            <a:fillRect/>
          </a:stretch>
        </p:blipFill>
        <p:spPr>
          <a:xfrm>
            <a:off x="513076" y="1468703"/>
            <a:ext cx="8596668" cy="3652925"/>
          </a:xfrm>
        </p:spPr>
      </p:pic>
      <p:sp>
        <p:nvSpPr>
          <p:cNvPr id="6" name="TextBox 5">
            <a:extLst>
              <a:ext uri="{FF2B5EF4-FFF2-40B4-BE49-F238E27FC236}">
                <a16:creationId xmlns:a16="http://schemas.microsoft.com/office/drawing/2014/main" id="{B51E14F4-C974-232F-263D-9D5F5AA517F8}"/>
              </a:ext>
            </a:extLst>
          </p:cNvPr>
          <p:cNvSpPr txBox="1"/>
          <p:nvPr/>
        </p:nvSpPr>
        <p:spPr>
          <a:xfrm>
            <a:off x="1541929" y="5336708"/>
            <a:ext cx="6723530" cy="1200329"/>
          </a:xfrm>
          <a:prstGeom prst="rect">
            <a:avLst/>
          </a:prstGeom>
          <a:noFill/>
        </p:spPr>
        <p:txBody>
          <a:bodyPr wrap="square" rtlCol="0">
            <a:spAutoFit/>
          </a:bodyPr>
          <a:lstStyle/>
          <a:p>
            <a:r>
              <a:rPr lang="en-IN" dirty="0"/>
              <a:t>In this we have analysed purpose of loan for which people take loans and we can analyse using this that for this particular purpose people prefer taking loan so this shows target market for Credit Card</a:t>
            </a:r>
          </a:p>
        </p:txBody>
      </p:sp>
    </p:spTree>
    <p:extLst>
      <p:ext uri="{BB962C8B-B14F-4D97-AF65-F5344CB8AC3E}">
        <p14:creationId xmlns:p14="http://schemas.microsoft.com/office/powerpoint/2010/main" val="18013603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21924-6CF7-FA6F-0539-F852EAB53E22}"/>
              </a:ext>
            </a:extLst>
          </p:cNvPr>
          <p:cNvSpPr>
            <a:spLocks noGrp="1"/>
          </p:cNvSpPr>
          <p:nvPr>
            <p:ph type="title"/>
          </p:nvPr>
        </p:nvSpPr>
        <p:spPr>
          <a:xfrm>
            <a:off x="677334" y="320963"/>
            <a:ext cx="8596668" cy="1320800"/>
          </a:xfrm>
        </p:spPr>
        <p:txBody>
          <a:bodyPr/>
          <a:lstStyle/>
          <a:p>
            <a:r>
              <a:rPr lang="en-IN" dirty="0"/>
              <a:t>INCOME SOURCE DISTRIBUTION OF APPLICANTS</a:t>
            </a:r>
          </a:p>
        </p:txBody>
      </p:sp>
      <p:pic>
        <p:nvPicPr>
          <p:cNvPr id="5" name="Content Placeholder 4">
            <a:extLst>
              <a:ext uri="{FF2B5EF4-FFF2-40B4-BE49-F238E27FC236}">
                <a16:creationId xmlns:a16="http://schemas.microsoft.com/office/drawing/2014/main" id="{E161AE62-6B3E-7AFD-7D9A-DC9A0E919E7D}"/>
              </a:ext>
            </a:extLst>
          </p:cNvPr>
          <p:cNvPicPr>
            <a:picLocks noGrp="1" noChangeAspect="1"/>
          </p:cNvPicPr>
          <p:nvPr>
            <p:ph idx="1"/>
          </p:nvPr>
        </p:nvPicPr>
        <p:blipFill>
          <a:blip r:embed="rId2"/>
          <a:stretch>
            <a:fillRect/>
          </a:stretch>
        </p:blipFill>
        <p:spPr>
          <a:xfrm>
            <a:off x="1541929" y="1641763"/>
            <a:ext cx="5750602" cy="3927721"/>
          </a:xfrm>
        </p:spPr>
      </p:pic>
      <p:sp>
        <p:nvSpPr>
          <p:cNvPr id="6" name="TextBox 5">
            <a:extLst>
              <a:ext uri="{FF2B5EF4-FFF2-40B4-BE49-F238E27FC236}">
                <a16:creationId xmlns:a16="http://schemas.microsoft.com/office/drawing/2014/main" id="{8C6826A6-9E62-6069-5EF3-A1D7F6903C50}"/>
              </a:ext>
            </a:extLst>
          </p:cNvPr>
          <p:cNvSpPr txBox="1"/>
          <p:nvPr/>
        </p:nvSpPr>
        <p:spPr>
          <a:xfrm>
            <a:off x="1541929" y="5444284"/>
            <a:ext cx="6723530" cy="1200329"/>
          </a:xfrm>
          <a:prstGeom prst="rect">
            <a:avLst/>
          </a:prstGeom>
          <a:noFill/>
        </p:spPr>
        <p:txBody>
          <a:bodyPr wrap="square" rtlCol="0">
            <a:spAutoFit/>
          </a:bodyPr>
          <a:lstStyle/>
          <a:p>
            <a:r>
              <a:rPr lang="en-IN" dirty="0"/>
              <a:t>In this we have analysed income source of applicants, using this we can find that mostly(50% approx.) Working class people use credit card and again we can find target audience for credit card based on income source</a:t>
            </a:r>
          </a:p>
        </p:txBody>
      </p:sp>
    </p:spTree>
    <p:extLst>
      <p:ext uri="{BB962C8B-B14F-4D97-AF65-F5344CB8AC3E}">
        <p14:creationId xmlns:p14="http://schemas.microsoft.com/office/powerpoint/2010/main" val="189747289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TM02900688[[fn=Facet]]</Template>
  <TotalTime>870</TotalTime>
  <Words>1358</Words>
  <Application>Microsoft Office PowerPoint</Application>
  <PresentationFormat>Widescreen</PresentationFormat>
  <Paragraphs>66</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Helvetica Neue</vt:lpstr>
      <vt:lpstr>Trebuchet MS</vt:lpstr>
      <vt:lpstr>Wingdings 3</vt:lpstr>
      <vt:lpstr>Facet</vt:lpstr>
      <vt:lpstr>Credit Card Data Analysis</vt:lpstr>
      <vt:lpstr>Introduction</vt:lpstr>
      <vt:lpstr>Data Considered for this analysis</vt:lpstr>
      <vt:lpstr>DISTRIBUTION OF CREDIT LIMIT GIVEN TO CONSUMER</vt:lpstr>
      <vt:lpstr>DISTRIBUTION OF INCOME OF CONSUMER</vt:lpstr>
      <vt:lpstr>DISTRIBUTION OF PURCHASING PRICE OF GOODS BY CONSUMER</vt:lpstr>
      <vt:lpstr>DISTRIBUTION ON TYPE OF LOANS CONSUMER PREFER</vt:lpstr>
      <vt:lpstr>PURPOSE OF CASH LOAN</vt:lpstr>
      <vt:lpstr>INCOME SOURCE DISTRIBUTION OF APPLICANTS</vt:lpstr>
      <vt:lpstr>MARITAL STATUS OF APPLICANTS</vt:lpstr>
      <vt:lpstr>OCCUPATION OF APPLICANTS</vt:lpstr>
      <vt:lpstr>EDUCATION TYPE OF APPLICANTS</vt:lpstr>
      <vt:lpstr>APPLICANTS CURRENT HOUSING LIVING TYPE</vt:lpstr>
      <vt:lpstr>APPLICANTS AGE ANALYSIS</vt:lpstr>
      <vt:lpstr>Gender Distribution among applicants</vt:lpstr>
      <vt:lpstr>Income sources of Applicant's in terms of loan is repayed or not </vt:lpstr>
      <vt:lpstr>Family Status of Applicant's in terms of loan is repayed or not </vt:lpstr>
      <vt:lpstr>Occupation of Applicant's in terms of loan is repayed or not </vt:lpstr>
      <vt:lpstr>EXPLORATION OF PREVIOUS DATA OF APPLICANTS</vt:lpstr>
      <vt:lpstr>Contract product type of previous application </vt:lpstr>
      <vt:lpstr>On which day clients applied in previous application </vt:lpstr>
      <vt:lpstr>Purpose of CASH LOANS in Previous Application</vt:lpstr>
      <vt:lpstr>Contract was approved or not in previous application </vt:lpstr>
      <vt:lpstr>Why previous application was rejected</vt:lpstr>
      <vt:lpstr>Was Client New or Repeater when applying for previous application</vt:lpstr>
      <vt:lpstr>Purpose of Loan for previous application</vt:lpstr>
      <vt:lpstr>Was previous application X-Sell or Walk-In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Data Analysis</dc:title>
  <dc:creator>Shubham Thakur</dc:creator>
  <cp:lastModifiedBy>Shubham Thakur</cp:lastModifiedBy>
  <cp:revision>7</cp:revision>
  <dcterms:created xsi:type="dcterms:W3CDTF">2022-05-28T05:34:16Z</dcterms:created>
  <dcterms:modified xsi:type="dcterms:W3CDTF">2022-05-29T17:59:44Z</dcterms:modified>
</cp:coreProperties>
</file>