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5" r:id="rId1"/>
  </p:sldMasterIdLst>
  <p:notesMasterIdLst>
    <p:notesMasterId r:id="rId14"/>
  </p:notesMasterIdLst>
  <p:sldIdLst>
    <p:sldId id="256" r:id="rId2"/>
    <p:sldId id="258" r:id="rId3"/>
    <p:sldId id="259" r:id="rId4"/>
    <p:sldId id="260" r:id="rId5"/>
    <p:sldId id="262" r:id="rId6"/>
    <p:sldId id="261" r:id="rId7"/>
    <p:sldId id="263" r:id="rId8"/>
    <p:sldId id="269" r:id="rId9"/>
    <p:sldId id="266" r:id="rId10"/>
    <p:sldId id="267" r:id="rId11"/>
    <p:sldId id="268"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C55344-3E4B-40F5-8477-F185AE256BEE}" type="datetimeFigureOut">
              <a:rPr lang="en-IN" smtClean="0"/>
              <a:t>10-09-2025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CFDBA-5B47-44BE-A5F2-4FB6C1891E94}" type="slidenum">
              <a:rPr lang="en-IN" smtClean="0"/>
              <a:t>‹#›</a:t>
            </a:fld>
            <a:endParaRPr lang="en-IN"/>
          </a:p>
        </p:txBody>
      </p:sp>
    </p:spTree>
    <p:extLst>
      <p:ext uri="{BB962C8B-B14F-4D97-AF65-F5344CB8AC3E}">
        <p14:creationId xmlns:p14="http://schemas.microsoft.com/office/powerpoint/2010/main" val="3109232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8B0B695D-58DB-411E-A8FE-9F372A127B0A}" type="datetimeFigureOut">
              <a:rPr lang="en-IN" smtClean="0"/>
              <a:t>10-09-2025</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8A9F8DF6-06A8-4A7A-BF5F-0F3A306B8E7C}" type="slidenum">
              <a:rPr lang="en-IN" smtClean="0"/>
              <a:t>‹#›</a:t>
            </a:fld>
            <a:endParaRPr lang="en-IN"/>
          </a:p>
        </p:txBody>
      </p:sp>
    </p:spTree>
    <p:extLst>
      <p:ext uri="{BB962C8B-B14F-4D97-AF65-F5344CB8AC3E}">
        <p14:creationId xmlns:p14="http://schemas.microsoft.com/office/powerpoint/2010/main" val="3121052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0B695D-58DB-411E-A8FE-9F372A127B0A}" type="datetimeFigureOut">
              <a:rPr lang="en-IN" smtClean="0"/>
              <a:t>10-09-2025</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9F8DF6-06A8-4A7A-BF5F-0F3A306B8E7C}" type="slidenum">
              <a:rPr lang="en-IN" smtClean="0"/>
              <a:t>‹#›</a:t>
            </a:fld>
            <a:endParaRPr lang="en-IN"/>
          </a:p>
        </p:txBody>
      </p:sp>
    </p:spTree>
    <p:extLst>
      <p:ext uri="{BB962C8B-B14F-4D97-AF65-F5344CB8AC3E}">
        <p14:creationId xmlns:p14="http://schemas.microsoft.com/office/powerpoint/2010/main" val="1957385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0B695D-58DB-411E-A8FE-9F372A127B0A}" type="datetimeFigureOut">
              <a:rPr lang="en-IN" smtClean="0"/>
              <a:t>10-09-2025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9F8DF6-06A8-4A7A-BF5F-0F3A306B8E7C}" type="slidenum">
              <a:rPr lang="en-IN" smtClean="0"/>
              <a:t>‹#›</a:t>
            </a:fld>
            <a:endParaRPr lang="en-IN"/>
          </a:p>
        </p:txBody>
      </p:sp>
    </p:spTree>
    <p:extLst>
      <p:ext uri="{BB962C8B-B14F-4D97-AF65-F5344CB8AC3E}">
        <p14:creationId xmlns:p14="http://schemas.microsoft.com/office/powerpoint/2010/main" val="2639436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0B695D-58DB-411E-A8FE-9F372A127B0A}" type="datetimeFigureOut">
              <a:rPr lang="en-IN" smtClean="0"/>
              <a:t>10-09-2025</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9F8DF6-06A8-4A7A-BF5F-0F3A306B8E7C}" type="slidenum">
              <a:rPr lang="en-IN" smtClean="0"/>
              <a:t>‹#›</a:t>
            </a:fld>
            <a:endParaRPr lang="en-IN"/>
          </a:p>
        </p:txBody>
      </p:sp>
    </p:spTree>
    <p:extLst>
      <p:ext uri="{BB962C8B-B14F-4D97-AF65-F5344CB8AC3E}">
        <p14:creationId xmlns:p14="http://schemas.microsoft.com/office/powerpoint/2010/main" val="3427856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0B695D-58DB-411E-A8FE-9F372A127B0A}" type="datetimeFigureOut">
              <a:rPr lang="en-IN" smtClean="0"/>
              <a:t>10-09-2025</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9F8DF6-06A8-4A7A-BF5F-0F3A306B8E7C}" type="slidenum">
              <a:rPr lang="en-IN" smtClean="0"/>
              <a:t>‹#›</a:t>
            </a:fld>
            <a:endParaRPr lang="en-IN"/>
          </a:p>
        </p:txBody>
      </p:sp>
    </p:spTree>
    <p:extLst>
      <p:ext uri="{BB962C8B-B14F-4D97-AF65-F5344CB8AC3E}">
        <p14:creationId xmlns:p14="http://schemas.microsoft.com/office/powerpoint/2010/main" val="2139701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B0B695D-58DB-411E-A8FE-9F372A127B0A}" type="datetimeFigureOut">
              <a:rPr lang="en-IN" smtClean="0"/>
              <a:t>10-09-2025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9F8DF6-06A8-4A7A-BF5F-0F3A306B8E7C}" type="slidenum">
              <a:rPr lang="en-IN" smtClean="0"/>
              <a:t>‹#›</a:t>
            </a:fld>
            <a:endParaRPr lang="en-IN"/>
          </a:p>
        </p:txBody>
      </p:sp>
    </p:spTree>
    <p:extLst>
      <p:ext uri="{BB962C8B-B14F-4D97-AF65-F5344CB8AC3E}">
        <p14:creationId xmlns:p14="http://schemas.microsoft.com/office/powerpoint/2010/main" val="3408936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B0B695D-58DB-411E-A8FE-9F372A127B0A}" type="datetimeFigureOut">
              <a:rPr lang="en-IN" smtClean="0"/>
              <a:t>10-09-2025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9F8DF6-06A8-4A7A-BF5F-0F3A306B8E7C}" type="slidenum">
              <a:rPr lang="en-IN" smtClean="0"/>
              <a:t>‹#›</a:t>
            </a:fld>
            <a:endParaRPr lang="en-IN"/>
          </a:p>
        </p:txBody>
      </p:sp>
    </p:spTree>
    <p:extLst>
      <p:ext uri="{BB962C8B-B14F-4D97-AF65-F5344CB8AC3E}">
        <p14:creationId xmlns:p14="http://schemas.microsoft.com/office/powerpoint/2010/main" val="1319499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0B695D-58DB-411E-A8FE-9F372A127B0A}" type="datetimeFigureOut">
              <a:rPr lang="en-IN" smtClean="0"/>
              <a:t>10-09-2025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9F8DF6-06A8-4A7A-BF5F-0F3A306B8E7C}" type="slidenum">
              <a:rPr lang="en-IN" smtClean="0"/>
              <a:t>‹#›</a:t>
            </a:fld>
            <a:endParaRPr lang="en-IN"/>
          </a:p>
        </p:txBody>
      </p:sp>
    </p:spTree>
    <p:extLst>
      <p:ext uri="{BB962C8B-B14F-4D97-AF65-F5344CB8AC3E}">
        <p14:creationId xmlns:p14="http://schemas.microsoft.com/office/powerpoint/2010/main" val="3992343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0B695D-58DB-411E-A8FE-9F372A127B0A}" type="datetimeFigureOut">
              <a:rPr lang="en-IN" smtClean="0"/>
              <a:t>10-09-2025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9F8DF6-06A8-4A7A-BF5F-0F3A306B8E7C}" type="slidenum">
              <a:rPr lang="en-IN" smtClean="0"/>
              <a:t>‹#›</a:t>
            </a:fld>
            <a:endParaRPr lang="en-IN"/>
          </a:p>
        </p:txBody>
      </p:sp>
    </p:spTree>
    <p:extLst>
      <p:ext uri="{BB962C8B-B14F-4D97-AF65-F5344CB8AC3E}">
        <p14:creationId xmlns:p14="http://schemas.microsoft.com/office/powerpoint/2010/main" val="3251612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0B695D-58DB-411E-A8FE-9F372A127B0A}" type="datetimeFigureOut">
              <a:rPr lang="en-IN" smtClean="0"/>
              <a:t>10-09-2025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9F8DF6-06A8-4A7A-BF5F-0F3A306B8E7C}" type="slidenum">
              <a:rPr lang="en-IN" smtClean="0"/>
              <a:t>‹#›</a:t>
            </a:fld>
            <a:endParaRPr lang="en-IN"/>
          </a:p>
        </p:txBody>
      </p:sp>
    </p:spTree>
    <p:extLst>
      <p:ext uri="{BB962C8B-B14F-4D97-AF65-F5344CB8AC3E}">
        <p14:creationId xmlns:p14="http://schemas.microsoft.com/office/powerpoint/2010/main" val="3117192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0B695D-58DB-411E-A8FE-9F372A127B0A}" type="datetimeFigureOut">
              <a:rPr lang="en-IN" smtClean="0"/>
              <a:t>10-09-2025</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9F8DF6-06A8-4A7A-BF5F-0F3A306B8E7C}" type="slidenum">
              <a:rPr lang="en-IN" smtClean="0"/>
              <a:t>‹#›</a:t>
            </a:fld>
            <a:endParaRPr lang="en-IN"/>
          </a:p>
        </p:txBody>
      </p:sp>
    </p:spTree>
    <p:extLst>
      <p:ext uri="{BB962C8B-B14F-4D97-AF65-F5344CB8AC3E}">
        <p14:creationId xmlns:p14="http://schemas.microsoft.com/office/powerpoint/2010/main" val="712868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0B695D-58DB-411E-A8FE-9F372A127B0A}" type="datetimeFigureOut">
              <a:rPr lang="en-IN" smtClean="0"/>
              <a:t>10-09-2025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9F8DF6-06A8-4A7A-BF5F-0F3A306B8E7C}" type="slidenum">
              <a:rPr lang="en-IN" smtClean="0"/>
              <a:t>‹#›</a:t>
            </a:fld>
            <a:endParaRPr lang="en-IN"/>
          </a:p>
        </p:txBody>
      </p:sp>
    </p:spTree>
    <p:extLst>
      <p:ext uri="{BB962C8B-B14F-4D97-AF65-F5344CB8AC3E}">
        <p14:creationId xmlns:p14="http://schemas.microsoft.com/office/powerpoint/2010/main" val="1816179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0B695D-58DB-411E-A8FE-9F372A127B0A}" type="datetimeFigureOut">
              <a:rPr lang="en-IN" smtClean="0"/>
              <a:t>10-09-2025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9F8DF6-06A8-4A7A-BF5F-0F3A306B8E7C}" type="slidenum">
              <a:rPr lang="en-IN" smtClean="0"/>
              <a:t>‹#›</a:t>
            </a:fld>
            <a:endParaRPr lang="en-IN"/>
          </a:p>
        </p:txBody>
      </p:sp>
    </p:spTree>
    <p:extLst>
      <p:ext uri="{BB962C8B-B14F-4D97-AF65-F5344CB8AC3E}">
        <p14:creationId xmlns:p14="http://schemas.microsoft.com/office/powerpoint/2010/main" val="629176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0B695D-58DB-411E-A8FE-9F372A127B0A}" type="datetimeFigureOut">
              <a:rPr lang="en-IN" smtClean="0"/>
              <a:t>10-09-2025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9F8DF6-06A8-4A7A-BF5F-0F3A306B8E7C}" type="slidenum">
              <a:rPr lang="en-IN" smtClean="0"/>
              <a:t>‹#›</a:t>
            </a:fld>
            <a:endParaRPr lang="en-IN"/>
          </a:p>
        </p:txBody>
      </p:sp>
    </p:spTree>
    <p:extLst>
      <p:ext uri="{BB962C8B-B14F-4D97-AF65-F5344CB8AC3E}">
        <p14:creationId xmlns:p14="http://schemas.microsoft.com/office/powerpoint/2010/main" val="1324080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0B695D-58DB-411E-A8FE-9F372A127B0A}" type="datetimeFigureOut">
              <a:rPr lang="en-IN" smtClean="0"/>
              <a:t>10-09-2025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A9F8DF6-06A8-4A7A-BF5F-0F3A306B8E7C}" type="slidenum">
              <a:rPr lang="en-IN" smtClean="0"/>
              <a:t>‹#›</a:t>
            </a:fld>
            <a:endParaRPr lang="en-IN"/>
          </a:p>
        </p:txBody>
      </p:sp>
    </p:spTree>
    <p:extLst>
      <p:ext uri="{BB962C8B-B14F-4D97-AF65-F5344CB8AC3E}">
        <p14:creationId xmlns:p14="http://schemas.microsoft.com/office/powerpoint/2010/main" val="187859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0B695D-58DB-411E-A8FE-9F372A127B0A}" type="datetimeFigureOut">
              <a:rPr lang="en-IN" smtClean="0"/>
              <a:t>10-09-2025</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9F8DF6-06A8-4A7A-BF5F-0F3A306B8E7C}" type="slidenum">
              <a:rPr lang="en-IN" smtClean="0"/>
              <a:t>‹#›</a:t>
            </a:fld>
            <a:endParaRPr lang="en-IN"/>
          </a:p>
        </p:txBody>
      </p:sp>
    </p:spTree>
    <p:extLst>
      <p:ext uri="{BB962C8B-B14F-4D97-AF65-F5344CB8AC3E}">
        <p14:creationId xmlns:p14="http://schemas.microsoft.com/office/powerpoint/2010/main" val="1459382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0B695D-58DB-411E-A8FE-9F372A127B0A}" type="datetimeFigureOut">
              <a:rPr lang="en-IN" smtClean="0"/>
              <a:t>10-09-2025</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9F8DF6-06A8-4A7A-BF5F-0F3A306B8E7C}" type="slidenum">
              <a:rPr lang="en-IN" smtClean="0"/>
              <a:t>‹#›</a:t>
            </a:fld>
            <a:endParaRPr lang="en-IN"/>
          </a:p>
        </p:txBody>
      </p:sp>
    </p:spTree>
    <p:extLst>
      <p:ext uri="{BB962C8B-B14F-4D97-AF65-F5344CB8AC3E}">
        <p14:creationId xmlns:p14="http://schemas.microsoft.com/office/powerpoint/2010/main" val="1072849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8B0B695D-58DB-411E-A8FE-9F372A127B0A}" type="datetimeFigureOut">
              <a:rPr lang="en-IN" smtClean="0"/>
              <a:t>10-09-2025</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8A9F8DF6-06A8-4A7A-BF5F-0F3A306B8E7C}" type="slidenum">
              <a:rPr lang="en-IN" smtClean="0"/>
              <a:t>‹#›</a:t>
            </a:fld>
            <a:endParaRPr lang="en-IN"/>
          </a:p>
        </p:txBody>
      </p:sp>
    </p:spTree>
    <p:extLst>
      <p:ext uri="{BB962C8B-B14F-4D97-AF65-F5344CB8AC3E}">
        <p14:creationId xmlns:p14="http://schemas.microsoft.com/office/powerpoint/2010/main" val="2763157246"/>
      </p:ext>
    </p:extLst>
  </p:cSld>
  <p:clrMap bg1="lt1" tx1="dk1" bg2="lt2" tx2="dk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212" r:id="rId7"/>
    <p:sldLayoutId id="2147484213" r:id="rId8"/>
    <p:sldLayoutId id="2147484214" r:id="rId9"/>
    <p:sldLayoutId id="2147484215" r:id="rId10"/>
    <p:sldLayoutId id="2147484216" r:id="rId11"/>
    <p:sldLayoutId id="2147484217" r:id="rId12"/>
    <p:sldLayoutId id="2147484218" r:id="rId13"/>
    <p:sldLayoutId id="2147484219" r:id="rId14"/>
    <p:sldLayoutId id="2147484220" r:id="rId15"/>
    <p:sldLayoutId id="2147484221" r:id="rId16"/>
    <p:sldLayoutId id="214748422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BFD83-F771-5C61-4772-33D49A16DD47}"/>
              </a:ext>
            </a:extLst>
          </p:cNvPr>
          <p:cNvSpPr>
            <a:spLocks noGrp="1"/>
          </p:cNvSpPr>
          <p:nvPr>
            <p:ph type="ctrTitle"/>
          </p:nvPr>
        </p:nvSpPr>
        <p:spPr>
          <a:xfrm rot="10800000" flipV="1">
            <a:off x="3030070" y="582707"/>
            <a:ext cx="10013576" cy="1308844"/>
          </a:xfrm>
        </p:spPr>
        <p:txBody>
          <a:bodyPr>
            <a:normAutofit fontScale="90000"/>
          </a:bodyPr>
          <a:lstStyle/>
          <a:p>
            <a:r>
              <a:rPr lang="en-US" i="1" dirty="0">
                <a:latin typeface="Algerian" panose="04020705040A02060702" pitchFamily="82" charset="0"/>
              </a:rPr>
              <a:t>                   </a:t>
            </a:r>
            <a:r>
              <a:rPr lang="en-US" sz="4000" i="1" u="sng" dirty="0">
                <a:latin typeface="Algerian" panose="04020705040A02060702" pitchFamily="82" charset="0"/>
              </a:rPr>
              <a:t>Digital</a:t>
            </a:r>
            <a:r>
              <a:rPr lang="en-US" sz="4000" u="sng" dirty="0">
                <a:latin typeface="Algerian" panose="04020705040A02060702" pitchFamily="82" charset="0"/>
              </a:rPr>
              <a:t> </a:t>
            </a:r>
            <a:r>
              <a:rPr lang="en-US" sz="4000" i="1" u="sng" dirty="0">
                <a:latin typeface="Algerian" panose="04020705040A02060702" pitchFamily="82" charset="0"/>
              </a:rPr>
              <a:t>portfolio </a:t>
            </a:r>
            <a:br>
              <a:rPr lang="en-US" i="1" u="sng" dirty="0">
                <a:latin typeface="Algerian" panose="04020705040A02060702" pitchFamily="82" charset="0"/>
              </a:rPr>
            </a:br>
            <a:endParaRPr lang="en-IN" i="1" u="sng" dirty="0">
              <a:latin typeface="Algerian" panose="04020705040A02060702" pitchFamily="82" charset="0"/>
            </a:endParaRPr>
          </a:p>
        </p:txBody>
      </p:sp>
      <p:sp>
        <p:nvSpPr>
          <p:cNvPr id="3" name="Subtitle 2">
            <a:extLst>
              <a:ext uri="{FF2B5EF4-FFF2-40B4-BE49-F238E27FC236}">
                <a16:creationId xmlns:a16="http://schemas.microsoft.com/office/drawing/2014/main" id="{B0203810-FE84-1C74-80B9-2C55B344F410}"/>
              </a:ext>
            </a:extLst>
          </p:cNvPr>
          <p:cNvSpPr>
            <a:spLocks noGrp="1"/>
          </p:cNvSpPr>
          <p:nvPr>
            <p:ph type="subTitle" idx="1"/>
          </p:nvPr>
        </p:nvSpPr>
        <p:spPr>
          <a:xfrm>
            <a:off x="1840230" y="1759927"/>
            <a:ext cx="10206990" cy="3829343"/>
          </a:xfrm>
        </p:spPr>
        <p:txBody>
          <a:bodyPr>
            <a:noAutofit/>
          </a:bodyPr>
          <a:lstStyle/>
          <a:p>
            <a:endParaRPr lang="en-US" sz="1600" dirty="0">
              <a:latin typeface="Arial Black" panose="020B0A04020102020204" pitchFamily="34" charset="0"/>
            </a:endParaRPr>
          </a:p>
          <a:p>
            <a:endParaRPr lang="en-US" sz="1600" dirty="0">
              <a:latin typeface="Arial Black" panose="020B0A04020102020204" pitchFamily="34" charset="0"/>
            </a:endParaRPr>
          </a:p>
          <a:p>
            <a:r>
              <a:rPr lang="en-US" dirty="0">
                <a:solidFill>
                  <a:schemeClr val="tx1"/>
                </a:solidFill>
                <a:latin typeface="Bernard MT Condensed" panose="02050806060905020404" pitchFamily="18" charset="0"/>
              </a:rPr>
              <a:t>STUDENT NAME                   :  S.THANIGAIVEL</a:t>
            </a:r>
          </a:p>
          <a:p>
            <a:r>
              <a:rPr lang="en-US" dirty="0">
                <a:solidFill>
                  <a:schemeClr val="tx1"/>
                </a:solidFill>
                <a:latin typeface="Bernard MT Condensed" panose="02050806060905020404" pitchFamily="18" charset="0"/>
              </a:rPr>
              <a:t>REGISTER NO &amp; NMID         :  2224035657 &amp; 855119AA1A9B810A5CD43A56AACD49D6</a:t>
            </a:r>
          </a:p>
          <a:p>
            <a:r>
              <a:rPr lang="en-US" dirty="0">
                <a:solidFill>
                  <a:schemeClr val="tx1"/>
                </a:solidFill>
                <a:latin typeface="Bernard MT Condensed" panose="02050806060905020404" pitchFamily="18" charset="0"/>
              </a:rPr>
              <a:t>DEPARTMENT                     :  BSC CS</a:t>
            </a:r>
          </a:p>
          <a:p>
            <a:r>
              <a:rPr lang="en-US" dirty="0">
                <a:solidFill>
                  <a:schemeClr val="tx1"/>
                </a:solidFill>
                <a:latin typeface="Bernard MT Condensed" panose="02050806060905020404" pitchFamily="18" charset="0"/>
              </a:rPr>
              <a:t>COLLEGE                            :  SRI DEVI ARTS &amp; SCIENCE COLLEGE AT PONNERI</a:t>
            </a:r>
          </a:p>
          <a:p>
            <a:r>
              <a:rPr lang="en-US" dirty="0">
                <a:solidFill>
                  <a:schemeClr val="tx1"/>
                </a:solidFill>
                <a:latin typeface="Bernard MT Condensed" panose="02050806060905020404" pitchFamily="18" charset="0"/>
              </a:rPr>
              <a:t>UNIVERSITY                        :  MADRAS UNIVERSITY</a:t>
            </a:r>
          </a:p>
          <a:p>
            <a:r>
              <a:rPr lang="en-US" dirty="0">
                <a:latin typeface="Bernard MT Condensed" panose="02050806060905020404" pitchFamily="18" charset="0"/>
              </a:rPr>
              <a:t>                                                           </a:t>
            </a:r>
            <a:endParaRPr lang="en-IN" dirty="0">
              <a:latin typeface="Bernard MT Condensed" panose="02050806060905020404" pitchFamily="18" charset="0"/>
            </a:endParaRPr>
          </a:p>
        </p:txBody>
      </p:sp>
    </p:spTree>
    <p:extLst>
      <p:ext uri="{BB962C8B-B14F-4D97-AF65-F5344CB8AC3E}">
        <p14:creationId xmlns:p14="http://schemas.microsoft.com/office/powerpoint/2010/main" val="3041006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F0A66-B1E8-2021-C49B-3E3EDEDACF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23F023-58C6-2DE7-5640-13AB84FFB2D0}"/>
              </a:ext>
            </a:extLst>
          </p:cNvPr>
          <p:cNvSpPr>
            <a:spLocks noGrp="1"/>
          </p:cNvSpPr>
          <p:nvPr>
            <p:ph type="title"/>
          </p:nvPr>
        </p:nvSpPr>
        <p:spPr/>
        <p:txBody>
          <a:bodyPr>
            <a:normAutofit fontScale="90000"/>
          </a:bodyPr>
          <a:lstStyle/>
          <a:p>
            <a:r>
              <a:rPr lang="en-US" i="1" dirty="0">
                <a:latin typeface="Algerian" panose="04020705040A02060702" pitchFamily="82" charset="0"/>
              </a:rPr>
              <a:t>                   </a:t>
            </a:r>
            <a:br>
              <a:rPr lang="en-US" i="1" u="sng" dirty="0">
                <a:latin typeface="Algerian" panose="04020705040A02060702" pitchFamily="82" charset="0"/>
              </a:rPr>
            </a:br>
            <a:endParaRPr lang="en-IN" i="1" u="sng" dirty="0">
              <a:latin typeface="Algerian" panose="04020705040A02060702" pitchFamily="82" charset="0"/>
            </a:endParaRPr>
          </a:p>
        </p:txBody>
      </p:sp>
      <p:sp>
        <p:nvSpPr>
          <p:cNvPr id="3" name="Subtitle 2">
            <a:extLst>
              <a:ext uri="{FF2B5EF4-FFF2-40B4-BE49-F238E27FC236}">
                <a16:creationId xmlns:a16="http://schemas.microsoft.com/office/drawing/2014/main" id="{D16D2974-6385-44F9-DBAC-0C342B64DAFD}"/>
              </a:ext>
            </a:extLst>
          </p:cNvPr>
          <p:cNvSpPr>
            <a:spLocks noGrp="1"/>
          </p:cNvSpPr>
          <p:nvPr>
            <p:ph type="subTitle" idx="4294967295"/>
          </p:nvPr>
        </p:nvSpPr>
        <p:spPr>
          <a:xfrm>
            <a:off x="0" y="3284538"/>
            <a:ext cx="10013950" cy="3140075"/>
          </a:xfrm>
        </p:spPr>
        <p:txBody>
          <a:bodyPr>
            <a:noAutofit/>
          </a:bodyPr>
          <a:lstStyle/>
          <a:p>
            <a:r>
              <a:rPr lang="en-US" sz="1400" b="1" i="1" dirty="0">
                <a:latin typeface="Castellar" panose="020A0402060406010301" pitchFamily="18" charset="0"/>
              </a:rPr>
              <a:t>                              </a:t>
            </a:r>
          </a:p>
        </p:txBody>
      </p:sp>
      <p:graphicFrame>
        <p:nvGraphicFramePr>
          <p:cNvPr id="4" name="Table 3">
            <a:extLst>
              <a:ext uri="{FF2B5EF4-FFF2-40B4-BE49-F238E27FC236}">
                <a16:creationId xmlns:a16="http://schemas.microsoft.com/office/drawing/2014/main" id="{3E0207D3-AA44-B395-4040-4B717697A3A8}"/>
              </a:ext>
            </a:extLst>
          </p:cNvPr>
          <p:cNvGraphicFramePr>
            <a:graphicFrameLocks noGrp="1"/>
          </p:cNvGraphicFramePr>
          <p:nvPr>
            <p:extLst>
              <p:ext uri="{D42A27DB-BD31-4B8C-83A1-F6EECF244321}">
                <p14:modId xmlns:p14="http://schemas.microsoft.com/office/powerpoint/2010/main" val="1084687051"/>
              </p:ext>
            </p:extLst>
          </p:nvPr>
        </p:nvGraphicFramePr>
        <p:xfrm>
          <a:off x="5747067" y="529404"/>
          <a:ext cx="5822575" cy="579120"/>
        </p:xfrm>
        <a:graphic>
          <a:graphicData uri="http://schemas.openxmlformats.org/drawingml/2006/table">
            <a:tbl>
              <a:tblPr firstRow="1" bandRow="1">
                <a:tableStyleId>{68D230F3-CF80-4859-8CE7-A43EE81993B5}</a:tableStyleId>
              </a:tblPr>
              <a:tblGrid>
                <a:gridCol w="5822575">
                  <a:extLst>
                    <a:ext uri="{9D8B030D-6E8A-4147-A177-3AD203B41FA5}">
                      <a16:colId xmlns:a16="http://schemas.microsoft.com/office/drawing/2014/main" val="154959208"/>
                    </a:ext>
                  </a:extLst>
                </a:gridCol>
              </a:tblGrid>
              <a:tr h="438647">
                <a:tc>
                  <a:txBody>
                    <a:bodyPr/>
                    <a:lstStyle/>
                    <a:p>
                      <a:r>
                        <a:rPr lang="en-US" sz="3200" u="none" dirty="0">
                          <a:latin typeface="Algerian" panose="04020705040A02060702" pitchFamily="82" charset="0"/>
                        </a:rPr>
                        <a:t>     results &amp; screenshots</a:t>
                      </a:r>
                      <a:endParaRPr lang="en-IN" sz="3200" u="none" dirty="0">
                        <a:latin typeface="Algerian" panose="04020705040A02060702" pitchFamily="82" charset="0"/>
                      </a:endParaRPr>
                    </a:p>
                  </a:txBody>
                  <a:tcPr/>
                </a:tc>
                <a:extLst>
                  <a:ext uri="{0D108BD9-81ED-4DB2-BD59-A6C34878D82A}">
                    <a16:rowId xmlns:a16="http://schemas.microsoft.com/office/drawing/2014/main" val="3091336717"/>
                  </a:ext>
                </a:extLst>
              </a:tr>
            </a:tbl>
          </a:graphicData>
        </a:graphic>
      </p:graphicFrame>
      <p:pic>
        <p:nvPicPr>
          <p:cNvPr id="6" name="Picture 5">
            <a:extLst>
              <a:ext uri="{FF2B5EF4-FFF2-40B4-BE49-F238E27FC236}">
                <a16:creationId xmlns:a16="http://schemas.microsoft.com/office/drawing/2014/main" id="{6CAE1D7F-453E-D311-910F-85296DA0F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303" y="1771842"/>
            <a:ext cx="3426194" cy="288366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7" name="Rectangle 1">
            <a:extLst>
              <a:ext uri="{FF2B5EF4-FFF2-40B4-BE49-F238E27FC236}">
                <a16:creationId xmlns:a16="http://schemas.microsoft.com/office/drawing/2014/main" id="{DD04A07E-59E5-52CF-391E-98BF6ED59C25}"/>
              </a:ext>
            </a:extLst>
          </p:cNvPr>
          <p:cNvSpPr>
            <a:spLocks noChangeArrowheads="1"/>
          </p:cNvSpPr>
          <p:nvPr/>
        </p:nvSpPr>
        <p:spPr bwMode="auto">
          <a:xfrm>
            <a:off x="583712" y="3213673"/>
            <a:ext cx="882991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solidFill>
                <a:effectLst/>
                <a:latin typeface="Algerian" panose="04020705040A02060702" pitchFamily="82" charset="0"/>
              </a:rPr>
              <a:t>🎯 You enter 45 → “Too low! Try again.”</a:t>
            </a:r>
            <a:br>
              <a:rPr kumimoji="0" lang="en-US" altLang="en-US" sz="2000" b="0" i="1" u="none" strike="noStrike" cap="none" normalizeH="0" baseline="0" dirty="0">
                <a:ln>
                  <a:noFill/>
                </a:ln>
                <a:solidFill>
                  <a:schemeClr val="tx1"/>
                </a:solidFill>
                <a:effectLst/>
                <a:latin typeface="Algerian" panose="04020705040A02060702" pitchFamily="82" charset="0"/>
              </a:rPr>
            </a:br>
            <a:r>
              <a:rPr kumimoji="0" lang="en-US" altLang="en-US" sz="2000" b="0" i="1" u="none" strike="noStrike" cap="none" normalizeH="0" baseline="0" dirty="0">
                <a:ln>
                  <a:noFill/>
                </a:ln>
                <a:solidFill>
                  <a:schemeClr val="tx1"/>
                </a:solidFill>
                <a:effectLst/>
                <a:latin typeface="Algerian" panose="04020705040A02060702" pitchFamily="82" charset="0"/>
              </a:rPr>
              <a:t>🎯 You enter 78 → “Too high! Try again.”</a:t>
            </a:r>
            <a:br>
              <a:rPr kumimoji="0" lang="en-US" altLang="en-US" sz="2000" b="0" i="1" u="none" strike="noStrike" cap="none" normalizeH="0" baseline="0" dirty="0">
                <a:ln>
                  <a:noFill/>
                </a:ln>
                <a:solidFill>
                  <a:schemeClr val="tx1"/>
                </a:solidFill>
                <a:effectLst/>
                <a:latin typeface="Algerian" panose="04020705040A02060702" pitchFamily="82" charset="0"/>
              </a:rPr>
            </a:br>
            <a:r>
              <a:rPr kumimoji="0" lang="en-US" altLang="en-US" sz="2000" b="0" i="1" u="none" strike="noStrike" cap="none" normalizeH="0" baseline="0" dirty="0">
                <a:ln>
                  <a:noFill/>
                </a:ln>
                <a:solidFill>
                  <a:schemeClr val="tx1"/>
                </a:solidFill>
                <a:effectLst/>
                <a:latin typeface="Algerian" panose="04020705040A02060702" pitchFamily="82" charset="0"/>
              </a:rPr>
              <a:t>🎯 You enter 63 → “🎉 Correct — 63</a:t>
            </a:r>
            <a:r>
              <a:rPr lang="en-US" altLang="en-US" sz="2000" i="1" dirty="0">
                <a:latin typeface="Algerian" panose="04020705040A02060702" pitchFamily="82" charset="0"/>
              </a:rPr>
              <a:t> </a:t>
            </a:r>
            <a:endParaRPr kumimoji="0" lang="en-US" altLang="en-US" sz="2000" b="0" i="1" u="none" strike="noStrike" cap="none" normalizeH="0" baseline="0" dirty="0">
              <a:ln>
                <a:noFill/>
              </a:ln>
              <a:solidFill>
                <a:schemeClr val="tx1"/>
              </a:solidFill>
              <a:effectLst/>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i="1" dirty="0">
                <a:latin typeface="Algerian" panose="04020705040A02060702" pitchFamily="82" charset="0"/>
              </a:rPr>
              <a:t>                                                i</a:t>
            </a:r>
            <a:r>
              <a:rPr kumimoji="0" lang="en-US" altLang="en-US" sz="2000" b="0" i="1" u="none" strike="noStrike" cap="none" normalizeH="0" baseline="0" dirty="0">
                <a:ln>
                  <a:noFill/>
                </a:ln>
                <a:solidFill>
                  <a:schemeClr val="tx1"/>
                </a:solidFill>
                <a:effectLst/>
                <a:latin typeface="Algerian" panose="04020705040A02060702" pitchFamily="82" charset="0"/>
              </a:rPr>
              <a:t>s the number! Attempts: 3” </a:t>
            </a:r>
          </a:p>
        </p:txBody>
      </p:sp>
    </p:spTree>
    <p:extLst>
      <p:ext uri="{BB962C8B-B14F-4D97-AF65-F5344CB8AC3E}">
        <p14:creationId xmlns:p14="http://schemas.microsoft.com/office/powerpoint/2010/main" val="2804979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3AF34-0F21-69CC-DE9C-0D88AEEE58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91EC59-BFD5-EE25-580A-DED569C2FD6C}"/>
              </a:ext>
            </a:extLst>
          </p:cNvPr>
          <p:cNvSpPr>
            <a:spLocks noGrp="1"/>
          </p:cNvSpPr>
          <p:nvPr>
            <p:ph type="ctrTitle"/>
          </p:nvPr>
        </p:nvSpPr>
        <p:spPr>
          <a:xfrm rot="10800000" flipV="1">
            <a:off x="1371600" y="1828799"/>
            <a:ext cx="10013576" cy="2608729"/>
          </a:xfrm>
        </p:spPr>
        <p:txBody>
          <a:bodyPr>
            <a:normAutofit/>
          </a:bodyPr>
          <a:lstStyle/>
          <a:p>
            <a:r>
              <a:rPr lang="en-US" i="1">
                <a:latin typeface="Algerian" panose="04020705040A02060702" pitchFamily="82" charset="0"/>
              </a:rPr>
              <a:t>                   </a:t>
            </a:r>
            <a:br>
              <a:rPr lang="en-US" i="1" u="sng">
                <a:latin typeface="Algerian" panose="04020705040A02060702" pitchFamily="82" charset="0"/>
              </a:rPr>
            </a:br>
            <a:endParaRPr lang="en-IN" i="1" u="sng">
              <a:latin typeface="Algerian" panose="04020705040A02060702" pitchFamily="82" charset="0"/>
            </a:endParaRPr>
          </a:p>
        </p:txBody>
      </p:sp>
      <p:sp>
        <p:nvSpPr>
          <p:cNvPr id="3" name="Subtitle 2">
            <a:extLst>
              <a:ext uri="{FF2B5EF4-FFF2-40B4-BE49-F238E27FC236}">
                <a16:creationId xmlns:a16="http://schemas.microsoft.com/office/drawing/2014/main" id="{91D68742-1973-CFF6-9CD1-A9C62D4BA54C}"/>
              </a:ext>
            </a:extLst>
          </p:cNvPr>
          <p:cNvSpPr>
            <a:spLocks noGrp="1"/>
          </p:cNvSpPr>
          <p:nvPr>
            <p:ph type="subTitle" idx="1"/>
          </p:nvPr>
        </p:nvSpPr>
        <p:spPr>
          <a:xfrm>
            <a:off x="2075330" y="4747710"/>
            <a:ext cx="10013575" cy="3141231"/>
          </a:xfrm>
        </p:spPr>
        <p:txBody>
          <a:bodyPr>
            <a:noAutofit/>
          </a:bodyPr>
          <a:lstStyle/>
          <a:p>
            <a:r>
              <a:rPr lang="en-US" sz="1400" b="1" i="1">
                <a:latin typeface="Castellar" panose="020A0402060406010301" pitchFamily="18" charset="0"/>
              </a:rPr>
              <a:t>                              </a:t>
            </a:r>
          </a:p>
        </p:txBody>
      </p:sp>
      <p:graphicFrame>
        <p:nvGraphicFramePr>
          <p:cNvPr id="4" name="Table 3">
            <a:extLst>
              <a:ext uri="{FF2B5EF4-FFF2-40B4-BE49-F238E27FC236}">
                <a16:creationId xmlns:a16="http://schemas.microsoft.com/office/drawing/2014/main" id="{4B52156F-7655-137E-22D1-C4A9BDEDD90A}"/>
              </a:ext>
            </a:extLst>
          </p:cNvPr>
          <p:cNvGraphicFramePr>
            <a:graphicFrameLocks noGrp="1"/>
          </p:cNvGraphicFramePr>
          <p:nvPr>
            <p:extLst>
              <p:ext uri="{D42A27DB-BD31-4B8C-83A1-F6EECF244321}">
                <p14:modId xmlns:p14="http://schemas.microsoft.com/office/powerpoint/2010/main" val="2005491805"/>
              </p:ext>
            </p:extLst>
          </p:nvPr>
        </p:nvGraphicFramePr>
        <p:xfrm>
          <a:off x="6378388" y="643986"/>
          <a:ext cx="4706470" cy="579120"/>
        </p:xfrm>
        <a:graphic>
          <a:graphicData uri="http://schemas.openxmlformats.org/drawingml/2006/table">
            <a:tbl>
              <a:tblPr firstRow="1" bandRow="1">
                <a:tableStyleId>{68D230F3-CF80-4859-8CE7-A43EE81993B5}</a:tableStyleId>
              </a:tblPr>
              <a:tblGrid>
                <a:gridCol w="4706470">
                  <a:extLst>
                    <a:ext uri="{9D8B030D-6E8A-4147-A177-3AD203B41FA5}">
                      <a16:colId xmlns:a16="http://schemas.microsoft.com/office/drawing/2014/main" val="154959208"/>
                    </a:ext>
                  </a:extLst>
                </a:gridCol>
              </a:tblGrid>
              <a:tr h="436578">
                <a:tc>
                  <a:txBody>
                    <a:bodyPr/>
                    <a:lstStyle/>
                    <a:p>
                      <a:r>
                        <a:rPr lang="en-US" sz="3200" u="none">
                          <a:latin typeface="Algerian" panose="04020705040A02060702" pitchFamily="82" charset="0"/>
                        </a:rPr>
                        <a:t>          conclusion</a:t>
                      </a:r>
                      <a:endParaRPr lang="en-IN" sz="3200" u="none">
                        <a:latin typeface="Algerian" panose="04020705040A02060702" pitchFamily="82" charset="0"/>
                      </a:endParaRPr>
                    </a:p>
                  </a:txBody>
                  <a:tcPr/>
                </a:tc>
                <a:extLst>
                  <a:ext uri="{0D108BD9-81ED-4DB2-BD59-A6C34878D82A}">
                    <a16:rowId xmlns:a16="http://schemas.microsoft.com/office/drawing/2014/main" val="3091336717"/>
                  </a:ext>
                </a:extLst>
              </a:tr>
            </a:tbl>
          </a:graphicData>
        </a:graphic>
      </p:graphicFrame>
      <p:sp>
        <p:nvSpPr>
          <p:cNvPr id="6" name="Rectangle 2">
            <a:extLst>
              <a:ext uri="{FF2B5EF4-FFF2-40B4-BE49-F238E27FC236}">
                <a16:creationId xmlns:a16="http://schemas.microsoft.com/office/drawing/2014/main" id="{7304DFA3-6539-253D-C6C1-09AD8CAA20B9}"/>
              </a:ext>
            </a:extLst>
          </p:cNvPr>
          <p:cNvSpPr>
            <a:spLocks noChangeArrowheads="1"/>
          </p:cNvSpPr>
          <p:nvPr/>
        </p:nvSpPr>
        <p:spPr bwMode="auto">
          <a:xfrm>
            <a:off x="1248336" y="1917445"/>
            <a:ext cx="9695328"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indent="-171450" defTabSz="914400" eaLnBrk="0" fontAlgn="base" hangingPunct="0">
              <a:spcBef>
                <a:spcPct val="0"/>
              </a:spcBef>
              <a:spcAft>
                <a:spcPct val="0"/>
              </a:spcAft>
              <a:buFont typeface="Wingdings" panose="05000000000000000000" pitchFamily="2" charset="2"/>
              <a:buChar char="v"/>
            </a:pPr>
            <a:r>
              <a:rPr lang="en-US" sz="2400">
                <a:latin typeface="Castellar" panose="020A0402060406010301" pitchFamily="18" charset="0"/>
              </a:rPr>
              <a:t>This game is a great example of how to combine logic, user input, and dynamic UI updates to create a simple but engaging web-based application. It’s perfect for beginners to practice </a:t>
            </a:r>
            <a:r>
              <a:rPr lang="en-US" sz="2400" b="1">
                <a:latin typeface="Castellar" panose="020A0402060406010301" pitchFamily="18" charset="0"/>
              </a:rPr>
              <a:t>DOM manipulation, conditionals, and functions</a:t>
            </a:r>
            <a:r>
              <a:rPr lang="en-US" sz="2400">
                <a:latin typeface="Castellar" panose="020A0402060406010301" pitchFamily="18" charset="0"/>
              </a:rPr>
              <a:t> in JavaScript.</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800" i="0" u="none" strike="noStrike" cap="none" normalizeH="0" baseline="0">
              <a:ln>
                <a:noFill/>
              </a:ln>
              <a:solidFill>
                <a:schemeClr val="tx1"/>
              </a:solidFill>
              <a:effectLst/>
              <a:latin typeface="Castellar" panose="020A0402060406010301" pitchFamily="18" charset="0"/>
            </a:endParaRPr>
          </a:p>
        </p:txBody>
      </p:sp>
    </p:spTree>
    <p:extLst>
      <p:ext uri="{BB962C8B-B14F-4D97-AF65-F5344CB8AC3E}">
        <p14:creationId xmlns:p14="http://schemas.microsoft.com/office/powerpoint/2010/main" val="1983624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2C49C-7A2D-102C-3150-225C49E7C1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9C7CFA-5657-1B4C-0783-6B0104B5B16B}"/>
              </a:ext>
            </a:extLst>
          </p:cNvPr>
          <p:cNvSpPr>
            <a:spLocks noGrp="1"/>
          </p:cNvSpPr>
          <p:nvPr>
            <p:ph type="ctrTitle"/>
          </p:nvPr>
        </p:nvSpPr>
        <p:spPr>
          <a:xfrm rot="10800000" flipV="1">
            <a:off x="1254369" y="2684584"/>
            <a:ext cx="10013576" cy="2608729"/>
          </a:xfrm>
        </p:spPr>
        <p:txBody>
          <a:bodyPr>
            <a:normAutofit fontScale="90000"/>
          </a:bodyPr>
          <a:lstStyle/>
          <a:p>
            <a:r>
              <a:rPr lang="en-US" i="1" dirty="0">
                <a:latin typeface="Algerian" panose="04020705040A02060702" pitchFamily="82" charset="0"/>
              </a:rPr>
              <a:t>https://github.com/sthanigaivel24111bsccs-bit/Thanigaivel_24111.git                   </a:t>
            </a:r>
            <a:br>
              <a:rPr lang="en-US" i="1" u="sng" dirty="0">
                <a:latin typeface="Algerian" panose="04020705040A02060702" pitchFamily="82" charset="0"/>
              </a:rPr>
            </a:br>
            <a:endParaRPr lang="en-IN" i="1" u="sng" dirty="0">
              <a:latin typeface="Algerian" panose="04020705040A02060702" pitchFamily="82" charset="0"/>
            </a:endParaRPr>
          </a:p>
        </p:txBody>
      </p:sp>
      <p:sp>
        <p:nvSpPr>
          <p:cNvPr id="3" name="Subtitle 2">
            <a:extLst>
              <a:ext uri="{FF2B5EF4-FFF2-40B4-BE49-F238E27FC236}">
                <a16:creationId xmlns:a16="http://schemas.microsoft.com/office/drawing/2014/main" id="{24DC1DCF-8E60-1B57-F58C-8EBDC27C609E}"/>
              </a:ext>
            </a:extLst>
          </p:cNvPr>
          <p:cNvSpPr>
            <a:spLocks noGrp="1"/>
          </p:cNvSpPr>
          <p:nvPr>
            <p:ph type="subTitle" idx="1"/>
          </p:nvPr>
        </p:nvSpPr>
        <p:spPr>
          <a:xfrm>
            <a:off x="2075330" y="4747710"/>
            <a:ext cx="10013575" cy="3141231"/>
          </a:xfrm>
        </p:spPr>
        <p:txBody>
          <a:bodyPr>
            <a:noAutofit/>
          </a:bodyPr>
          <a:lstStyle/>
          <a:p>
            <a:r>
              <a:rPr lang="en-US" sz="1400" b="1" i="1">
                <a:latin typeface="Castellar" panose="020A0402060406010301" pitchFamily="18" charset="0"/>
              </a:rPr>
              <a:t>                              </a:t>
            </a:r>
          </a:p>
        </p:txBody>
      </p:sp>
      <p:graphicFrame>
        <p:nvGraphicFramePr>
          <p:cNvPr id="4" name="Table 3">
            <a:extLst>
              <a:ext uri="{FF2B5EF4-FFF2-40B4-BE49-F238E27FC236}">
                <a16:creationId xmlns:a16="http://schemas.microsoft.com/office/drawing/2014/main" id="{54BA612A-2BD8-4616-E8D7-743E53997F9B}"/>
              </a:ext>
            </a:extLst>
          </p:cNvPr>
          <p:cNvGraphicFramePr>
            <a:graphicFrameLocks noGrp="1"/>
          </p:cNvGraphicFramePr>
          <p:nvPr>
            <p:extLst>
              <p:ext uri="{D42A27DB-BD31-4B8C-83A1-F6EECF244321}">
                <p14:modId xmlns:p14="http://schemas.microsoft.com/office/powerpoint/2010/main" val="1576767097"/>
              </p:ext>
            </p:extLst>
          </p:nvPr>
        </p:nvGraphicFramePr>
        <p:xfrm>
          <a:off x="5719484" y="535701"/>
          <a:ext cx="5775643" cy="579120"/>
        </p:xfrm>
        <a:graphic>
          <a:graphicData uri="http://schemas.openxmlformats.org/drawingml/2006/table">
            <a:tbl>
              <a:tblPr firstRow="1" bandRow="1">
                <a:tableStyleId>{68D230F3-CF80-4859-8CE7-A43EE81993B5}</a:tableStyleId>
              </a:tblPr>
              <a:tblGrid>
                <a:gridCol w="5775643">
                  <a:extLst>
                    <a:ext uri="{9D8B030D-6E8A-4147-A177-3AD203B41FA5}">
                      <a16:colId xmlns:a16="http://schemas.microsoft.com/office/drawing/2014/main" val="154959208"/>
                    </a:ext>
                  </a:extLst>
                </a:gridCol>
              </a:tblGrid>
              <a:tr h="436578">
                <a:tc>
                  <a:txBody>
                    <a:bodyPr/>
                    <a:lstStyle/>
                    <a:p>
                      <a:r>
                        <a:rPr lang="en-US" sz="3200" u="none" dirty="0">
                          <a:latin typeface="Algerian" panose="04020705040A02060702" pitchFamily="82" charset="0"/>
                        </a:rPr>
                        <a:t>           </a:t>
                      </a:r>
                      <a:r>
                        <a:rPr lang="en-US" sz="3200" u="none" dirty="0" err="1">
                          <a:latin typeface="Algerian" panose="04020705040A02060702" pitchFamily="82" charset="0"/>
                        </a:rPr>
                        <a:t>Github</a:t>
                      </a:r>
                      <a:r>
                        <a:rPr lang="en-US" sz="3200" u="none" dirty="0">
                          <a:latin typeface="Algerian" panose="04020705040A02060702" pitchFamily="82" charset="0"/>
                        </a:rPr>
                        <a:t> link</a:t>
                      </a:r>
                      <a:endParaRPr lang="en-IN" sz="3200" u="none" dirty="0">
                        <a:latin typeface="Algerian" panose="04020705040A02060702" pitchFamily="82" charset="0"/>
                      </a:endParaRPr>
                    </a:p>
                  </a:txBody>
                  <a:tcPr/>
                </a:tc>
                <a:extLst>
                  <a:ext uri="{0D108BD9-81ED-4DB2-BD59-A6C34878D82A}">
                    <a16:rowId xmlns:a16="http://schemas.microsoft.com/office/drawing/2014/main" val="3091336717"/>
                  </a:ext>
                </a:extLst>
              </a:tr>
            </a:tbl>
          </a:graphicData>
        </a:graphic>
      </p:graphicFrame>
    </p:spTree>
    <p:extLst>
      <p:ext uri="{BB962C8B-B14F-4D97-AF65-F5344CB8AC3E}">
        <p14:creationId xmlns:p14="http://schemas.microsoft.com/office/powerpoint/2010/main" val="1120619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D4D89-9C2C-7E9B-D960-DB49AC6D1D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A1E9F5-3218-563E-DF3C-237E39498FFD}"/>
              </a:ext>
            </a:extLst>
          </p:cNvPr>
          <p:cNvSpPr>
            <a:spLocks noGrp="1"/>
          </p:cNvSpPr>
          <p:nvPr>
            <p:ph type="ctrTitle"/>
          </p:nvPr>
        </p:nvSpPr>
        <p:spPr>
          <a:xfrm rot="10800000" flipV="1">
            <a:off x="1371600" y="1828799"/>
            <a:ext cx="10013576" cy="2608729"/>
          </a:xfrm>
        </p:spPr>
        <p:txBody>
          <a:bodyPr>
            <a:normAutofit/>
          </a:bodyPr>
          <a:lstStyle/>
          <a:p>
            <a:r>
              <a:rPr lang="en-US" i="1">
                <a:latin typeface="Algerian" panose="04020705040A02060702" pitchFamily="82" charset="0"/>
              </a:rPr>
              <a:t>                   </a:t>
            </a:r>
            <a:br>
              <a:rPr lang="en-US" i="1" u="sng">
                <a:latin typeface="Algerian" panose="04020705040A02060702" pitchFamily="82" charset="0"/>
              </a:rPr>
            </a:br>
            <a:endParaRPr lang="en-IN" i="1" u="sng">
              <a:latin typeface="Algerian" panose="04020705040A02060702" pitchFamily="82" charset="0"/>
            </a:endParaRPr>
          </a:p>
        </p:txBody>
      </p:sp>
      <p:sp>
        <p:nvSpPr>
          <p:cNvPr id="3" name="Subtitle 2">
            <a:extLst>
              <a:ext uri="{FF2B5EF4-FFF2-40B4-BE49-F238E27FC236}">
                <a16:creationId xmlns:a16="http://schemas.microsoft.com/office/drawing/2014/main" id="{CB3D6DAB-6323-E713-EB68-0B4924C12BCF}"/>
              </a:ext>
            </a:extLst>
          </p:cNvPr>
          <p:cNvSpPr>
            <a:spLocks noGrp="1"/>
          </p:cNvSpPr>
          <p:nvPr>
            <p:ph type="subTitle" idx="1"/>
          </p:nvPr>
        </p:nvSpPr>
        <p:spPr>
          <a:xfrm>
            <a:off x="1169894" y="1599305"/>
            <a:ext cx="9852212" cy="3307976"/>
          </a:xfrm>
        </p:spPr>
        <p:txBody>
          <a:bodyPr>
            <a:noAutofit/>
          </a:bodyPr>
          <a:lstStyle/>
          <a:p>
            <a:endParaRPr lang="en-US" sz="1600" dirty="0">
              <a:ln>
                <a:solidFill>
                  <a:schemeClr val="tx1"/>
                </a:solidFill>
              </a:ln>
              <a:latin typeface="Arial Black" panose="020B0A04020102020204" pitchFamily="34" charset="0"/>
            </a:endParaRPr>
          </a:p>
          <a:p>
            <a:endParaRPr lang="en-US" sz="1600" dirty="0">
              <a:ln>
                <a:solidFill>
                  <a:schemeClr val="tx1"/>
                </a:solidFill>
              </a:ln>
              <a:latin typeface="Arial Black" panose="020B0A04020102020204" pitchFamily="34" charset="0"/>
            </a:endParaRPr>
          </a:p>
          <a:p>
            <a:r>
              <a:rPr lang="en-US" sz="2400" dirty="0">
                <a:ln>
                  <a:solidFill>
                    <a:schemeClr val="tx1"/>
                  </a:solidFill>
                </a:ln>
                <a:latin typeface="Bernard MT Condensed" panose="02050806060905020404" pitchFamily="18" charset="0"/>
              </a:rPr>
              <a:t>                                                           </a:t>
            </a:r>
            <a:endParaRPr lang="en-IN" sz="2400" dirty="0">
              <a:ln>
                <a:solidFill>
                  <a:schemeClr val="tx1"/>
                </a:solidFill>
              </a:ln>
              <a:latin typeface="Bernard MT Condensed" panose="02050806060905020404" pitchFamily="18" charset="0"/>
            </a:endParaRPr>
          </a:p>
        </p:txBody>
      </p:sp>
      <p:graphicFrame>
        <p:nvGraphicFramePr>
          <p:cNvPr id="4" name="Table 3">
            <a:extLst>
              <a:ext uri="{FF2B5EF4-FFF2-40B4-BE49-F238E27FC236}">
                <a16:creationId xmlns:a16="http://schemas.microsoft.com/office/drawing/2014/main" id="{5BA89BD8-282D-6952-53CA-8CB86295FA30}"/>
              </a:ext>
            </a:extLst>
          </p:cNvPr>
          <p:cNvGraphicFramePr>
            <a:graphicFrameLocks noGrp="1"/>
          </p:cNvGraphicFramePr>
          <p:nvPr>
            <p:extLst>
              <p:ext uri="{D42A27DB-BD31-4B8C-83A1-F6EECF244321}">
                <p14:modId xmlns:p14="http://schemas.microsoft.com/office/powerpoint/2010/main" val="1796703492"/>
              </p:ext>
            </p:extLst>
          </p:nvPr>
        </p:nvGraphicFramePr>
        <p:xfrm>
          <a:off x="7404847" y="664285"/>
          <a:ext cx="3191434" cy="579120"/>
        </p:xfrm>
        <a:graphic>
          <a:graphicData uri="http://schemas.openxmlformats.org/drawingml/2006/table">
            <a:tbl>
              <a:tblPr firstRow="1" bandRow="1">
                <a:tableStyleId>{68D230F3-CF80-4859-8CE7-A43EE81993B5}</a:tableStyleId>
              </a:tblPr>
              <a:tblGrid>
                <a:gridCol w="3191434">
                  <a:extLst>
                    <a:ext uri="{9D8B030D-6E8A-4147-A177-3AD203B41FA5}">
                      <a16:colId xmlns:a16="http://schemas.microsoft.com/office/drawing/2014/main" val="154959208"/>
                    </a:ext>
                  </a:extLst>
                </a:gridCol>
              </a:tblGrid>
              <a:tr h="555811">
                <a:tc>
                  <a:txBody>
                    <a:bodyPr/>
                    <a:lstStyle/>
                    <a:p>
                      <a:r>
                        <a:rPr lang="en-US" sz="3200">
                          <a:latin typeface="Algerian" panose="04020705040A02060702" pitchFamily="82" charset="0"/>
                        </a:rPr>
                        <a:t>PROJECT</a:t>
                      </a:r>
                      <a:r>
                        <a:rPr lang="en-US" sz="3200">
                          <a:latin typeface="Bernard MT Condensed" panose="02050806060905020404" pitchFamily="18" charset="0"/>
                        </a:rPr>
                        <a:t>  </a:t>
                      </a:r>
                      <a:r>
                        <a:rPr lang="en-US" sz="3200">
                          <a:latin typeface="Algerian" panose="04020705040A02060702" pitchFamily="82" charset="0"/>
                        </a:rPr>
                        <a:t>TITLE</a:t>
                      </a:r>
                      <a:endParaRPr lang="en-IN" sz="3200">
                        <a:latin typeface="Algerian" panose="04020705040A02060702" pitchFamily="82" charset="0"/>
                      </a:endParaRPr>
                    </a:p>
                  </a:txBody>
                  <a:tcPr/>
                </a:tc>
                <a:extLst>
                  <a:ext uri="{0D108BD9-81ED-4DB2-BD59-A6C34878D82A}">
                    <a16:rowId xmlns:a16="http://schemas.microsoft.com/office/drawing/2014/main" val="3091336717"/>
                  </a:ext>
                </a:extLst>
              </a:tr>
            </a:tbl>
          </a:graphicData>
        </a:graphic>
      </p:graphicFrame>
      <p:sp>
        <p:nvSpPr>
          <p:cNvPr id="6" name="Rectangle 5">
            <a:extLst>
              <a:ext uri="{FF2B5EF4-FFF2-40B4-BE49-F238E27FC236}">
                <a16:creationId xmlns:a16="http://schemas.microsoft.com/office/drawing/2014/main" id="{D75A72A1-8D6E-65E7-8E93-6A38BC83FE52}"/>
              </a:ext>
            </a:extLst>
          </p:cNvPr>
          <p:cNvSpPr/>
          <p:nvPr/>
        </p:nvSpPr>
        <p:spPr>
          <a:xfrm>
            <a:off x="2729339" y="2791628"/>
            <a:ext cx="6548589" cy="923330"/>
          </a:xfrm>
          <a:prstGeom prst="rect">
            <a:avLst/>
          </a:prstGeom>
          <a:noFill/>
        </p:spPr>
        <p:txBody>
          <a:bodyPr wrap="none" lIns="91440" tIns="45720" rIns="91440" bIns="45720">
            <a:spAutoFit/>
            <a:scene3d>
              <a:camera prst="orthographicFront"/>
              <a:lightRig rig="threePt" dir="t"/>
            </a:scene3d>
            <a:sp3d extrusionH="57150">
              <a:bevelT w="38100" h="38100" prst="relaxedInset"/>
            </a:sp3d>
          </a:bodyPr>
          <a:lstStyle/>
          <a:p>
            <a:pPr algn="ctr"/>
            <a:r>
              <a:rPr lang="en-US" sz="5400" b="1" i="1" dirty="0">
                <a:ln w="10160">
                  <a:solidFill>
                    <a:schemeClr val="tx1">
                      <a:lumMod val="95000"/>
                      <a:lumOff val="5000"/>
                    </a:schemeClr>
                  </a:solidFill>
                  <a:prstDash val="solid"/>
                </a:ln>
                <a:solidFill>
                  <a:schemeClr val="bg1"/>
                </a:solidFill>
                <a:effectLst>
                  <a:outerShdw blurRad="38100" dist="22860" dir="5400000" algn="tl" rotWithShape="0">
                    <a:srgbClr val="000000">
                      <a:alpha val="30000"/>
                    </a:srgbClr>
                  </a:outerShdw>
                </a:effectLst>
              </a:rPr>
              <a:t>GUESS THE NUMBER</a:t>
            </a:r>
            <a:endParaRPr lang="en-IN" sz="5400" b="1" i="1" dirty="0">
              <a:ln w="10160">
                <a:solidFill>
                  <a:schemeClr val="tx1">
                    <a:lumMod val="95000"/>
                    <a:lumOff val="5000"/>
                  </a:schemeClr>
                </a:solidFill>
                <a:prstDash val="solid"/>
              </a:ln>
              <a:solidFill>
                <a:schemeClr val="bg1"/>
              </a:solidFill>
              <a:effectLst>
                <a:outerShdw blurRad="38100" dist="22860" dir="5400000" algn="tl" rotWithShape="0">
                  <a:srgbClr val="000000">
                    <a:alpha val="30000"/>
                  </a:srgbClr>
                </a:outerShdw>
              </a:effectLst>
            </a:endParaRPr>
          </a:p>
        </p:txBody>
      </p:sp>
      <p:sp>
        <p:nvSpPr>
          <p:cNvPr id="12" name="Rectangle 11">
            <a:extLst>
              <a:ext uri="{FF2B5EF4-FFF2-40B4-BE49-F238E27FC236}">
                <a16:creationId xmlns:a16="http://schemas.microsoft.com/office/drawing/2014/main" id="{C6652891-EB59-D433-DCBD-AF3C03620FD9}"/>
              </a:ext>
            </a:extLst>
          </p:cNvPr>
          <p:cNvSpPr/>
          <p:nvPr/>
        </p:nvSpPr>
        <p:spPr>
          <a:xfrm>
            <a:off x="2693271" y="2791628"/>
            <a:ext cx="6620723" cy="923330"/>
          </a:xfrm>
          <a:prstGeom prst="rect">
            <a:avLst/>
          </a:prstGeom>
          <a:noFill/>
        </p:spPr>
        <p:txBody>
          <a:bodyPr wrap="none" lIns="91440" tIns="45720" rIns="91440" bIns="45720">
            <a:spAutoFit/>
          </a:bodyPr>
          <a:lstStyle/>
          <a:p>
            <a:pPr algn="ctr"/>
            <a:r>
              <a:rPr lang="en-US" sz="5400" b="0" i="1" cap="none" spc="0" dirty="0">
                <a:ln w="0"/>
                <a:gradFill>
                  <a:gsLst>
                    <a:gs pos="21000">
                      <a:srgbClr val="53575C"/>
                    </a:gs>
                    <a:gs pos="88000">
                      <a:srgbClr val="C5C7CA"/>
                    </a:gs>
                  </a:gsLst>
                  <a:lin ang="5400000"/>
                </a:gradFill>
                <a:effectLst/>
              </a:rPr>
              <a:t>GUESS THE NUMBER</a:t>
            </a:r>
          </a:p>
        </p:txBody>
      </p:sp>
    </p:spTree>
    <p:extLst>
      <p:ext uri="{BB962C8B-B14F-4D97-AF65-F5344CB8AC3E}">
        <p14:creationId xmlns:p14="http://schemas.microsoft.com/office/powerpoint/2010/main" val="3256267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8CB61-CF05-BC6E-C16E-670516F7AB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471491-8D46-B98E-9CBF-9A6E012C1516}"/>
              </a:ext>
            </a:extLst>
          </p:cNvPr>
          <p:cNvSpPr>
            <a:spLocks noGrp="1"/>
          </p:cNvSpPr>
          <p:nvPr>
            <p:ph type="ctrTitle"/>
          </p:nvPr>
        </p:nvSpPr>
        <p:spPr>
          <a:xfrm rot="10800000" flipV="1">
            <a:off x="1371600" y="1828799"/>
            <a:ext cx="10013576" cy="2608729"/>
          </a:xfrm>
        </p:spPr>
        <p:txBody>
          <a:bodyPr>
            <a:normAutofit/>
          </a:bodyPr>
          <a:lstStyle/>
          <a:p>
            <a:r>
              <a:rPr lang="en-US" i="1">
                <a:latin typeface="Algerian" panose="04020705040A02060702" pitchFamily="82" charset="0"/>
              </a:rPr>
              <a:t>                   </a:t>
            </a:r>
            <a:br>
              <a:rPr lang="en-US" i="1" u="sng">
                <a:latin typeface="Algerian" panose="04020705040A02060702" pitchFamily="82" charset="0"/>
              </a:rPr>
            </a:br>
            <a:endParaRPr lang="en-IN" i="1" u="sng">
              <a:latin typeface="Algerian" panose="04020705040A02060702" pitchFamily="82" charset="0"/>
            </a:endParaRPr>
          </a:p>
        </p:txBody>
      </p:sp>
      <p:sp>
        <p:nvSpPr>
          <p:cNvPr id="3" name="Subtitle 2">
            <a:extLst>
              <a:ext uri="{FF2B5EF4-FFF2-40B4-BE49-F238E27FC236}">
                <a16:creationId xmlns:a16="http://schemas.microsoft.com/office/drawing/2014/main" id="{308CEE6E-7DC5-1ECF-0B49-77DE34057209}"/>
              </a:ext>
            </a:extLst>
          </p:cNvPr>
          <p:cNvSpPr>
            <a:spLocks noGrp="1"/>
          </p:cNvSpPr>
          <p:nvPr>
            <p:ph type="subTitle" idx="1"/>
          </p:nvPr>
        </p:nvSpPr>
        <p:spPr>
          <a:xfrm>
            <a:off x="1371600" y="1655021"/>
            <a:ext cx="10013575" cy="3307976"/>
          </a:xfrm>
        </p:spPr>
        <p:txBody>
          <a:bodyPr>
            <a:noAutofit/>
          </a:bodyPr>
          <a:lstStyle/>
          <a:p>
            <a:endParaRPr lang="en-US" sz="1600" dirty="0">
              <a:latin typeface="Arial Black" panose="020B0A04020102020204" pitchFamily="34" charset="0"/>
            </a:endParaRPr>
          </a:p>
          <a:p>
            <a:endParaRPr lang="en-US" sz="1600" dirty="0">
              <a:latin typeface="Arial Black" panose="020B0A04020102020204" pitchFamily="34" charset="0"/>
            </a:endParaRPr>
          </a:p>
          <a:p>
            <a:r>
              <a:rPr lang="en-US" sz="2400" dirty="0">
                <a:latin typeface="Bernard MT Condensed" panose="02050806060905020404" pitchFamily="18" charset="0"/>
              </a:rPr>
              <a:t>                               </a:t>
            </a:r>
          </a:p>
          <a:p>
            <a:r>
              <a:rPr lang="en-US" sz="1400" b="1" dirty="0">
                <a:solidFill>
                  <a:schemeClr val="tx1"/>
                </a:solidFill>
                <a:latin typeface="Castellar" panose="020A0402060406010301" pitchFamily="18" charset="0"/>
              </a:rPr>
              <a:t>1.PROBLEM STATEMENT                                                       5.PORTFOLIO DESIGN &amp; LAYOUT</a:t>
            </a:r>
          </a:p>
          <a:p>
            <a:r>
              <a:rPr lang="en-US" sz="1400" b="1" dirty="0">
                <a:solidFill>
                  <a:schemeClr val="tx1"/>
                </a:solidFill>
                <a:latin typeface="Castellar" panose="020A0402060406010301" pitchFamily="18" charset="0"/>
              </a:rPr>
              <a:t>2.PROJECT OVERVIEW                                                         6.FEATURES &amp; FUNCTIONALITY</a:t>
            </a:r>
          </a:p>
          <a:p>
            <a:r>
              <a:rPr lang="en-US" sz="1400" b="1" dirty="0">
                <a:solidFill>
                  <a:schemeClr val="tx1"/>
                </a:solidFill>
                <a:latin typeface="Castellar" panose="020A0402060406010301" pitchFamily="18" charset="0"/>
              </a:rPr>
              <a:t>3.END USERS                                                                        7.RESULTS &amp; SCREENSHOTS</a:t>
            </a:r>
          </a:p>
          <a:p>
            <a:r>
              <a:rPr lang="en-US" sz="1400" b="1" dirty="0">
                <a:solidFill>
                  <a:schemeClr val="tx1"/>
                </a:solidFill>
                <a:latin typeface="Castellar" panose="020A0402060406010301" pitchFamily="18" charset="0"/>
              </a:rPr>
              <a:t>4.TOOLS &amp; TECHNOLOGIES                                                   8.CONCLUSION</a:t>
            </a:r>
          </a:p>
          <a:p>
            <a:r>
              <a:rPr lang="en-US" sz="1400" b="1" dirty="0">
                <a:solidFill>
                  <a:schemeClr val="tx1"/>
                </a:solidFill>
                <a:latin typeface="Castellar" panose="020A0402060406010301" pitchFamily="18" charset="0"/>
              </a:rPr>
              <a:t>                                                        9.GITHUB LINK</a:t>
            </a:r>
          </a:p>
        </p:txBody>
      </p:sp>
      <p:graphicFrame>
        <p:nvGraphicFramePr>
          <p:cNvPr id="4" name="Table 3">
            <a:extLst>
              <a:ext uri="{FF2B5EF4-FFF2-40B4-BE49-F238E27FC236}">
                <a16:creationId xmlns:a16="http://schemas.microsoft.com/office/drawing/2014/main" id="{261F6FFB-0F87-6530-F804-82303A71908B}"/>
              </a:ext>
            </a:extLst>
          </p:cNvPr>
          <p:cNvGraphicFramePr>
            <a:graphicFrameLocks noGrp="1"/>
          </p:cNvGraphicFramePr>
          <p:nvPr>
            <p:extLst>
              <p:ext uri="{D42A27DB-BD31-4B8C-83A1-F6EECF244321}">
                <p14:modId xmlns:p14="http://schemas.microsoft.com/office/powerpoint/2010/main" val="1503644008"/>
              </p:ext>
            </p:extLst>
          </p:nvPr>
        </p:nvGraphicFramePr>
        <p:xfrm>
          <a:off x="6826620" y="686696"/>
          <a:ext cx="3926542" cy="579120"/>
        </p:xfrm>
        <a:graphic>
          <a:graphicData uri="http://schemas.openxmlformats.org/drawingml/2006/table">
            <a:tbl>
              <a:tblPr firstRow="1" bandRow="1">
                <a:tableStyleId>{68D230F3-CF80-4859-8CE7-A43EE81993B5}</a:tableStyleId>
              </a:tblPr>
              <a:tblGrid>
                <a:gridCol w="3926542">
                  <a:extLst>
                    <a:ext uri="{9D8B030D-6E8A-4147-A177-3AD203B41FA5}">
                      <a16:colId xmlns:a16="http://schemas.microsoft.com/office/drawing/2014/main" val="154959208"/>
                    </a:ext>
                  </a:extLst>
                </a:gridCol>
              </a:tblGrid>
              <a:tr h="493058">
                <a:tc>
                  <a:txBody>
                    <a:bodyPr/>
                    <a:lstStyle/>
                    <a:p>
                      <a:r>
                        <a:rPr lang="en-US" sz="3200">
                          <a:latin typeface="Algerian" panose="04020705040A02060702" pitchFamily="82" charset="0"/>
                        </a:rPr>
                        <a:t>         AGENDA </a:t>
                      </a:r>
                      <a:endParaRPr lang="en-IN" sz="3200">
                        <a:latin typeface="Algerian" panose="04020705040A02060702" pitchFamily="82" charset="0"/>
                      </a:endParaRPr>
                    </a:p>
                  </a:txBody>
                  <a:tcPr/>
                </a:tc>
                <a:extLst>
                  <a:ext uri="{0D108BD9-81ED-4DB2-BD59-A6C34878D82A}">
                    <a16:rowId xmlns:a16="http://schemas.microsoft.com/office/drawing/2014/main" val="3091336717"/>
                  </a:ext>
                </a:extLst>
              </a:tr>
            </a:tbl>
          </a:graphicData>
        </a:graphic>
      </p:graphicFrame>
    </p:spTree>
    <p:extLst>
      <p:ext uri="{BB962C8B-B14F-4D97-AF65-F5344CB8AC3E}">
        <p14:creationId xmlns:p14="http://schemas.microsoft.com/office/powerpoint/2010/main" val="2044816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6F242-1E80-A929-FD53-0EC93BFF08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0DA6D9-E40B-6801-FDD9-DE908F9884C0}"/>
              </a:ext>
            </a:extLst>
          </p:cNvPr>
          <p:cNvSpPr>
            <a:spLocks noGrp="1"/>
          </p:cNvSpPr>
          <p:nvPr>
            <p:ph type="ctrTitle"/>
          </p:nvPr>
        </p:nvSpPr>
        <p:spPr>
          <a:xfrm rot="10800000" flipV="1">
            <a:off x="1371600" y="1828799"/>
            <a:ext cx="10013576" cy="2608729"/>
          </a:xfrm>
        </p:spPr>
        <p:txBody>
          <a:bodyPr>
            <a:normAutofit/>
          </a:bodyPr>
          <a:lstStyle/>
          <a:p>
            <a:r>
              <a:rPr lang="en-US" i="1">
                <a:latin typeface="Algerian" panose="04020705040A02060702" pitchFamily="82" charset="0"/>
              </a:rPr>
              <a:t>                   </a:t>
            </a:r>
            <a:br>
              <a:rPr lang="en-US" i="1" u="sng">
                <a:latin typeface="Algerian" panose="04020705040A02060702" pitchFamily="82" charset="0"/>
              </a:rPr>
            </a:br>
            <a:endParaRPr lang="en-IN" i="1" u="sng">
              <a:latin typeface="Algerian" panose="04020705040A02060702" pitchFamily="82" charset="0"/>
            </a:endParaRPr>
          </a:p>
        </p:txBody>
      </p:sp>
      <p:sp>
        <p:nvSpPr>
          <p:cNvPr id="3" name="Subtitle 2">
            <a:extLst>
              <a:ext uri="{FF2B5EF4-FFF2-40B4-BE49-F238E27FC236}">
                <a16:creationId xmlns:a16="http://schemas.microsoft.com/office/drawing/2014/main" id="{D761E560-FC43-6866-1774-9BA58606F5DF}"/>
              </a:ext>
            </a:extLst>
          </p:cNvPr>
          <p:cNvSpPr>
            <a:spLocks noGrp="1"/>
          </p:cNvSpPr>
          <p:nvPr>
            <p:ph type="subTitle" idx="1"/>
          </p:nvPr>
        </p:nvSpPr>
        <p:spPr>
          <a:xfrm>
            <a:off x="1371601" y="1296297"/>
            <a:ext cx="10013575" cy="3141231"/>
          </a:xfrm>
        </p:spPr>
        <p:txBody>
          <a:bodyPr>
            <a:noAutofit/>
          </a:bodyPr>
          <a:lstStyle/>
          <a:p>
            <a:endParaRPr lang="en-US" sz="1000" b="1" i="1" dirty="0">
              <a:latin typeface="Castellar" panose="020A0402060406010301" pitchFamily="18" charset="0"/>
            </a:endParaRPr>
          </a:p>
          <a:p>
            <a:endParaRPr lang="en-US" sz="1000" b="1" i="1" dirty="0">
              <a:latin typeface="Castellar" panose="020A0402060406010301" pitchFamily="18" charset="0"/>
            </a:endParaRPr>
          </a:p>
          <a:p>
            <a:endParaRPr lang="en-US" sz="1000" b="1" i="1" dirty="0">
              <a:latin typeface="Castellar" panose="020A0402060406010301" pitchFamily="18" charset="0"/>
            </a:endParaRPr>
          </a:p>
          <a:p>
            <a:pPr marL="285750" indent="-285750">
              <a:buFont typeface="Wingdings" panose="05000000000000000000" pitchFamily="2" charset="2"/>
              <a:buChar char="Ø"/>
            </a:pPr>
            <a:r>
              <a:rPr lang="en-US" sz="1400" b="1" dirty="0">
                <a:solidFill>
                  <a:schemeClr val="tx1"/>
                </a:solidFill>
                <a:latin typeface="Castellar" panose="020A0402060406010301" pitchFamily="18" charset="0"/>
              </a:rPr>
              <a:t>The program should generate a random number between 1 and 100 when the page loads or the game is reset.</a:t>
            </a:r>
          </a:p>
          <a:p>
            <a:pPr marL="285750" indent="-285750">
              <a:buFont typeface="Wingdings" panose="05000000000000000000" pitchFamily="2" charset="2"/>
              <a:buChar char="Ø"/>
            </a:pPr>
            <a:r>
              <a:rPr lang="en-US" sz="1400" b="1" dirty="0">
                <a:solidFill>
                  <a:schemeClr val="tx1"/>
                </a:solidFill>
                <a:latin typeface="Castellar" panose="020A0402060406010301" pitchFamily="18" charset="0"/>
              </a:rPr>
              <a:t>The user should enter their guess using a number input field and click a "Guess" button.</a:t>
            </a:r>
          </a:p>
          <a:p>
            <a:pPr marL="285750" indent="-285750">
              <a:buFont typeface="Wingdings" panose="05000000000000000000" pitchFamily="2" charset="2"/>
              <a:buChar char="Ø"/>
            </a:pPr>
            <a:r>
              <a:rPr lang="en-US" sz="1400" b="1" dirty="0">
                <a:solidFill>
                  <a:schemeClr val="tx1"/>
                </a:solidFill>
                <a:latin typeface="Castellar" panose="020A0402060406010301" pitchFamily="18" charset="0"/>
              </a:rPr>
              <a:t>The game should:          </a:t>
            </a:r>
          </a:p>
          <a:p>
            <a:pPr marL="171450" indent="-171450">
              <a:buFont typeface="Wingdings" panose="05000000000000000000" pitchFamily="2" charset="2"/>
              <a:buChar char="v"/>
            </a:pPr>
            <a:r>
              <a:rPr lang="en-US" sz="1400" b="1" dirty="0">
                <a:solidFill>
                  <a:schemeClr val="tx1"/>
                </a:solidFill>
                <a:latin typeface="Castellar" panose="020A0402060406010301" pitchFamily="18" charset="0"/>
              </a:rPr>
              <a:t>        Display a message if the guess is too low, too high, or correct.</a:t>
            </a:r>
          </a:p>
          <a:p>
            <a:pPr marL="171450" indent="-171450">
              <a:buFont typeface="Wingdings" panose="05000000000000000000" pitchFamily="2" charset="2"/>
              <a:buChar char="v"/>
            </a:pPr>
            <a:r>
              <a:rPr lang="en-US" sz="1400" b="1" dirty="0">
                <a:solidFill>
                  <a:schemeClr val="tx1"/>
                </a:solidFill>
                <a:latin typeface="Castellar" panose="020A0402060406010301" pitchFamily="18" charset="0"/>
              </a:rPr>
              <a:t>        Track and display the number of attempts taken to guess correctly.</a:t>
            </a:r>
          </a:p>
          <a:p>
            <a:pPr marL="285750" indent="-285750">
              <a:buFont typeface="Wingdings" panose="05000000000000000000" pitchFamily="2" charset="2"/>
              <a:buChar char="Ø"/>
            </a:pPr>
            <a:r>
              <a:rPr lang="en-US" sz="1400" b="1" dirty="0">
                <a:solidFill>
                  <a:schemeClr val="tx1"/>
                </a:solidFill>
                <a:latin typeface="Castellar" panose="020A0402060406010301" pitchFamily="18" charset="0"/>
              </a:rPr>
              <a:t>A "Reset" button should allow the user to start a new game with a new random number.</a:t>
            </a:r>
          </a:p>
          <a:p>
            <a:r>
              <a:rPr lang="en-US" sz="1400" b="1" dirty="0">
                <a:latin typeface="Bernard MT Condensed" panose="02050806060905020404" pitchFamily="18" charset="0"/>
              </a:rPr>
              <a:t>                              </a:t>
            </a:r>
          </a:p>
        </p:txBody>
      </p:sp>
      <p:graphicFrame>
        <p:nvGraphicFramePr>
          <p:cNvPr id="4" name="Table 3">
            <a:extLst>
              <a:ext uri="{FF2B5EF4-FFF2-40B4-BE49-F238E27FC236}">
                <a16:creationId xmlns:a16="http://schemas.microsoft.com/office/drawing/2014/main" id="{CCCE5EEC-F5EE-826B-E54A-0B102AA34476}"/>
              </a:ext>
            </a:extLst>
          </p:cNvPr>
          <p:cNvGraphicFramePr>
            <a:graphicFrameLocks noGrp="1"/>
          </p:cNvGraphicFramePr>
          <p:nvPr>
            <p:extLst>
              <p:ext uri="{D42A27DB-BD31-4B8C-83A1-F6EECF244321}">
                <p14:modId xmlns:p14="http://schemas.microsoft.com/office/powerpoint/2010/main" val="1641672067"/>
              </p:ext>
            </p:extLst>
          </p:nvPr>
        </p:nvGraphicFramePr>
        <p:xfrm>
          <a:off x="6306676" y="687591"/>
          <a:ext cx="4410633" cy="579120"/>
        </p:xfrm>
        <a:graphic>
          <a:graphicData uri="http://schemas.openxmlformats.org/drawingml/2006/table">
            <a:tbl>
              <a:tblPr firstRow="1" bandRow="1">
                <a:tableStyleId>{68D230F3-CF80-4859-8CE7-A43EE81993B5}</a:tableStyleId>
              </a:tblPr>
              <a:tblGrid>
                <a:gridCol w="4410633">
                  <a:extLst>
                    <a:ext uri="{9D8B030D-6E8A-4147-A177-3AD203B41FA5}">
                      <a16:colId xmlns:a16="http://schemas.microsoft.com/office/drawing/2014/main" val="154959208"/>
                    </a:ext>
                  </a:extLst>
                </a:gridCol>
              </a:tblGrid>
              <a:tr h="436578">
                <a:tc>
                  <a:txBody>
                    <a:bodyPr/>
                    <a:lstStyle/>
                    <a:p>
                      <a:r>
                        <a:rPr lang="en-US" sz="3200">
                          <a:latin typeface="Algerian" panose="04020705040A02060702" pitchFamily="82" charset="0"/>
                        </a:rPr>
                        <a:t>PROBLEM STATEMENT</a:t>
                      </a:r>
                      <a:endParaRPr lang="en-IN" sz="3200">
                        <a:latin typeface="Algerian" panose="04020705040A02060702" pitchFamily="82" charset="0"/>
                      </a:endParaRPr>
                    </a:p>
                  </a:txBody>
                  <a:tcPr/>
                </a:tc>
                <a:extLst>
                  <a:ext uri="{0D108BD9-81ED-4DB2-BD59-A6C34878D82A}">
                    <a16:rowId xmlns:a16="http://schemas.microsoft.com/office/drawing/2014/main" val="3091336717"/>
                  </a:ext>
                </a:extLst>
              </a:tr>
            </a:tbl>
          </a:graphicData>
        </a:graphic>
      </p:graphicFrame>
    </p:spTree>
    <p:extLst>
      <p:ext uri="{BB962C8B-B14F-4D97-AF65-F5344CB8AC3E}">
        <p14:creationId xmlns:p14="http://schemas.microsoft.com/office/powerpoint/2010/main" val="2847221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940F64-C9E9-3E7D-FC5A-3015A6519D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0869C9-3567-2587-4E79-63300A4A8361}"/>
              </a:ext>
            </a:extLst>
          </p:cNvPr>
          <p:cNvSpPr>
            <a:spLocks noGrp="1"/>
          </p:cNvSpPr>
          <p:nvPr>
            <p:ph type="ctrTitle"/>
          </p:nvPr>
        </p:nvSpPr>
        <p:spPr>
          <a:xfrm rot="10800000" flipV="1">
            <a:off x="1371600" y="1828799"/>
            <a:ext cx="10013576" cy="2608729"/>
          </a:xfrm>
        </p:spPr>
        <p:txBody>
          <a:bodyPr>
            <a:normAutofit/>
          </a:bodyPr>
          <a:lstStyle/>
          <a:p>
            <a:r>
              <a:rPr lang="en-US" i="1">
                <a:latin typeface="Algerian" panose="04020705040A02060702" pitchFamily="82" charset="0"/>
              </a:rPr>
              <a:t>                   </a:t>
            </a:r>
            <a:br>
              <a:rPr lang="en-US" i="1" u="sng">
                <a:latin typeface="Algerian" panose="04020705040A02060702" pitchFamily="82" charset="0"/>
              </a:rPr>
            </a:br>
            <a:endParaRPr lang="en-IN" i="1" u="sng">
              <a:latin typeface="Algerian" panose="04020705040A02060702" pitchFamily="82" charset="0"/>
            </a:endParaRPr>
          </a:p>
        </p:txBody>
      </p:sp>
      <p:sp>
        <p:nvSpPr>
          <p:cNvPr id="3" name="Subtitle 2">
            <a:extLst>
              <a:ext uri="{FF2B5EF4-FFF2-40B4-BE49-F238E27FC236}">
                <a16:creationId xmlns:a16="http://schemas.microsoft.com/office/drawing/2014/main" id="{99D53BCD-9F1C-8751-C9E9-24A0CF5436E6}"/>
              </a:ext>
            </a:extLst>
          </p:cNvPr>
          <p:cNvSpPr>
            <a:spLocks noGrp="1"/>
          </p:cNvSpPr>
          <p:nvPr>
            <p:ph type="subTitle" idx="1"/>
          </p:nvPr>
        </p:nvSpPr>
        <p:spPr>
          <a:xfrm>
            <a:off x="1169895" y="1439733"/>
            <a:ext cx="10013575" cy="3141231"/>
          </a:xfrm>
        </p:spPr>
        <p:txBody>
          <a:bodyPr>
            <a:noAutofit/>
          </a:bodyPr>
          <a:lstStyle/>
          <a:p>
            <a:endParaRPr lang="en-US" sz="1000" b="1" i="1" dirty="0">
              <a:latin typeface="Castellar" panose="020A0402060406010301" pitchFamily="18" charset="0"/>
            </a:endParaRPr>
          </a:p>
          <a:p>
            <a:endParaRPr lang="en-US" sz="1000" b="1" i="1" dirty="0">
              <a:latin typeface="Castellar" panose="020A0402060406010301" pitchFamily="18" charset="0"/>
            </a:endParaRPr>
          </a:p>
          <a:p>
            <a:endParaRPr lang="en-US" sz="1000" b="1" i="1" dirty="0">
              <a:latin typeface="Castellar" panose="020A0402060406010301" pitchFamily="18" charset="0"/>
            </a:endParaRPr>
          </a:p>
          <a:p>
            <a:pPr marL="285750" indent="-285750">
              <a:buFont typeface="Wingdings" panose="05000000000000000000" pitchFamily="2" charset="2"/>
              <a:buChar char="v"/>
            </a:pPr>
            <a:r>
              <a:rPr lang="en-US" sz="1400" b="1" i="1" dirty="0">
                <a:solidFill>
                  <a:schemeClr val="tx1"/>
                </a:solidFill>
                <a:latin typeface="Castellar" panose="020A0402060406010301" pitchFamily="18" charset="0"/>
              </a:rPr>
              <a:t>This is a simple web-based guessing game created using HTML, CSS, and JavaScript.</a:t>
            </a:r>
          </a:p>
          <a:p>
            <a:pPr marL="285750" indent="-285750">
              <a:buFont typeface="Wingdings" panose="05000000000000000000" pitchFamily="2" charset="2"/>
              <a:buChar char="v"/>
            </a:pPr>
            <a:endParaRPr lang="en-US" sz="1400" b="1" i="1" dirty="0">
              <a:solidFill>
                <a:schemeClr val="tx1"/>
              </a:solidFill>
              <a:latin typeface="Castellar" panose="020A0402060406010301" pitchFamily="18" charset="0"/>
            </a:endParaRPr>
          </a:p>
          <a:p>
            <a:pPr marL="285750" indent="-285750">
              <a:buFont typeface="Wingdings" panose="05000000000000000000" pitchFamily="2" charset="2"/>
              <a:buChar char="v"/>
            </a:pPr>
            <a:r>
              <a:rPr lang="en-US" sz="1400" b="1" i="1" dirty="0">
                <a:solidFill>
                  <a:schemeClr val="tx1"/>
                </a:solidFill>
                <a:latin typeface="Castellar" panose="020A0402060406010301" pitchFamily="18" charset="0"/>
              </a:rPr>
              <a:t> The computer randomly selects a number between 1 and 100, and the player tries to guess it. After each guess, the game gives feedback—telling the user if the guess is too low, too high, or correct.</a:t>
            </a:r>
          </a:p>
          <a:p>
            <a:pPr marL="285750" indent="-285750">
              <a:buFont typeface="Wingdings" panose="05000000000000000000" pitchFamily="2" charset="2"/>
              <a:buChar char="v"/>
            </a:pPr>
            <a:endParaRPr lang="en-US" sz="1400" b="1" i="1" dirty="0">
              <a:solidFill>
                <a:schemeClr val="tx1"/>
              </a:solidFill>
              <a:latin typeface="Castellar" panose="020A0402060406010301" pitchFamily="18" charset="0"/>
            </a:endParaRPr>
          </a:p>
          <a:p>
            <a:pPr marL="285750" indent="-285750">
              <a:buFont typeface="Wingdings" panose="05000000000000000000" pitchFamily="2" charset="2"/>
              <a:buChar char="v"/>
            </a:pPr>
            <a:r>
              <a:rPr lang="en-US" sz="1400" b="1" i="1" dirty="0">
                <a:solidFill>
                  <a:schemeClr val="tx1"/>
                </a:solidFill>
                <a:latin typeface="Castellar" panose="020A0402060406010301" pitchFamily="18" charset="0"/>
              </a:rPr>
              <a:t> It also tracks the number of attempts and has a Reset button to start a new game.                              </a:t>
            </a:r>
          </a:p>
        </p:txBody>
      </p:sp>
      <p:graphicFrame>
        <p:nvGraphicFramePr>
          <p:cNvPr id="4" name="Table 3">
            <a:extLst>
              <a:ext uri="{FF2B5EF4-FFF2-40B4-BE49-F238E27FC236}">
                <a16:creationId xmlns:a16="http://schemas.microsoft.com/office/drawing/2014/main" id="{D1B47761-6C8B-ACF4-0FD2-F04D14F23C94}"/>
              </a:ext>
            </a:extLst>
          </p:cNvPr>
          <p:cNvGraphicFramePr>
            <a:graphicFrameLocks noGrp="1"/>
          </p:cNvGraphicFramePr>
          <p:nvPr>
            <p:extLst>
              <p:ext uri="{D42A27DB-BD31-4B8C-83A1-F6EECF244321}">
                <p14:modId xmlns:p14="http://schemas.microsoft.com/office/powerpoint/2010/main" val="117920841"/>
              </p:ext>
            </p:extLst>
          </p:nvPr>
        </p:nvGraphicFramePr>
        <p:xfrm>
          <a:off x="6306676" y="687591"/>
          <a:ext cx="4410633" cy="579120"/>
        </p:xfrm>
        <a:graphic>
          <a:graphicData uri="http://schemas.openxmlformats.org/drawingml/2006/table">
            <a:tbl>
              <a:tblPr firstRow="1" bandRow="1">
                <a:tableStyleId>{68D230F3-CF80-4859-8CE7-A43EE81993B5}</a:tableStyleId>
              </a:tblPr>
              <a:tblGrid>
                <a:gridCol w="4410633">
                  <a:extLst>
                    <a:ext uri="{9D8B030D-6E8A-4147-A177-3AD203B41FA5}">
                      <a16:colId xmlns:a16="http://schemas.microsoft.com/office/drawing/2014/main" val="154959208"/>
                    </a:ext>
                  </a:extLst>
                </a:gridCol>
              </a:tblGrid>
              <a:tr h="436578">
                <a:tc>
                  <a:txBody>
                    <a:bodyPr/>
                    <a:lstStyle/>
                    <a:p>
                      <a:r>
                        <a:rPr lang="en-US" sz="3200" u="none">
                          <a:latin typeface="Algerian" panose="04020705040A02060702" pitchFamily="82" charset="0"/>
                        </a:rPr>
                        <a:t>project overview </a:t>
                      </a:r>
                      <a:endParaRPr lang="en-IN" sz="3200" u="none">
                        <a:latin typeface="Algerian" panose="04020705040A02060702" pitchFamily="82" charset="0"/>
                      </a:endParaRPr>
                    </a:p>
                  </a:txBody>
                  <a:tcPr/>
                </a:tc>
                <a:extLst>
                  <a:ext uri="{0D108BD9-81ED-4DB2-BD59-A6C34878D82A}">
                    <a16:rowId xmlns:a16="http://schemas.microsoft.com/office/drawing/2014/main" val="3091336717"/>
                  </a:ext>
                </a:extLst>
              </a:tr>
            </a:tbl>
          </a:graphicData>
        </a:graphic>
      </p:graphicFrame>
    </p:spTree>
    <p:extLst>
      <p:ext uri="{BB962C8B-B14F-4D97-AF65-F5344CB8AC3E}">
        <p14:creationId xmlns:p14="http://schemas.microsoft.com/office/powerpoint/2010/main" val="146615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E504C-8D7F-DC3B-9484-10C148FCE5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FB225D-8199-25FD-373C-F6037BC8719C}"/>
              </a:ext>
            </a:extLst>
          </p:cNvPr>
          <p:cNvSpPr>
            <a:spLocks noGrp="1"/>
          </p:cNvSpPr>
          <p:nvPr>
            <p:ph type="ctrTitle"/>
          </p:nvPr>
        </p:nvSpPr>
        <p:spPr>
          <a:xfrm rot="10800000" flipV="1">
            <a:off x="1371600" y="1828799"/>
            <a:ext cx="10013576" cy="2608729"/>
          </a:xfrm>
        </p:spPr>
        <p:txBody>
          <a:bodyPr>
            <a:normAutofit/>
          </a:bodyPr>
          <a:lstStyle/>
          <a:p>
            <a:r>
              <a:rPr lang="en-US" i="1">
                <a:latin typeface="Algerian" panose="04020705040A02060702" pitchFamily="82" charset="0"/>
              </a:rPr>
              <a:t>                   </a:t>
            </a:r>
            <a:br>
              <a:rPr lang="en-US" i="1" u="sng">
                <a:latin typeface="Algerian" panose="04020705040A02060702" pitchFamily="82" charset="0"/>
              </a:rPr>
            </a:br>
            <a:endParaRPr lang="en-IN" i="1" u="sng">
              <a:latin typeface="Algerian" panose="04020705040A02060702" pitchFamily="82" charset="0"/>
            </a:endParaRPr>
          </a:p>
        </p:txBody>
      </p:sp>
      <p:sp>
        <p:nvSpPr>
          <p:cNvPr id="3" name="Subtitle 2">
            <a:extLst>
              <a:ext uri="{FF2B5EF4-FFF2-40B4-BE49-F238E27FC236}">
                <a16:creationId xmlns:a16="http://schemas.microsoft.com/office/drawing/2014/main" id="{BD1F5484-9443-69F0-A555-0D90DAC2B176}"/>
              </a:ext>
            </a:extLst>
          </p:cNvPr>
          <p:cNvSpPr>
            <a:spLocks noGrp="1"/>
          </p:cNvSpPr>
          <p:nvPr>
            <p:ph type="subTitle" idx="1"/>
          </p:nvPr>
        </p:nvSpPr>
        <p:spPr>
          <a:xfrm>
            <a:off x="618379" y="1632601"/>
            <a:ext cx="10013575" cy="3843171"/>
          </a:xfrm>
        </p:spPr>
        <p:txBody>
          <a:bodyPr>
            <a:noAutofit/>
          </a:bodyPr>
          <a:lstStyle/>
          <a:p>
            <a:r>
              <a:rPr lang="en-US" sz="1600" b="1">
                <a:latin typeface="Castellar" panose="020A0402060406010301" pitchFamily="18" charset="0"/>
              </a:rPr>
              <a:t>   </a:t>
            </a:r>
          </a:p>
        </p:txBody>
      </p:sp>
      <p:graphicFrame>
        <p:nvGraphicFramePr>
          <p:cNvPr id="4" name="Table 3">
            <a:extLst>
              <a:ext uri="{FF2B5EF4-FFF2-40B4-BE49-F238E27FC236}">
                <a16:creationId xmlns:a16="http://schemas.microsoft.com/office/drawing/2014/main" id="{B01A97B7-2E34-0A04-DA9D-06D2BBFCBDBE}"/>
              </a:ext>
            </a:extLst>
          </p:cNvPr>
          <p:cNvGraphicFramePr>
            <a:graphicFrameLocks noGrp="1"/>
          </p:cNvGraphicFramePr>
          <p:nvPr>
            <p:extLst>
              <p:ext uri="{D42A27DB-BD31-4B8C-83A1-F6EECF244321}">
                <p14:modId xmlns:p14="http://schemas.microsoft.com/office/powerpoint/2010/main" val="1406751055"/>
              </p:ext>
            </p:extLst>
          </p:nvPr>
        </p:nvGraphicFramePr>
        <p:xfrm>
          <a:off x="5827057" y="642115"/>
          <a:ext cx="5558119" cy="594925"/>
        </p:xfrm>
        <a:graphic>
          <a:graphicData uri="http://schemas.openxmlformats.org/drawingml/2006/table">
            <a:tbl>
              <a:tblPr firstRow="1" bandRow="1">
                <a:tableStyleId>{68D230F3-CF80-4859-8CE7-A43EE81993B5}</a:tableStyleId>
              </a:tblPr>
              <a:tblGrid>
                <a:gridCol w="5558119">
                  <a:extLst>
                    <a:ext uri="{9D8B030D-6E8A-4147-A177-3AD203B41FA5}">
                      <a16:colId xmlns:a16="http://schemas.microsoft.com/office/drawing/2014/main" val="154959208"/>
                    </a:ext>
                  </a:extLst>
                </a:gridCol>
              </a:tblGrid>
              <a:tr h="594925">
                <a:tc>
                  <a:txBody>
                    <a:bodyPr/>
                    <a:lstStyle/>
                    <a:p>
                      <a:r>
                        <a:rPr lang="en-US" sz="3200">
                          <a:latin typeface="Algerian" panose="04020705040A02060702" pitchFamily="82" charset="0"/>
                        </a:rPr>
                        <a:t> who are the end users ?</a:t>
                      </a:r>
                      <a:endParaRPr lang="en-IN" sz="3200">
                        <a:latin typeface="Algerian" panose="04020705040A02060702" pitchFamily="82" charset="0"/>
                      </a:endParaRPr>
                    </a:p>
                  </a:txBody>
                  <a:tcPr/>
                </a:tc>
                <a:extLst>
                  <a:ext uri="{0D108BD9-81ED-4DB2-BD59-A6C34878D82A}">
                    <a16:rowId xmlns:a16="http://schemas.microsoft.com/office/drawing/2014/main" val="3091336717"/>
                  </a:ext>
                </a:extLst>
              </a:tr>
            </a:tbl>
          </a:graphicData>
        </a:graphic>
      </p:graphicFrame>
      <p:sp>
        <p:nvSpPr>
          <p:cNvPr id="13" name="Rectangle 3">
            <a:extLst>
              <a:ext uri="{FF2B5EF4-FFF2-40B4-BE49-F238E27FC236}">
                <a16:creationId xmlns:a16="http://schemas.microsoft.com/office/drawing/2014/main" id="{7BB4C25F-ED5F-DCF5-8F74-1988BDB2543E}"/>
              </a:ext>
            </a:extLst>
          </p:cNvPr>
          <p:cNvSpPr>
            <a:spLocks noChangeArrowheads="1"/>
          </p:cNvSpPr>
          <p:nvPr/>
        </p:nvSpPr>
        <p:spPr bwMode="auto">
          <a:xfrm>
            <a:off x="1219293" y="1492438"/>
            <a:ext cx="9753413"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stellar" panose="020A0402060406010301" pitchFamily="18" charset="0"/>
              </a:rPr>
              <a:t>👶 </a:t>
            </a:r>
            <a:r>
              <a:rPr kumimoji="0" lang="en-US" altLang="en-US" sz="1400" b="1" i="1" u="none" strike="noStrike" cap="none" normalizeH="0" baseline="0">
                <a:ln>
                  <a:noFill/>
                </a:ln>
                <a:solidFill>
                  <a:schemeClr val="tx1"/>
                </a:solidFill>
                <a:effectLst/>
                <a:latin typeface="Castellar" panose="020A0402060406010301" pitchFamily="18" charset="0"/>
              </a:rPr>
              <a:t>Children and Students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1" u="none" strike="noStrike" cap="none" normalizeH="0" baseline="0">
              <a:ln>
                <a:noFill/>
              </a:ln>
              <a:solidFill>
                <a:schemeClr val="tx1"/>
              </a:solidFill>
              <a:effectLst/>
              <a:latin typeface="Castellar" panose="020A0402060406010301" pitchFamily="18" charset="0"/>
            </a:endParaRPr>
          </a:p>
          <a:p>
            <a:pPr marL="285750" indent="-285750" defTabSz="914400" eaLnBrk="0" fontAlgn="base" hangingPunct="0">
              <a:spcBef>
                <a:spcPct val="0"/>
              </a:spcBef>
              <a:spcAft>
                <a:spcPct val="0"/>
              </a:spcAft>
              <a:buFont typeface="Wingdings" panose="05000000000000000000" pitchFamily="2" charset="2"/>
              <a:buChar char="v"/>
            </a:pPr>
            <a:r>
              <a:rPr lang="en-US" sz="1400" i="1">
                <a:latin typeface="Castellar" panose="020A0402060406010301" pitchFamily="18" charset="0"/>
              </a:rPr>
              <a:t>They can play the game for fun and learn about numbers.</a:t>
            </a:r>
          </a:p>
          <a:p>
            <a:pPr defTabSz="914400" eaLnBrk="0" fontAlgn="base" hangingPunct="0">
              <a:spcBef>
                <a:spcPct val="0"/>
              </a:spcBef>
              <a:spcAft>
                <a:spcPct val="0"/>
              </a:spcAft>
            </a:pPr>
            <a:endParaRPr kumimoji="0" lang="en-US" altLang="en-US" sz="1400" i="1" u="none" strike="noStrike" cap="none" normalizeH="0" baseline="0">
              <a:ln>
                <a:noFill/>
              </a:ln>
              <a:solidFill>
                <a:schemeClr val="tx1"/>
              </a:solidFill>
              <a:effectLst/>
              <a:latin typeface="Castellar" panose="020A0402060406010301"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chemeClr val="tx1"/>
                </a:solidFill>
                <a:effectLst/>
                <a:latin typeface="Castellar" panose="020A0402060406010301" pitchFamily="18" charset="0"/>
              </a:rPr>
              <a:t>🧑‍💻 Beginners Learning to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1" u="none" strike="noStrike" cap="none" normalizeH="0" baseline="0">
              <a:ln>
                <a:noFill/>
              </a:ln>
              <a:solidFill>
                <a:schemeClr val="tx1"/>
              </a:solidFill>
              <a:effectLst/>
              <a:latin typeface="Castellar" panose="020A0402060406010301"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i="1" u="none" strike="noStrike" cap="none" normalizeH="0" baseline="0">
                <a:ln>
                  <a:noFill/>
                </a:ln>
                <a:solidFill>
                  <a:schemeClr val="tx1"/>
                </a:solidFill>
                <a:effectLst/>
                <a:latin typeface="Castellar" panose="020A0402060406010301" pitchFamily="18" charset="0"/>
              </a:rPr>
              <a:t>People learning HTML, CSS, and JavaScript can use this as a small project.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400" b="1" i="1" u="none" strike="noStrike" cap="none" normalizeH="0" baseline="0">
              <a:ln>
                <a:noFill/>
              </a:ln>
              <a:solidFill>
                <a:schemeClr val="tx1"/>
              </a:solidFill>
              <a:effectLst/>
              <a:latin typeface="Castellar" panose="020A0402060406010301"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chemeClr val="tx1"/>
                </a:solidFill>
                <a:effectLst/>
                <a:latin typeface="Castellar" panose="020A0402060406010301" pitchFamily="18" charset="0"/>
              </a:rPr>
              <a:t>🎮 Anyone Looking for a Quick Game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1" u="none" strike="noStrike" cap="none" normalizeH="0" baseline="0">
              <a:ln>
                <a:noFill/>
              </a:ln>
              <a:solidFill>
                <a:schemeClr val="tx1"/>
              </a:solidFill>
              <a:effectLst/>
              <a:latin typeface="Castellar" panose="020A0402060406010301"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i="1" u="none" strike="noStrike" cap="none" normalizeH="0" baseline="0">
                <a:ln>
                  <a:noFill/>
                </a:ln>
                <a:solidFill>
                  <a:schemeClr val="tx1"/>
                </a:solidFill>
                <a:effectLst/>
                <a:latin typeface="Castellar" panose="020A0402060406010301" pitchFamily="18" charset="0"/>
              </a:rPr>
              <a:t>Casual users who want a simple and fun guessing game in the browser.</a:t>
            </a:r>
          </a:p>
          <a:p>
            <a:pPr marR="0" lvl="0" algn="l" defTabSz="914400" rtl="0" eaLnBrk="0" fontAlgn="base" latinLnBrk="0" hangingPunct="0">
              <a:lnSpc>
                <a:spcPct val="100000"/>
              </a:lnSpc>
              <a:spcBef>
                <a:spcPct val="0"/>
              </a:spcBef>
              <a:spcAft>
                <a:spcPct val="0"/>
              </a:spcAft>
              <a:buClrTx/>
              <a:buSzTx/>
              <a:tabLst/>
            </a:pPr>
            <a:endParaRPr kumimoji="0" lang="en-US" altLang="en-US" sz="1400" i="1" u="none" strike="noStrike" cap="none" normalizeH="0" baseline="0">
              <a:ln>
                <a:noFill/>
              </a:ln>
              <a:solidFill>
                <a:schemeClr val="tx1"/>
              </a:solidFill>
              <a:effectLst/>
              <a:latin typeface="Castellar" panose="020A0402060406010301"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chemeClr val="tx1"/>
                </a:solidFill>
                <a:effectLst/>
                <a:latin typeface="Castellar" panose="020A0402060406010301" pitchFamily="18" charset="0"/>
              </a:rPr>
              <a:t>👨‍🏫 Teachers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1" u="none" strike="noStrike" cap="none" normalizeH="0" baseline="0">
              <a:ln>
                <a:noFill/>
              </a:ln>
              <a:solidFill>
                <a:schemeClr val="tx1"/>
              </a:solidFill>
              <a:effectLst/>
              <a:latin typeface="Castellar" panose="020A0402060406010301"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i="1" u="none" strike="noStrike" cap="none" normalizeH="0" baseline="0">
                <a:ln>
                  <a:noFill/>
                </a:ln>
                <a:solidFill>
                  <a:schemeClr val="tx1"/>
                </a:solidFill>
                <a:effectLst/>
                <a:latin typeface="Castellar" panose="020A0402060406010301" pitchFamily="18" charset="0"/>
              </a:rPr>
              <a:t>Educators can use this to teach basic web development and logic.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2427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0D23B-B596-EF59-0B46-A7F5B001B5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EF0C2A-3F6F-B24C-3561-017BFE4B42F0}"/>
              </a:ext>
            </a:extLst>
          </p:cNvPr>
          <p:cNvSpPr>
            <a:spLocks noGrp="1"/>
          </p:cNvSpPr>
          <p:nvPr>
            <p:ph type="ctrTitle"/>
          </p:nvPr>
        </p:nvSpPr>
        <p:spPr>
          <a:xfrm rot="10800000" flipV="1">
            <a:off x="1371600" y="1828799"/>
            <a:ext cx="10013576" cy="2608729"/>
          </a:xfrm>
        </p:spPr>
        <p:txBody>
          <a:bodyPr>
            <a:normAutofit/>
          </a:bodyPr>
          <a:lstStyle/>
          <a:p>
            <a:r>
              <a:rPr lang="en-US" i="1">
                <a:latin typeface="Algerian" panose="04020705040A02060702" pitchFamily="82" charset="0"/>
              </a:rPr>
              <a:t>                   </a:t>
            </a:r>
            <a:br>
              <a:rPr lang="en-US" i="1" u="sng">
                <a:latin typeface="Algerian" panose="04020705040A02060702" pitchFamily="82" charset="0"/>
              </a:rPr>
            </a:br>
            <a:endParaRPr lang="en-IN" i="1" u="sng">
              <a:latin typeface="Algerian" panose="04020705040A02060702" pitchFamily="82" charset="0"/>
            </a:endParaRPr>
          </a:p>
        </p:txBody>
      </p:sp>
      <p:sp>
        <p:nvSpPr>
          <p:cNvPr id="3" name="Subtitle 2">
            <a:extLst>
              <a:ext uri="{FF2B5EF4-FFF2-40B4-BE49-F238E27FC236}">
                <a16:creationId xmlns:a16="http://schemas.microsoft.com/office/drawing/2014/main" id="{08A3D54C-14F2-A26F-517B-B0CDE75FDC2B}"/>
              </a:ext>
            </a:extLst>
          </p:cNvPr>
          <p:cNvSpPr>
            <a:spLocks noGrp="1"/>
          </p:cNvSpPr>
          <p:nvPr>
            <p:ph type="subTitle" idx="1"/>
          </p:nvPr>
        </p:nvSpPr>
        <p:spPr>
          <a:xfrm>
            <a:off x="1363260" y="62048544"/>
            <a:ext cx="10013575" cy="186766326"/>
          </a:xfrm>
        </p:spPr>
        <p:txBody>
          <a:bodyPr>
            <a:noAutofit/>
          </a:bodyPr>
          <a:lstStyle/>
          <a:p>
            <a:r>
              <a:rPr lang="en-US" sz="1600" b="1">
                <a:latin typeface="Castellar" panose="020A0402060406010301" pitchFamily="18" charset="0"/>
              </a:rPr>
              <a:t>   </a:t>
            </a:r>
          </a:p>
        </p:txBody>
      </p:sp>
      <p:graphicFrame>
        <p:nvGraphicFramePr>
          <p:cNvPr id="4" name="Table 3">
            <a:extLst>
              <a:ext uri="{FF2B5EF4-FFF2-40B4-BE49-F238E27FC236}">
                <a16:creationId xmlns:a16="http://schemas.microsoft.com/office/drawing/2014/main" id="{873E5784-A7EF-EA56-29F6-F838C2F7EAEC}"/>
              </a:ext>
            </a:extLst>
          </p:cNvPr>
          <p:cNvGraphicFramePr>
            <a:graphicFrameLocks noGrp="1"/>
          </p:cNvGraphicFramePr>
          <p:nvPr>
            <p:extLst>
              <p:ext uri="{D42A27DB-BD31-4B8C-83A1-F6EECF244321}">
                <p14:modId xmlns:p14="http://schemas.microsoft.com/office/powerpoint/2010/main" val="65196032"/>
              </p:ext>
            </p:extLst>
          </p:nvPr>
        </p:nvGraphicFramePr>
        <p:xfrm>
          <a:off x="5827057" y="642115"/>
          <a:ext cx="5558119" cy="594925"/>
        </p:xfrm>
        <a:graphic>
          <a:graphicData uri="http://schemas.openxmlformats.org/drawingml/2006/table">
            <a:tbl>
              <a:tblPr firstRow="1" bandRow="1">
                <a:tableStyleId>{68D230F3-CF80-4859-8CE7-A43EE81993B5}</a:tableStyleId>
              </a:tblPr>
              <a:tblGrid>
                <a:gridCol w="5558119">
                  <a:extLst>
                    <a:ext uri="{9D8B030D-6E8A-4147-A177-3AD203B41FA5}">
                      <a16:colId xmlns:a16="http://schemas.microsoft.com/office/drawing/2014/main" val="154959208"/>
                    </a:ext>
                  </a:extLst>
                </a:gridCol>
              </a:tblGrid>
              <a:tr h="594925">
                <a:tc>
                  <a:txBody>
                    <a:bodyPr/>
                    <a:lstStyle/>
                    <a:p>
                      <a:r>
                        <a:rPr lang="en-US" sz="3200">
                          <a:latin typeface="Algerian" panose="04020705040A02060702" pitchFamily="82" charset="0"/>
                        </a:rPr>
                        <a:t>     tools   &amp; techniques</a:t>
                      </a:r>
                      <a:endParaRPr lang="en-IN" sz="3200">
                        <a:latin typeface="Algerian" panose="04020705040A02060702" pitchFamily="82" charset="0"/>
                      </a:endParaRPr>
                    </a:p>
                  </a:txBody>
                  <a:tcPr/>
                </a:tc>
                <a:extLst>
                  <a:ext uri="{0D108BD9-81ED-4DB2-BD59-A6C34878D82A}">
                    <a16:rowId xmlns:a16="http://schemas.microsoft.com/office/drawing/2014/main" val="3091336717"/>
                  </a:ext>
                </a:extLst>
              </a:tr>
            </a:tbl>
          </a:graphicData>
        </a:graphic>
      </p:graphicFrame>
      <p:sp>
        <p:nvSpPr>
          <p:cNvPr id="13" name="Rectangle 3">
            <a:extLst>
              <a:ext uri="{FF2B5EF4-FFF2-40B4-BE49-F238E27FC236}">
                <a16:creationId xmlns:a16="http://schemas.microsoft.com/office/drawing/2014/main" id="{E4A28A53-FFBC-E59C-08D6-45069E4B9901}"/>
              </a:ext>
            </a:extLst>
          </p:cNvPr>
          <p:cNvSpPr>
            <a:spLocks noChangeArrowheads="1"/>
          </p:cNvSpPr>
          <p:nvPr/>
        </p:nvSpPr>
        <p:spPr bwMode="auto">
          <a:xfrm>
            <a:off x="2608959" y="5907524"/>
            <a:ext cx="9071959" cy="68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AF29AE2D-72AC-2F09-F793-93EDA3EE8719}"/>
              </a:ext>
            </a:extLst>
          </p:cNvPr>
          <p:cNvSpPr>
            <a:spLocks noChangeArrowheads="1"/>
          </p:cNvSpPr>
          <p:nvPr/>
        </p:nvSpPr>
        <p:spPr bwMode="auto">
          <a:xfrm>
            <a:off x="1303469" y="1551563"/>
            <a:ext cx="11340166"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stellar" panose="020A0402060406010301" pitchFamily="18" charset="0"/>
              </a:rPr>
              <a:t>✅ Tools Used: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a:ln>
                <a:noFill/>
              </a:ln>
              <a:solidFill>
                <a:schemeClr val="tx1"/>
              </a:solidFill>
              <a:effectLst/>
              <a:latin typeface="Castellar" panose="020A0402060406010301"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400" b="1" i="0" u="none" strike="noStrike" cap="none" normalizeH="0" baseline="0">
                <a:ln>
                  <a:noFill/>
                </a:ln>
                <a:solidFill>
                  <a:schemeClr val="tx1"/>
                </a:solidFill>
                <a:effectLst/>
                <a:latin typeface="Castellar" panose="020A0402060406010301" pitchFamily="18" charset="0"/>
              </a:rPr>
              <a:t>HTML</a:t>
            </a:r>
            <a:r>
              <a:rPr kumimoji="0" lang="en-US" altLang="en-US" sz="1400" b="0" i="0" u="none" strike="noStrike" cap="none" normalizeH="0" baseline="0">
                <a:ln>
                  <a:noFill/>
                </a:ln>
                <a:solidFill>
                  <a:schemeClr val="tx1"/>
                </a:solidFill>
                <a:effectLst/>
                <a:latin typeface="Castellar" panose="020A0402060406010301" pitchFamily="18" charset="0"/>
              </a:rPr>
              <a:t> – For creating the webpage layout.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400" b="1" i="0" u="none" strike="noStrike" cap="none" normalizeH="0" baseline="0">
                <a:ln>
                  <a:noFill/>
                </a:ln>
                <a:solidFill>
                  <a:schemeClr val="tx1"/>
                </a:solidFill>
                <a:effectLst/>
                <a:latin typeface="Castellar" panose="020A0402060406010301" pitchFamily="18" charset="0"/>
              </a:rPr>
              <a:t>CSS</a:t>
            </a:r>
            <a:r>
              <a:rPr kumimoji="0" lang="en-US" altLang="en-US" sz="1400" b="0" i="0" u="none" strike="noStrike" cap="none" normalizeH="0" baseline="0">
                <a:ln>
                  <a:noFill/>
                </a:ln>
                <a:solidFill>
                  <a:schemeClr val="tx1"/>
                </a:solidFill>
                <a:effectLst/>
                <a:latin typeface="Castellar" panose="020A0402060406010301" pitchFamily="18" charset="0"/>
              </a:rPr>
              <a:t>     – For styling the page (fonts, colors, layout).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400" b="1" i="0" u="none" strike="noStrike" cap="none" normalizeH="0" baseline="0">
                <a:ln>
                  <a:noFill/>
                </a:ln>
                <a:solidFill>
                  <a:schemeClr val="tx1"/>
                </a:solidFill>
                <a:effectLst/>
                <a:latin typeface="Castellar" panose="020A0402060406010301" pitchFamily="18" charset="0"/>
              </a:rPr>
              <a:t>JavaScript</a:t>
            </a:r>
            <a:r>
              <a:rPr kumimoji="0" lang="en-US" altLang="en-US" sz="1400" b="0" i="0" u="none" strike="noStrike" cap="none" normalizeH="0" baseline="0">
                <a:ln>
                  <a:noFill/>
                </a:ln>
                <a:solidFill>
                  <a:schemeClr val="tx1"/>
                </a:solidFill>
                <a:effectLst/>
                <a:latin typeface="Castellar" panose="020A0402060406010301" pitchFamily="18" charset="0"/>
              </a:rPr>
              <a:t> – For game logic and interactivity.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1400">
              <a:latin typeface="Castellar" panose="020A0402060406010301"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a:ln>
                <a:noFill/>
              </a:ln>
              <a:solidFill>
                <a:schemeClr val="tx1"/>
              </a:solidFill>
              <a:effectLst/>
              <a:latin typeface="Castellar" panose="020A0402060406010301"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9">
            <a:extLst>
              <a:ext uri="{FF2B5EF4-FFF2-40B4-BE49-F238E27FC236}">
                <a16:creationId xmlns:a16="http://schemas.microsoft.com/office/drawing/2014/main" id="{B0B497E7-8132-CA38-40FF-1725976FAF51}"/>
              </a:ext>
            </a:extLst>
          </p:cNvPr>
          <p:cNvSpPr>
            <a:spLocks noChangeArrowheads="1"/>
          </p:cNvSpPr>
          <p:nvPr/>
        </p:nvSpPr>
        <p:spPr bwMode="auto">
          <a:xfrm>
            <a:off x="1303469" y="3021559"/>
            <a:ext cx="11999976"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stellar" panose="020A0402060406010301" pitchFamily="18" charset="0"/>
              </a:rPr>
              <a:t>🛠️ Techniques Used: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a:ln>
                <a:noFill/>
              </a:ln>
              <a:solidFill>
                <a:schemeClr val="tx1"/>
              </a:solidFill>
              <a:effectLst/>
              <a:latin typeface="Castellar" panose="020A0402060406010301"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400" b="1" i="0" u="none" strike="noStrike" cap="none" normalizeH="0" baseline="0">
                <a:ln>
                  <a:noFill/>
                </a:ln>
                <a:solidFill>
                  <a:schemeClr val="tx1"/>
                </a:solidFill>
                <a:effectLst/>
                <a:latin typeface="Castellar" panose="020A0402060406010301" pitchFamily="18" charset="0"/>
              </a:rPr>
              <a:t>Random Number Generation</a:t>
            </a:r>
            <a:r>
              <a:rPr kumimoji="0" lang="en-US" altLang="en-US" sz="1400" b="0" i="0" u="none" strike="noStrike" cap="none" normalizeH="0" baseline="0">
                <a:ln>
                  <a:noFill/>
                </a:ln>
                <a:solidFill>
                  <a:schemeClr val="tx1"/>
                </a:solidFill>
                <a:effectLst/>
                <a:latin typeface="Castellar" panose="020A0402060406010301" pitchFamily="18" charset="0"/>
              </a:rPr>
              <a:t> – Using Math. random() to pick a number between 1 and 100.</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400" b="1" i="0" u="none" strike="noStrike" cap="none" normalizeH="0" baseline="0">
                <a:ln>
                  <a:noFill/>
                </a:ln>
                <a:solidFill>
                  <a:schemeClr val="tx1"/>
                </a:solidFill>
                <a:effectLst/>
                <a:latin typeface="Castellar" panose="020A0402060406010301" pitchFamily="18" charset="0"/>
              </a:rPr>
              <a:t>DOM Manipulation</a:t>
            </a:r>
            <a:r>
              <a:rPr kumimoji="0" lang="en-US" altLang="en-US" sz="1400" b="0" i="0" u="none" strike="noStrike" cap="none" normalizeH="0" baseline="0">
                <a:ln>
                  <a:noFill/>
                </a:ln>
                <a:solidFill>
                  <a:schemeClr val="tx1"/>
                </a:solidFill>
                <a:effectLst/>
                <a:latin typeface="Castellar" panose="020A0402060406010301" pitchFamily="18" charset="0"/>
              </a:rPr>
              <a:t> – To display messages and update input fields.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400" b="1" i="0" u="none" strike="noStrike" cap="none" normalizeH="0" baseline="0">
                <a:ln>
                  <a:noFill/>
                </a:ln>
                <a:solidFill>
                  <a:schemeClr val="tx1"/>
                </a:solidFill>
                <a:effectLst/>
                <a:latin typeface="Castellar" panose="020A0402060406010301" pitchFamily="18" charset="0"/>
              </a:rPr>
              <a:t>Event Handling</a:t>
            </a:r>
            <a:r>
              <a:rPr kumimoji="0" lang="en-US" altLang="en-US" sz="1400" b="0" i="0" u="none" strike="noStrike" cap="none" normalizeH="0" baseline="0">
                <a:ln>
                  <a:noFill/>
                </a:ln>
                <a:solidFill>
                  <a:schemeClr val="tx1"/>
                </a:solidFill>
                <a:effectLst/>
                <a:latin typeface="Castellar" panose="020A0402060406010301" pitchFamily="18" charset="0"/>
              </a:rPr>
              <a:t> – Using onclick to trigger functions when buttons are clicked.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400" b="1" i="0" u="none" strike="noStrike" cap="none" normalizeH="0" baseline="0">
                <a:ln>
                  <a:noFill/>
                </a:ln>
                <a:solidFill>
                  <a:schemeClr val="tx1"/>
                </a:solidFill>
                <a:effectLst/>
                <a:latin typeface="Castellar" panose="020A0402060406010301" pitchFamily="18" charset="0"/>
              </a:rPr>
              <a:t>Input Validation</a:t>
            </a:r>
            <a:r>
              <a:rPr kumimoji="0" lang="en-US" altLang="en-US" sz="1400" b="0" i="0" u="none" strike="noStrike" cap="none" normalizeH="0" baseline="0">
                <a:ln>
                  <a:noFill/>
                </a:ln>
                <a:solidFill>
                  <a:schemeClr val="tx1"/>
                </a:solidFill>
                <a:effectLst/>
                <a:latin typeface="Castellar" panose="020A0402060406010301" pitchFamily="18" charset="0"/>
              </a:rPr>
              <a:t> – Ensuring guesses are numbers within the allowed range.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400" b="1" i="0" u="none" strike="noStrike" cap="none" normalizeH="0" baseline="0">
                <a:ln>
                  <a:noFill/>
                </a:ln>
                <a:solidFill>
                  <a:schemeClr val="tx1"/>
                </a:solidFill>
                <a:effectLst/>
                <a:latin typeface="Castellar" panose="020A0402060406010301" pitchFamily="18" charset="0"/>
              </a:rPr>
              <a:t>Conditional Logic</a:t>
            </a:r>
            <a:r>
              <a:rPr kumimoji="0" lang="en-US" altLang="en-US" sz="1400" b="0" i="0" u="none" strike="noStrike" cap="none" normalizeH="0" baseline="0">
                <a:ln>
                  <a:noFill/>
                </a:ln>
                <a:solidFill>
                  <a:schemeClr val="tx1"/>
                </a:solidFill>
                <a:effectLst/>
                <a:latin typeface="Castellar" panose="020A0402060406010301" pitchFamily="18" charset="0"/>
              </a:rPr>
              <a:t> – Checking if the guess is too high, too low, or correct.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3821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2F55E2-6C95-5A6F-E1A4-3F0E6F53D1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ADD042-F579-2ED6-DF1A-A1CC25DBDD1E}"/>
              </a:ext>
            </a:extLst>
          </p:cNvPr>
          <p:cNvSpPr>
            <a:spLocks noGrp="1"/>
          </p:cNvSpPr>
          <p:nvPr>
            <p:ph type="ctrTitle"/>
          </p:nvPr>
        </p:nvSpPr>
        <p:spPr>
          <a:xfrm rot="10800000" flipV="1">
            <a:off x="1089212" y="4826200"/>
            <a:ext cx="10013576" cy="2608729"/>
          </a:xfrm>
        </p:spPr>
        <p:txBody>
          <a:bodyPr>
            <a:noAutofit/>
          </a:bodyPr>
          <a:lstStyle/>
          <a:p>
            <a:pPr marL="171450" indent="-171450">
              <a:buFont typeface="Wingdings" panose="05000000000000000000" pitchFamily="2" charset="2"/>
              <a:buChar char="q"/>
            </a:pPr>
            <a:r>
              <a:rPr lang="en-US" sz="1200" dirty="0">
                <a:solidFill>
                  <a:schemeClr val="tx1"/>
                </a:solidFill>
                <a:latin typeface="Castellar" panose="020A0402060406010301" pitchFamily="18" charset="0"/>
              </a:rPr>
              <a:t>A successful simple portfolio uses a </a:t>
            </a:r>
            <a:r>
              <a:rPr lang="en-US" sz="1200" b="1" dirty="0">
                <a:solidFill>
                  <a:schemeClr val="tx1"/>
                </a:solidFill>
                <a:latin typeface="Castellar" panose="020A0402060406010301" pitchFamily="18" charset="0"/>
              </a:rPr>
              <a:t>single-page layout</a:t>
            </a:r>
            <a:r>
              <a:rPr lang="en-US" sz="1200" dirty="0">
                <a:solidFill>
                  <a:schemeClr val="tx1"/>
                </a:solidFill>
                <a:latin typeface="Castellar" panose="020A0402060406010301" pitchFamily="18" charset="0"/>
              </a:rPr>
              <a:t>. The user scrolls down to see all the content, making it quick and easy to navigate. The design should be clean, with plenty of negative space to make your work the focal point.</a:t>
            </a:r>
            <a:br>
              <a:rPr lang="en-US" sz="1200" dirty="0">
                <a:solidFill>
                  <a:schemeClr val="tx1"/>
                </a:solidFill>
                <a:latin typeface="Castellar" panose="020A0402060406010301" pitchFamily="18" charset="0"/>
              </a:rPr>
            </a:br>
            <a:r>
              <a:rPr lang="en-US" sz="1200" b="1" u="sng" dirty="0">
                <a:solidFill>
                  <a:schemeClr val="tx1"/>
                </a:solidFill>
                <a:latin typeface="Castellar" panose="020A0402060406010301" pitchFamily="18" charset="0"/>
              </a:rPr>
              <a:t>Header:</a:t>
            </a:r>
            <a:r>
              <a:rPr lang="en-US" sz="1200" dirty="0">
                <a:solidFill>
                  <a:schemeClr val="tx1"/>
                </a:solidFill>
                <a:latin typeface="Castellar" panose="020A0402060406010301" pitchFamily="18" charset="0"/>
              </a:rPr>
              <a:t> The top of the page should have your name, a brief one-line description of what you do (e.g., "Web Developer" or "UI/UX Designer"), and a clear navigation menu for easy jumping to different sections on the page (About, Work, Contact).</a:t>
            </a:r>
            <a:br>
              <a:rPr lang="en-US" sz="1200" dirty="0">
                <a:solidFill>
                  <a:schemeClr val="tx1"/>
                </a:solidFill>
                <a:latin typeface="Castellar" panose="020A0402060406010301" pitchFamily="18" charset="0"/>
              </a:rPr>
            </a:br>
            <a:r>
              <a:rPr lang="en-US" sz="1200" b="1" u="sng" dirty="0">
                <a:solidFill>
                  <a:schemeClr val="tx1"/>
                </a:solidFill>
                <a:latin typeface="Castellar" panose="020A0402060406010301" pitchFamily="18" charset="0"/>
              </a:rPr>
              <a:t>Hero Section</a:t>
            </a:r>
            <a:r>
              <a:rPr lang="en-US" sz="1200" b="1" dirty="0">
                <a:solidFill>
                  <a:schemeClr val="tx1"/>
                </a:solidFill>
                <a:latin typeface="Castellar" panose="020A0402060406010301" pitchFamily="18" charset="0"/>
              </a:rPr>
              <a:t>:</a:t>
            </a:r>
            <a:r>
              <a:rPr lang="en-US" sz="1200" dirty="0">
                <a:solidFill>
                  <a:schemeClr val="tx1"/>
                </a:solidFill>
                <a:latin typeface="Castellar" panose="020A0402060406010301" pitchFamily="18" charset="0"/>
              </a:rPr>
              <a:t> Immediately below the header, a "hero" section should greet visitors. This is where you can put a welcoming message, a profile picture, and a strong call-to-action like "View My Work."</a:t>
            </a:r>
            <a:br>
              <a:rPr lang="en-US" sz="1200" dirty="0">
                <a:solidFill>
                  <a:schemeClr val="tx1"/>
                </a:solidFill>
                <a:latin typeface="Castellar" panose="020A0402060406010301" pitchFamily="18" charset="0"/>
              </a:rPr>
            </a:br>
            <a:r>
              <a:rPr lang="en-US" sz="1200" b="1" u="sng" dirty="0">
                <a:solidFill>
                  <a:schemeClr val="tx1"/>
                </a:solidFill>
                <a:latin typeface="Castellar" panose="020A0402060406010301" pitchFamily="18" charset="0"/>
              </a:rPr>
              <a:t>About Section</a:t>
            </a:r>
            <a:r>
              <a:rPr lang="en-US" sz="1200" b="1" dirty="0">
                <a:solidFill>
                  <a:schemeClr val="tx1"/>
                </a:solidFill>
                <a:latin typeface="Castellar" panose="020A0402060406010301" pitchFamily="18" charset="0"/>
              </a:rPr>
              <a:t>:</a:t>
            </a:r>
            <a:r>
              <a:rPr lang="en-US" sz="1200" dirty="0">
                <a:solidFill>
                  <a:schemeClr val="tx1"/>
                </a:solidFill>
                <a:latin typeface="Castellar" panose="020A0402060406010301" pitchFamily="18" charset="0"/>
              </a:rPr>
              <a:t> This section is for a short biography. Keep it concise. Talk about your skills, your passions, and what you're looking for. Use the same  and heading styles from the provided code for consistency.</a:t>
            </a:r>
            <a:br>
              <a:rPr lang="en-US" sz="1200" dirty="0">
                <a:solidFill>
                  <a:schemeClr val="tx1"/>
                </a:solidFill>
                <a:latin typeface="Castellar" panose="020A0402060406010301" pitchFamily="18" charset="0"/>
              </a:rPr>
            </a:br>
            <a:r>
              <a:rPr lang="en-US" sz="1200" b="1" u="sng" dirty="0">
                <a:solidFill>
                  <a:schemeClr val="tx1"/>
                </a:solidFill>
                <a:latin typeface="Castellar" panose="020A0402060406010301" pitchFamily="18" charset="0"/>
              </a:rPr>
              <a:t>Work Section</a:t>
            </a:r>
            <a:r>
              <a:rPr lang="en-US" sz="1200" b="1" dirty="0">
                <a:solidFill>
                  <a:schemeClr val="tx1"/>
                </a:solidFill>
                <a:latin typeface="Castellar" panose="020A0402060406010301" pitchFamily="18" charset="0"/>
              </a:rPr>
              <a:t>:</a:t>
            </a:r>
            <a:r>
              <a:rPr lang="en-US" sz="1200" dirty="0">
                <a:solidFill>
                  <a:schemeClr val="tx1"/>
                </a:solidFill>
                <a:latin typeface="Castellar" panose="020A0402060406010301" pitchFamily="18" charset="0"/>
              </a:rPr>
              <a:t> This is the most crucial part. Showcase a few of your best projects. You don't need to show everything. Pick 3-5 of your strongest pieces. For each project, include a project title, a brief description, and a link to the live demo or code repository. You could reuse the .card class to frame each project.</a:t>
            </a:r>
            <a:br>
              <a:rPr lang="en-US" sz="1200" dirty="0">
                <a:solidFill>
                  <a:schemeClr val="tx1"/>
                </a:solidFill>
                <a:latin typeface="Castellar" panose="020A0402060406010301" pitchFamily="18" charset="0"/>
              </a:rPr>
            </a:br>
            <a:r>
              <a:rPr lang="en-US" sz="1200" b="1" u="sng" dirty="0">
                <a:solidFill>
                  <a:schemeClr val="tx1"/>
                </a:solidFill>
                <a:latin typeface="Castellar" panose="020A0402060406010301" pitchFamily="18" charset="0"/>
              </a:rPr>
              <a:t>Contact Section</a:t>
            </a:r>
            <a:r>
              <a:rPr lang="en-US" sz="1200" b="1" dirty="0">
                <a:solidFill>
                  <a:schemeClr val="tx1"/>
                </a:solidFill>
                <a:latin typeface="Castellar" panose="020A0402060406010301" pitchFamily="18" charset="0"/>
              </a:rPr>
              <a:t>:</a:t>
            </a:r>
            <a:r>
              <a:rPr lang="en-US" sz="1200" dirty="0">
                <a:solidFill>
                  <a:schemeClr val="tx1"/>
                </a:solidFill>
                <a:latin typeface="Castellar" panose="020A0402060406010301" pitchFamily="18" charset="0"/>
              </a:rPr>
              <a:t> At the bottom of the page, include links to your professional social media profiles like LinkedIn or GitHub, and a way for people to contact you, like an email address. You could also include a simple contact form.</a:t>
            </a:r>
            <a:br>
              <a:rPr lang="en-US" sz="1200" dirty="0">
                <a:solidFill>
                  <a:schemeClr val="tx1"/>
                </a:solidFill>
                <a:latin typeface="Castellar" panose="020A0402060406010301" pitchFamily="18" charset="0"/>
              </a:rPr>
            </a:br>
            <a:br>
              <a:rPr lang="en-US" sz="1200" dirty="0">
                <a:solidFill>
                  <a:schemeClr val="tx1"/>
                </a:solidFill>
              </a:rPr>
            </a:br>
            <a:r>
              <a:rPr lang="en-US" sz="6600" i="1" dirty="0">
                <a:solidFill>
                  <a:schemeClr val="tx1"/>
                </a:solidFill>
                <a:latin typeface="Algerian" panose="04020705040A02060702" pitchFamily="82" charset="0"/>
              </a:rPr>
              <a:t>                   </a:t>
            </a:r>
            <a:br>
              <a:rPr lang="en-US" sz="6600" i="1" u="sng" dirty="0">
                <a:solidFill>
                  <a:schemeClr val="tx1"/>
                </a:solidFill>
                <a:latin typeface="Algerian" panose="04020705040A02060702" pitchFamily="82" charset="0"/>
              </a:rPr>
            </a:br>
            <a:endParaRPr lang="en-IN" sz="6600" i="1" u="sng" dirty="0">
              <a:solidFill>
                <a:schemeClr val="tx1"/>
              </a:solidFill>
              <a:latin typeface="Algerian" panose="04020705040A02060702" pitchFamily="82" charset="0"/>
            </a:endParaRPr>
          </a:p>
        </p:txBody>
      </p:sp>
      <p:sp>
        <p:nvSpPr>
          <p:cNvPr id="3" name="Subtitle 2">
            <a:extLst>
              <a:ext uri="{FF2B5EF4-FFF2-40B4-BE49-F238E27FC236}">
                <a16:creationId xmlns:a16="http://schemas.microsoft.com/office/drawing/2014/main" id="{A529BBC5-AF98-8FFC-0327-BBAFAD2DBD45}"/>
              </a:ext>
            </a:extLst>
          </p:cNvPr>
          <p:cNvSpPr>
            <a:spLocks noGrp="1"/>
          </p:cNvSpPr>
          <p:nvPr>
            <p:ph type="subTitle" idx="1"/>
          </p:nvPr>
        </p:nvSpPr>
        <p:spPr>
          <a:xfrm>
            <a:off x="1363260" y="62048544"/>
            <a:ext cx="10013575" cy="186766326"/>
          </a:xfrm>
        </p:spPr>
        <p:txBody>
          <a:bodyPr>
            <a:noAutofit/>
          </a:bodyPr>
          <a:lstStyle/>
          <a:p>
            <a:r>
              <a:rPr lang="en-US" sz="1600" b="1">
                <a:latin typeface="Castellar" panose="020A0402060406010301" pitchFamily="18" charset="0"/>
              </a:rPr>
              <a:t>   </a:t>
            </a:r>
          </a:p>
        </p:txBody>
      </p:sp>
      <p:graphicFrame>
        <p:nvGraphicFramePr>
          <p:cNvPr id="4" name="Table 3">
            <a:extLst>
              <a:ext uri="{FF2B5EF4-FFF2-40B4-BE49-F238E27FC236}">
                <a16:creationId xmlns:a16="http://schemas.microsoft.com/office/drawing/2014/main" id="{C48AF725-564F-00B6-3E6C-72353E3F0C2F}"/>
              </a:ext>
            </a:extLst>
          </p:cNvPr>
          <p:cNvGraphicFramePr>
            <a:graphicFrameLocks noGrp="1"/>
          </p:cNvGraphicFramePr>
          <p:nvPr>
            <p:extLst>
              <p:ext uri="{D42A27DB-BD31-4B8C-83A1-F6EECF244321}">
                <p14:modId xmlns:p14="http://schemas.microsoft.com/office/powerpoint/2010/main" val="1481932433"/>
              </p:ext>
            </p:extLst>
          </p:nvPr>
        </p:nvGraphicFramePr>
        <p:xfrm>
          <a:off x="4946755" y="642115"/>
          <a:ext cx="6438422" cy="594925"/>
        </p:xfrm>
        <a:graphic>
          <a:graphicData uri="http://schemas.openxmlformats.org/drawingml/2006/table">
            <a:tbl>
              <a:tblPr firstRow="1" bandRow="1">
                <a:tableStyleId>{68D230F3-CF80-4859-8CE7-A43EE81993B5}</a:tableStyleId>
              </a:tblPr>
              <a:tblGrid>
                <a:gridCol w="6438422">
                  <a:extLst>
                    <a:ext uri="{9D8B030D-6E8A-4147-A177-3AD203B41FA5}">
                      <a16:colId xmlns:a16="http://schemas.microsoft.com/office/drawing/2014/main" val="154959208"/>
                    </a:ext>
                  </a:extLst>
                </a:gridCol>
              </a:tblGrid>
              <a:tr h="594925">
                <a:tc>
                  <a:txBody>
                    <a:bodyPr/>
                    <a:lstStyle/>
                    <a:p>
                      <a:r>
                        <a:rPr lang="en-US" sz="3200" dirty="0">
                          <a:latin typeface="Algerian" panose="04020705040A02060702" pitchFamily="82" charset="0"/>
                        </a:rPr>
                        <a:t>    portfolio design &amp; layout</a:t>
                      </a:r>
                      <a:endParaRPr lang="en-IN" sz="3200" dirty="0">
                        <a:latin typeface="Algerian" panose="04020705040A02060702" pitchFamily="82" charset="0"/>
                      </a:endParaRPr>
                    </a:p>
                  </a:txBody>
                  <a:tcPr/>
                </a:tc>
                <a:extLst>
                  <a:ext uri="{0D108BD9-81ED-4DB2-BD59-A6C34878D82A}">
                    <a16:rowId xmlns:a16="http://schemas.microsoft.com/office/drawing/2014/main" val="3091336717"/>
                  </a:ext>
                </a:extLst>
              </a:tr>
            </a:tbl>
          </a:graphicData>
        </a:graphic>
      </p:graphicFrame>
      <p:sp>
        <p:nvSpPr>
          <p:cNvPr id="13" name="Rectangle 3">
            <a:extLst>
              <a:ext uri="{FF2B5EF4-FFF2-40B4-BE49-F238E27FC236}">
                <a16:creationId xmlns:a16="http://schemas.microsoft.com/office/drawing/2014/main" id="{5E72D11D-D3F0-5B34-4159-699609A15FDD}"/>
              </a:ext>
            </a:extLst>
          </p:cNvPr>
          <p:cNvSpPr>
            <a:spLocks noChangeArrowheads="1"/>
          </p:cNvSpPr>
          <p:nvPr/>
        </p:nvSpPr>
        <p:spPr bwMode="auto">
          <a:xfrm>
            <a:off x="2608959" y="5907524"/>
            <a:ext cx="9071959" cy="68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4678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863511-360C-7BCC-7914-E68D6D47F4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AE00D1-07C1-0A86-0427-2AE37583D2DD}"/>
              </a:ext>
            </a:extLst>
          </p:cNvPr>
          <p:cNvSpPr>
            <a:spLocks noGrp="1"/>
          </p:cNvSpPr>
          <p:nvPr>
            <p:ph type="ctrTitle"/>
          </p:nvPr>
        </p:nvSpPr>
        <p:spPr>
          <a:xfrm rot="10800000" flipV="1">
            <a:off x="1371600" y="1828799"/>
            <a:ext cx="10013576" cy="2608729"/>
          </a:xfrm>
        </p:spPr>
        <p:txBody>
          <a:bodyPr>
            <a:normAutofit/>
          </a:bodyPr>
          <a:lstStyle/>
          <a:p>
            <a:r>
              <a:rPr lang="en-US" i="1">
                <a:latin typeface="Algerian" panose="04020705040A02060702" pitchFamily="82" charset="0"/>
              </a:rPr>
              <a:t>                   </a:t>
            </a:r>
            <a:br>
              <a:rPr lang="en-US" i="1" u="sng">
                <a:latin typeface="Algerian" panose="04020705040A02060702" pitchFamily="82" charset="0"/>
              </a:rPr>
            </a:br>
            <a:endParaRPr lang="en-IN" i="1" u="sng">
              <a:latin typeface="Algerian" panose="04020705040A02060702" pitchFamily="82" charset="0"/>
            </a:endParaRPr>
          </a:p>
        </p:txBody>
      </p:sp>
      <p:sp>
        <p:nvSpPr>
          <p:cNvPr id="3" name="Subtitle 2">
            <a:extLst>
              <a:ext uri="{FF2B5EF4-FFF2-40B4-BE49-F238E27FC236}">
                <a16:creationId xmlns:a16="http://schemas.microsoft.com/office/drawing/2014/main" id="{F25C0600-D82F-DD87-3262-596BE6F93704}"/>
              </a:ext>
            </a:extLst>
          </p:cNvPr>
          <p:cNvSpPr>
            <a:spLocks noGrp="1"/>
          </p:cNvSpPr>
          <p:nvPr>
            <p:ph type="subTitle" idx="1"/>
          </p:nvPr>
        </p:nvSpPr>
        <p:spPr>
          <a:xfrm>
            <a:off x="2075330" y="4747710"/>
            <a:ext cx="10013575" cy="3141231"/>
          </a:xfrm>
        </p:spPr>
        <p:txBody>
          <a:bodyPr>
            <a:noAutofit/>
          </a:bodyPr>
          <a:lstStyle/>
          <a:p>
            <a:r>
              <a:rPr lang="en-US" sz="1400" b="1" i="1">
                <a:latin typeface="Castellar" panose="020A0402060406010301" pitchFamily="18" charset="0"/>
              </a:rPr>
              <a:t>                              </a:t>
            </a:r>
          </a:p>
        </p:txBody>
      </p:sp>
      <p:graphicFrame>
        <p:nvGraphicFramePr>
          <p:cNvPr id="4" name="Table 3">
            <a:extLst>
              <a:ext uri="{FF2B5EF4-FFF2-40B4-BE49-F238E27FC236}">
                <a16:creationId xmlns:a16="http://schemas.microsoft.com/office/drawing/2014/main" id="{5F963EF1-E24A-C4BD-9309-48D7FEF45B13}"/>
              </a:ext>
            </a:extLst>
          </p:cNvPr>
          <p:cNvGraphicFramePr>
            <a:graphicFrameLocks noGrp="1"/>
          </p:cNvGraphicFramePr>
          <p:nvPr>
            <p:extLst>
              <p:ext uri="{D42A27DB-BD31-4B8C-83A1-F6EECF244321}">
                <p14:modId xmlns:p14="http://schemas.microsoft.com/office/powerpoint/2010/main" val="2974374362"/>
              </p:ext>
            </p:extLst>
          </p:nvPr>
        </p:nvGraphicFramePr>
        <p:xfrm>
          <a:off x="5719484" y="535701"/>
          <a:ext cx="5822575" cy="579120"/>
        </p:xfrm>
        <a:graphic>
          <a:graphicData uri="http://schemas.openxmlformats.org/drawingml/2006/table">
            <a:tbl>
              <a:tblPr firstRow="1" bandRow="1">
                <a:tableStyleId>{68D230F3-CF80-4859-8CE7-A43EE81993B5}</a:tableStyleId>
              </a:tblPr>
              <a:tblGrid>
                <a:gridCol w="5822575">
                  <a:extLst>
                    <a:ext uri="{9D8B030D-6E8A-4147-A177-3AD203B41FA5}">
                      <a16:colId xmlns:a16="http://schemas.microsoft.com/office/drawing/2014/main" val="154959208"/>
                    </a:ext>
                  </a:extLst>
                </a:gridCol>
              </a:tblGrid>
              <a:tr h="436578">
                <a:tc>
                  <a:txBody>
                    <a:bodyPr/>
                    <a:lstStyle/>
                    <a:p>
                      <a:r>
                        <a:rPr lang="en-US" sz="3200" u="none">
                          <a:latin typeface="Algerian" panose="04020705040A02060702" pitchFamily="82" charset="0"/>
                        </a:rPr>
                        <a:t>Features &amp; functionality</a:t>
                      </a:r>
                      <a:endParaRPr lang="en-IN" sz="3200" u="none">
                        <a:latin typeface="Algerian" panose="04020705040A02060702" pitchFamily="82" charset="0"/>
                      </a:endParaRPr>
                    </a:p>
                  </a:txBody>
                  <a:tcPr/>
                </a:tc>
                <a:extLst>
                  <a:ext uri="{0D108BD9-81ED-4DB2-BD59-A6C34878D82A}">
                    <a16:rowId xmlns:a16="http://schemas.microsoft.com/office/drawing/2014/main" val="3091336717"/>
                  </a:ext>
                </a:extLst>
              </a:tr>
            </a:tbl>
          </a:graphicData>
        </a:graphic>
      </p:graphicFrame>
      <p:sp>
        <p:nvSpPr>
          <p:cNvPr id="6" name="Rectangle 2">
            <a:extLst>
              <a:ext uri="{FF2B5EF4-FFF2-40B4-BE49-F238E27FC236}">
                <a16:creationId xmlns:a16="http://schemas.microsoft.com/office/drawing/2014/main" id="{67AF0D6E-D43E-3CA1-9F45-A724581EB4BB}"/>
              </a:ext>
            </a:extLst>
          </p:cNvPr>
          <p:cNvSpPr>
            <a:spLocks noChangeArrowheads="1"/>
          </p:cNvSpPr>
          <p:nvPr/>
        </p:nvSpPr>
        <p:spPr bwMode="auto">
          <a:xfrm>
            <a:off x="1248336" y="1736142"/>
            <a:ext cx="9695328" cy="3808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050" b="1" i="0" u="none" strike="noStrike" cap="none" normalizeH="0" baseline="0" dirty="0">
                <a:ln>
                  <a:noFill/>
                </a:ln>
                <a:solidFill>
                  <a:schemeClr val="tx1"/>
                </a:solidFill>
                <a:effectLst/>
                <a:latin typeface="Castellar" panose="020A0402060406010301" pitchFamily="18" charset="0"/>
              </a:rPr>
              <a:t>Random Number Generation:</a:t>
            </a:r>
            <a:br>
              <a:rPr kumimoji="0" lang="en-US" altLang="en-US" sz="1050" i="0" u="none" strike="noStrike" cap="none" normalizeH="0" baseline="0" dirty="0">
                <a:ln>
                  <a:noFill/>
                </a:ln>
                <a:solidFill>
                  <a:schemeClr val="tx1"/>
                </a:solidFill>
                <a:effectLst/>
                <a:latin typeface="Castellar" panose="020A0402060406010301" pitchFamily="18" charset="0"/>
              </a:rPr>
            </a:br>
            <a:r>
              <a:rPr kumimoji="0" lang="en-US" altLang="en-US" sz="1050" i="0" u="none" strike="noStrike" cap="none" normalizeH="0" baseline="0" dirty="0">
                <a:ln>
                  <a:noFill/>
                </a:ln>
                <a:solidFill>
                  <a:schemeClr val="tx1"/>
                </a:solidFill>
                <a:effectLst/>
                <a:latin typeface="Castellar" panose="020A0402060406010301" pitchFamily="18" charset="0"/>
              </a:rPr>
              <a:t>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050" i="0" u="none" strike="noStrike" cap="none" normalizeH="0" baseline="0" dirty="0">
                <a:ln>
                  <a:noFill/>
                </a:ln>
                <a:solidFill>
                  <a:schemeClr val="tx1"/>
                </a:solidFill>
                <a:effectLst/>
                <a:latin typeface="Castellar" panose="020A0402060406010301" pitchFamily="18" charset="0"/>
              </a:rPr>
              <a:t>Automatically picks a secret number between 1 and 100 when the page loads or the game resets.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050" i="0" u="none" strike="noStrike" cap="none" normalizeH="0" baseline="0" dirty="0">
              <a:ln>
                <a:noFill/>
              </a:ln>
              <a:solidFill>
                <a:schemeClr val="tx1"/>
              </a:solidFill>
              <a:effectLst/>
              <a:latin typeface="Castellar" panose="020A0402060406010301"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050" b="1" i="0" u="none" strike="noStrike" cap="none" normalizeH="0" baseline="0" dirty="0">
                <a:ln>
                  <a:noFill/>
                </a:ln>
                <a:solidFill>
                  <a:schemeClr val="tx1"/>
                </a:solidFill>
                <a:effectLst/>
                <a:latin typeface="Castellar" panose="020A0402060406010301" pitchFamily="18" charset="0"/>
              </a:rPr>
              <a:t>User Input:</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sz="1050" b="1" dirty="0">
              <a:latin typeface="Castellar" panose="020A0402060406010301"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050" i="0" u="none" strike="noStrike" cap="none" normalizeH="0" baseline="0" dirty="0">
                <a:ln>
                  <a:noFill/>
                </a:ln>
                <a:solidFill>
                  <a:schemeClr val="tx1"/>
                </a:solidFill>
                <a:effectLst/>
                <a:latin typeface="Castellar" panose="020A0402060406010301" pitchFamily="18" charset="0"/>
              </a:rPr>
              <a:t>Allows the player to enter their guess through a number input field restricted to values between 1 and 100.</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050" i="0" u="none" strike="noStrike" cap="none" normalizeH="0" baseline="0" dirty="0">
              <a:ln>
                <a:noFill/>
              </a:ln>
              <a:solidFill>
                <a:schemeClr val="tx1"/>
              </a:solidFill>
              <a:effectLst/>
              <a:latin typeface="Castellar" panose="020A0402060406010301"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050" b="1" i="0" u="none" strike="noStrike" cap="none" normalizeH="0" baseline="0" dirty="0">
                <a:ln>
                  <a:noFill/>
                </a:ln>
                <a:solidFill>
                  <a:schemeClr val="tx1"/>
                </a:solidFill>
                <a:effectLst/>
                <a:latin typeface="Castellar" panose="020A0402060406010301" pitchFamily="18" charset="0"/>
              </a:rPr>
              <a:t>Guess Validation:</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050" b="1" i="0" u="none" strike="noStrike" cap="none" normalizeH="0" baseline="0" dirty="0">
              <a:ln>
                <a:noFill/>
              </a:ln>
              <a:solidFill>
                <a:schemeClr val="tx1"/>
              </a:solidFill>
              <a:effectLst/>
              <a:latin typeface="Castellar" panose="020A0402060406010301"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050" i="0" u="none" strike="noStrike" cap="none" normalizeH="0" baseline="0" dirty="0">
                <a:ln>
                  <a:noFill/>
                </a:ln>
                <a:solidFill>
                  <a:schemeClr val="tx1"/>
                </a:solidFill>
                <a:effectLst/>
                <a:latin typeface="Castellar" panose="020A0402060406010301" pitchFamily="18" charset="0"/>
              </a:rPr>
              <a:t>Checks if the input is a valid number within the specified range and prompts the user if it’s invalid. </a:t>
            </a:r>
          </a:p>
          <a:p>
            <a:pPr marR="0" lvl="0" algn="l" defTabSz="914400" rtl="0" eaLnBrk="0" fontAlgn="base" latinLnBrk="0" hangingPunct="0">
              <a:lnSpc>
                <a:spcPct val="100000"/>
              </a:lnSpc>
              <a:spcBef>
                <a:spcPct val="0"/>
              </a:spcBef>
              <a:spcAft>
                <a:spcPct val="0"/>
              </a:spcAft>
              <a:buClrTx/>
              <a:buSzTx/>
              <a:tabLst/>
            </a:pPr>
            <a:endParaRPr kumimoji="0" lang="en-US" altLang="en-US" sz="1050" i="0" u="none" strike="noStrike" cap="none" normalizeH="0" baseline="0" dirty="0">
              <a:ln>
                <a:noFill/>
              </a:ln>
              <a:solidFill>
                <a:schemeClr val="tx1"/>
              </a:solidFill>
              <a:effectLst/>
              <a:latin typeface="Castellar" panose="020A0402060406010301"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050" b="1" i="0" u="none" strike="noStrike" cap="none" normalizeH="0" baseline="0" dirty="0">
                <a:ln>
                  <a:noFill/>
                </a:ln>
                <a:solidFill>
                  <a:schemeClr val="tx1"/>
                </a:solidFill>
                <a:effectLst/>
                <a:latin typeface="Castellar" panose="020A0402060406010301" pitchFamily="18" charset="0"/>
              </a:rPr>
              <a:t>Attempts Counter:</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050" b="1" i="0" u="none" strike="noStrike" cap="none" normalizeH="0" baseline="0" dirty="0">
              <a:ln>
                <a:noFill/>
              </a:ln>
              <a:solidFill>
                <a:schemeClr val="tx1"/>
              </a:solidFill>
              <a:effectLst/>
              <a:latin typeface="Castellar" panose="020A0402060406010301"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050" i="0" u="none" strike="noStrike" cap="none" normalizeH="0" baseline="0" dirty="0">
                <a:ln>
                  <a:noFill/>
                </a:ln>
                <a:solidFill>
                  <a:schemeClr val="tx1"/>
                </a:solidFill>
                <a:effectLst/>
                <a:latin typeface="Castellar" panose="020A0402060406010301" pitchFamily="18" charset="0"/>
              </a:rPr>
              <a:t>Keeps track of how many guesses the player has made.</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050" i="0" u="none" strike="noStrike" cap="none" normalizeH="0" baseline="0" dirty="0">
              <a:ln>
                <a:noFill/>
              </a:ln>
              <a:solidFill>
                <a:schemeClr val="tx1"/>
              </a:solidFill>
              <a:effectLst/>
              <a:latin typeface="Castellar" panose="020A0402060406010301"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050" b="1" i="0" u="none" strike="noStrike" cap="none" normalizeH="0" baseline="0" dirty="0">
                <a:ln>
                  <a:noFill/>
                </a:ln>
                <a:solidFill>
                  <a:schemeClr val="tx1"/>
                </a:solidFill>
                <a:effectLst/>
                <a:latin typeface="Castellar" panose="020A0402060406010301" pitchFamily="18" charset="0"/>
              </a:rPr>
              <a:t>Winning Message: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050" b="1" i="0" u="none" strike="noStrike" cap="none" normalizeH="0" baseline="0" dirty="0">
              <a:ln>
                <a:noFill/>
              </a:ln>
              <a:solidFill>
                <a:schemeClr val="tx1"/>
              </a:solidFill>
              <a:effectLst/>
              <a:latin typeface="Castellar" panose="020A0402060406010301"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050" i="0" u="none" strike="noStrike" cap="none" normalizeH="0" baseline="0" dirty="0">
                <a:ln>
                  <a:noFill/>
                </a:ln>
                <a:solidFill>
                  <a:schemeClr val="tx1"/>
                </a:solidFill>
                <a:effectLst/>
                <a:latin typeface="Castellar" panose="020A0402060406010301" pitchFamily="18" charset="0"/>
              </a:rPr>
              <a:t>Displays a congratulatory message showing the number of attempts once the correct number is guessed.</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050" i="0" u="none" strike="noStrike" cap="none" normalizeH="0" baseline="0" dirty="0">
              <a:ln>
                <a:noFill/>
              </a:ln>
              <a:solidFill>
                <a:schemeClr val="tx1"/>
              </a:solidFill>
              <a:effectLst/>
              <a:latin typeface="Castellar" panose="020A0402060406010301"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050" b="1" i="0" u="none" strike="noStrike" cap="none" normalizeH="0" baseline="0" dirty="0">
                <a:ln>
                  <a:noFill/>
                </a:ln>
                <a:solidFill>
                  <a:schemeClr val="tx1"/>
                </a:solidFill>
                <a:effectLst/>
                <a:latin typeface="Castellar" panose="020A0402060406010301" pitchFamily="18" charset="0"/>
              </a:rPr>
              <a:t>Reset Function:</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050" b="1" i="0" u="none" strike="noStrike" cap="none" normalizeH="0" baseline="0" dirty="0">
              <a:ln>
                <a:noFill/>
              </a:ln>
              <a:solidFill>
                <a:schemeClr val="tx1"/>
              </a:solidFill>
              <a:effectLst/>
              <a:latin typeface="Castellar" panose="020A0402060406010301"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050" i="0" u="none" strike="noStrike" cap="none" normalizeH="0" baseline="0" dirty="0">
                <a:ln>
                  <a:noFill/>
                </a:ln>
                <a:solidFill>
                  <a:schemeClr val="tx1"/>
                </a:solidFill>
                <a:effectLst/>
                <a:latin typeface="Castellar" panose="020A0402060406010301" pitchFamily="18" charset="0"/>
              </a:rPr>
              <a:t>Resets the game by generating a new secret number, clearing attempts, and resetting the input and messages.</a:t>
            </a:r>
          </a:p>
        </p:txBody>
      </p:sp>
    </p:spTree>
    <p:extLst>
      <p:ext uri="{BB962C8B-B14F-4D97-AF65-F5344CB8AC3E}">
        <p14:creationId xmlns:p14="http://schemas.microsoft.com/office/powerpoint/2010/main" val="41360829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73</TotalTime>
  <Words>1039</Words>
  <Application>Microsoft Office PowerPoint</Application>
  <PresentationFormat>Widescreen</PresentationFormat>
  <Paragraphs>122</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Algerian</vt:lpstr>
      <vt:lpstr>Arial</vt:lpstr>
      <vt:lpstr>Arial Black</vt:lpstr>
      <vt:lpstr>Bernard MT Condensed</vt:lpstr>
      <vt:lpstr>Calibri</vt:lpstr>
      <vt:lpstr>Castellar</vt:lpstr>
      <vt:lpstr>Century Gothic</vt:lpstr>
      <vt:lpstr>Wingdings</vt:lpstr>
      <vt:lpstr>Wingdings 3</vt:lpstr>
      <vt:lpstr>Ion Boardroom</vt:lpstr>
      <vt:lpstr>                   Digital portfolio  </vt:lpstr>
      <vt:lpstr>                    </vt:lpstr>
      <vt:lpstr>                    </vt:lpstr>
      <vt:lpstr>                    </vt:lpstr>
      <vt:lpstr>                    </vt:lpstr>
      <vt:lpstr>                    </vt:lpstr>
      <vt:lpstr>                    </vt:lpstr>
      <vt:lpstr>A successful simple portfolio uses a single-page layout. The user scrolls down to see all the content, making it quick and easy to navigate. The design should be clean, with plenty of negative space to make your work the focal point. Header: The top of the page should have your name, a brief one-line description of what you do (e.g., "Web Developer" or "UI/UX Designer"), and a clear navigation menu for easy jumping to different sections on the page (About, Work, Contact). Hero Section: Immediately below the header, a "hero" section should greet visitors. This is where you can put a welcoming message, a profile picture, and a strong call-to-action like "View My Work." About Section: This section is for a short biography. Keep it concise. Talk about your skills, your passions, and what you're looking for. Use the same  and heading styles from the provided code for consistency. Work Section: This is the most crucial part. Showcase a few of your best projects. You don't need to show everything. Pick 3-5 of your strongest pieces. For each project, include a project title, a brief description, and a link to the live demo or code repository. You could reuse the .card class to frame each project. Contact Section: At the bottom of the page, include links to your professional social media profiles like LinkedIn or GitHub, and a way for people to contact you, like an email address. You could also include a simple contact form.                      </vt:lpstr>
      <vt:lpstr>                    </vt:lpstr>
      <vt:lpstr>                    </vt:lpstr>
      <vt:lpstr>                    </vt:lpstr>
      <vt:lpstr>https://github.com/sthanigaivel24111bsccs-bit/Thanigaivel_24111.git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s.thanigai vel</dc:creator>
  <cp:lastModifiedBy>bsc second</cp:lastModifiedBy>
  <cp:revision>5</cp:revision>
  <dcterms:created xsi:type="dcterms:W3CDTF">2025-09-08T14:14:52Z</dcterms:created>
  <dcterms:modified xsi:type="dcterms:W3CDTF">2025-09-10T05:50:13Z</dcterms:modified>
</cp:coreProperties>
</file>