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9"/>
  </p:notesMasterIdLst>
  <p:sldIdLst>
    <p:sldId id="310" r:id="rId4"/>
    <p:sldId id="303" r:id="rId5"/>
    <p:sldId id="592" r:id="rId6"/>
    <p:sldId id="59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AEBD1-B275-4C52-897C-CF1E82ED21A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097B5-B0F9-4304-8256-482FC72F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3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A73B9-33CA-4912-8041-283A731CA521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6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7E0A77A-F252-4034-B1BD-6D67BC915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ADE48D7-78FD-41B7-A566-1C7841909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9700" y="5194300"/>
            <a:ext cx="6958013" cy="408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48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1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2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5280" y="568860"/>
            <a:ext cx="2601601" cy="5656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641" y="568860"/>
            <a:ext cx="7624319" cy="5656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64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7ED6F-4316-4375-B434-9565822D3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9CE21-0AE0-4C16-94AF-B329B9EEF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0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56A11-A483-4C3E-83F9-2BEB25FC1C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39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C966-9BA9-4299-BA7D-FAD6B161D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00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3FCF7-A8FD-456C-BF22-FB0C9C161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36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208BF-46BC-493E-A694-E5E4F836F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64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5157E-6D75-4F06-B26D-0523EF564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2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1807-EFBF-4166-B062-91D6C0C90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9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4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8913-78BF-4279-9588-6DFE6AB8F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07AA8-BB2F-4C8D-A198-0A0711E68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256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8CC5-F458-47EF-954C-9AF7348A2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75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7AC65C8-7809-449C-BFB5-31DF0BE6E85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3A5537D-D1FB-4A21-9E4F-A83592E3B0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060F405-5991-4F6A-8054-B6C71B8D96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36F72287-855D-44E9-BBE2-CC6D56E82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86B50CB3-E125-403E-9B2B-8768DB983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4F4B1E2F-D4EC-4EA0-B286-47B36894E9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FC252D86-318C-47F2-A78E-8C81B6C2DD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47233CA-7AB3-4CDF-8A68-83A8C37C50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7F8839CA-6685-409C-AF11-37AF86EF41C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BD6AE09-F3DD-4F0C-A451-E2C66236E4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8BC0A2F-06ED-4692-84C0-F04DDB1875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5602685-DDB8-42E0-A077-8AB649F7A4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FE554DF6-EB0A-4265-A2A2-430311A46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2FAE9E4B-7E05-4794-8C50-7F61383BA7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" name="Text Box 22">
            <a:extLst>
              <a:ext uri="{FF2B5EF4-FFF2-40B4-BE49-F238E27FC236}">
                <a16:creationId xmlns:a16="http://schemas.microsoft.com/office/drawing/2014/main" id="{E7F7F14C-DC12-4165-BC26-367146540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60584" y="395288"/>
            <a:ext cx="5357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400"/>
              <a:t>CSc 133 Lecture Notes</a:t>
            </a:r>
          </a:p>
        </p:txBody>
      </p:sp>
      <p:sp>
        <p:nvSpPr>
          <p:cNvPr id="261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1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Tx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393E9604-5D5C-4E8A-BCAF-B768BE35E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926273A9-7D3F-4EEC-98B9-63DF03C39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023C7547-3D88-42AF-B481-0BD1B5A25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4448A84-C177-479A-B75E-39BF8DFB3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678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BC2421-4653-4ABF-8447-2F01E1F3CC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810251" y="6499226"/>
            <a:ext cx="5715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C111-CA68-492D-ACB0-270707F66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DD721CB9-EF8F-4ED8-99CF-5BF50200F56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99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A5AFDF-43DA-4795-8903-202420EBFD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608D-5317-4C2B-A131-773CAE34B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D5B6E17-7BE1-4173-911F-B648AE4E1CF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02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2567" y="1819275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6224CB-7F79-4343-A79D-63749EDC22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3D1A-25B8-45DC-A90C-0C1346123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C13E646-3263-4E88-B383-B07241505C0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4CE97E-0CE3-43E7-A6DB-29D2EF7763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500AA-352D-4887-AE40-8EA916CAA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F7FA820-53F0-4FA2-9AFE-99C2B07B1B1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4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B0B68-15AF-4805-AFD7-56FF2162DC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F95B-1A1B-4F41-AA76-675F7727E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A317601-6E8E-4C80-91AE-4564FFEE404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3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DA47199-B1B4-4B46-979A-57B6576354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ABE80-D010-4503-B889-51F595B02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D8E2FC9-7E01-4FD0-9749-DDABF3DE67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9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72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52648F-1DD2-48C6-A365-0E9B31B826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9823-66E6-4C96-886E-1ABCE4DEE9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0EA0864-A867-4686-B98F-ABC4F3750F8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6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38275C-A8A9-47E3-9914-00B446786D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19C93-0681-4587-8B1A-6400FC295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64AEFF2-B067-4B39-922C-D020FA5879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40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521375-B4EC-4C1A-942A-9DC96E1B24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BB21D-24DB-4C50-9CFC-16D934CE9A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F5F3F1C-5EE7-4FE6-8E65-30BFCAF368A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7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2051" y="409575"/>
            <a:ext cx="2745316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1" y="409575"/>
            <a:ext cx="8032751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7EE784-8614-4234-9BD3-E01E9E8A96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DAD1-000A-4685-9419-598E12A4E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C620F2-5D9E-46CE-94A9-59D38B54B9C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641" y="1906761"/>
            <a:ext cx="5112959" cy="4319014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920" y="1906761"/>
            <a:ext cx="5112961" cy="4319014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5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6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21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42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7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6641" y="568861"/>
            <a:ext cx="10410240" cy="114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641" y="1906761"/>
            <a:ext cx="10410240" cy="431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911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2pPr>
      <a:lvl3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3pPr>
      <a:lvl4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4pPr>
      <a:lvl5pPr algn="ctr" defTabSz="40757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5pPr>
      <a:lvl6pPr marL="1721016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6pPr>
      <a:lvl7pPr marL="2135787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7pPr>
      <a:lvl8pPr marL="2550559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8pPr>
      <a:lvl9pPr marL="2965331" algn="l" defTabSz="407571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992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9pPr>
    </p:titleStyle>
    <p:bodyStyle>
      <a:lvl1pPr marL="391729" indent="-293797" algn="l" defTabSz="407571" rtl="0" eaLnBrk="0" fontAlgn="base" hangingPunct="0">
        <a:lnSpc>
          <a:spcPct val="93000"/>
        </a:lnSpc>
        <a:spcBef>
          <a:spcPct val="0"/>
        </a:spcBef>
        <a:spcAft>
          <a:spcPts val="1282"/>
        </a:spcAft>
        <a:buClr>
          <a:srgbClr val="000000"/>
        </a:buClr>
        <a:buSzPct val="45000"/>
        <a:buFont typeface="StarSymbol" charset="0"/>
        <a:buChar char="●"/>
        <a:defRPr sz="2903">
          <a:solidFill>
            <a:srgbClr val="000000"/>
          </a:solidFill>
          <a:latin typeface="+mn-lt"/>
          <a:ea typeface="+mn-ea"/>
          <a:cs typeface="+mn-cs"/>
        </a:defRPr>
      </a:lvl1pPr>
      <a:lvl2pPr marL="783458" indent="-260673" algn="l" defTabSz="407571" rtl="0" eaLnBrk="0" fontAlgn="base" hangingPunct="0">
        <a:lnSpc>
          <a:spcPct val="93000"/>
        </a:lnSpc>
        <a:spcBef>
          <a:spcPct val="0"/>
        </a:spcBef>
        <a:spcAft>
          <a:spcPts val="1021"/>
        </a:spcAft>
        <a:buClr>
          <a:srgbClr val="000000"/>
        </a:buClr>
        <a:buSzPct val="75000"/>
        <a:buFont typeface="StarSymbol" charset="0"/>
        <a:buChar char="–"/>
        <a:defRPr sz="2540">
          <a:solidFill>
            <a:srgbClr val="000000"/>
          </a:solidFill>
          <a:latin typeface="+mn-lt"/>
          <a:ea typeface="+mn-ea"/>
          <a:cs typeface="+mn-cs"/>
        </a:defRPr>
      </a:lvl2pPr>
      <a:lvl3pPr marL="1175187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StarSymbol" charset="0"/>
        <a:buChar char="●"/>
        <a:defRPr sz="2177">
          <a:solidFill>
            <a:srgbClr val="000000"/>
          </a:solidFill>
          <a:latin typeface="+mn-lt"/>
          <a:ea typeface="+mn-ea"/>
          <a:cs typeface="+mn-cs"/>
        </a:defRPr>
      </a:lvl3pPr>
      <a:lvl4pPr marL="1566916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511"/>
        </a:spcAft>
        <a:buClr>
          <a:srgbClr val="000000"/>
        </a:buClr>
        <a:buSzPct val="75000"/>
        <a:buFont typeface="StarSymbol" charset="0"/>
        <a:buChar char="–"/>
        <a:defRPr sz="1814">
          <a:solidFill>
            <a:srgbClr val="000000"/>
          </a:solidFill>
          <a:latin typeface="+mn-lt"/>
          <a:ea typeface="+mn-ea"/>
          <a:cs typeface="+mn-cs"/>
        </a:defRPr>
      </a:lvl4pPr>
      <a:lvl5pPr marL="1958645" indent="-195864" algn="l" defTabSz="407571" rtl="0" eaLnBrk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5pPr>
      <a:lvl6pPr marL="2373417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6pPr>
      <a:lvl7pPr marL="2788188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7pPr>
      <a:lvl8pPr marL="3202960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8pPr>
      <a:lvl9pPr marL="3617732" indent="-195864" algn="l" defTabSz="407571" rtl="0" fontAlgn="base" hangingPunct="0">
        <a:lnSpc>
          <a:spcPct val="93000"/>
        </a:lnSpc>
        <a:spcBef>
          <a:spcPct val="0"/>
        </a:spcBef>
        <a:spcAft>
          <a:spcPts val="249"/>
        </a:spcAft>
        <a:buClr>
          <a:srgbClr val="000000"/>
        </a:buClr>
        <a:buSzPct val="45000"/>
        <a:buFont typeface="StarSymbol" charset="0"/>
        <a:buChar char="●"/>
        <a:defRPr sz="1814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8" rIns="91411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12192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751476" y="6396038"/>
            <a:ext cx="184417" cy="16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85" tIns="45642" rIns="91285" bIns="45642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en-US" sz="5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92225"/>
            <a:ext cx="12192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z="200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267" y="6402388"/>
            <a:ext cx="284056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13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63434" y="6402388"/>
            <a:ext cx="527473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1434" y="6402388"/>
            <a:ext cx="284056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EE73511-3CD0-4C35-8EA7-FB4B488D3B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0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D1C9D602-7985-4BC5-90BE-F79AB51C60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4B1A5409-31E7-4BF3-A6A0-4A464BA08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7" name="Group 4">
            <a:extLst>
              <a:ext uri="{FF2B5EF4-FFF2-40B4-BE49-F238E27FC236}">
                <a16:creationId xmlns:a16="http://schemas.microsoft.com/office/drawing/2014/main" id="{A9846DF7-AEC2-4959-BCD9-D70AE840401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34AD9883-0DC0-45BE-8950-CAA3E5AB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D2C0480B-4AA6-409B-90C9-AA4991DC0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BCFBD10D-29BF-4705-8342-BAC50F772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7ECE090-84FD-47B9-8FC6-46537EC2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FC0CE9C4-DB3E-4199-A96D-E86738E8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AF992EE4-58CC-4DB1-B06B-27FB41B7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67281E01-6E57-4DE1-B867-64CDB2A0F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6F22719A-57AA-4F2B-A325-56E9D391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E1A1C50E-8D0D-4FF2-B309-EB635A5C0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260112" name="Rectangle 16">
            <a:extLst>
              <a:ext uri="{FF2B5EF4-FFF2-40B4-BE49-F238E27FC236}">
                <a16:creationId xmlns:a16="http://schemas.microsoft.com/office/drawing/2014/main" id="{922F4C2F-48E1-4C51-B64F-2690CFBB98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17">
            <a:extLst>
              <a:ext uri="{FF2B5EF4-FFF2-40B4-BE49-F238E27FC236}">
                <a16:creationId xmlns:a16="http://schemas.microsoft.com/office/drawing/2014/main" id="{905D9DE9-255A-416C-A1F6-44661EFD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133" y="58738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/>
              <a:t>CSC 133 Lecture Notes</a:t>
            </a:r>
          </a:p>
          <a:p>
            <a:pPr algn="r" eaLnBrk="1" hangingPunct="1">
              <a:defRPr/>
            </a:pPr>
            <a:r>
              <a:rPr lang="en-US" altLang="en-US" sz="1200" dirty="0">
                <a:latin typeface="Courier New" pitchFamily="49" charset="0"/>
              </a:rPr>
              <a:t>6</a:t>
            </a:r>
            <a:r>
              <a:rPr lang="en-US" altLang="en-US" sz="1200" dirty="0"/>
              <a:t> - Interfaces</a:t>
            </a:r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EF8A4659-AB26-48F0-ADFD-CE6B9ABAA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4567" y="1819275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19">
            <a:extLst>
              <a:ext uri="{FF2B5EF4-FFF2-40B4-BE49-F238E27FC236}">
                <a16:creationId xmlns:a16="http://schemas.microsoft.com/office/drawing/2014/main" id="{7B7D87BC-7974-4A75-A9DF-6947498EC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09576"/>
            <a:ext cx="10972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D9386092-0766-4939-9911-3342C93E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6267450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 dirty="0" err="1"/>
              <a:t>CSc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Dept</a:t>
            </a:r>
            <a:r>
              <a:rPr lang="en-US" altLang="en-US" sz="1200" dirty="0"/>
              <a:t>, CSUS</a:t>
            </a:r>
          </a:p>
        </p:txBody>
      </p:sp>
    </p:spTree>
    <p:extLst>
      <p:ext uri="{BB962C8B-B14F-4D97-AF65-F5344CB8AC3E}">
        <p14:creationId xmlns:p14="http://schemas.microsoft.com/office/powerpoint/2010/main" val="179471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SzPct val="9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Char char="o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6072" y="387401"/>
            <a:ext cx="7808500" cy="1143480"/>
          </a:xfrm>
        </p:spPr>
        <p:txBody>
          <a:bodyPr/>
          <a:lstStyle/>
          <a:p>
            <a:pPr eaLnBrk="1" hangingPunct="1"/>
            <a:r>
              <a:rPr lang="en-US" sz="3629" b="1" dirty="0"/>
              <a:t>Basis of Polymorphism (Ingredients)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6072" y="1977328"/>
            <a:ext cx="7840182" cy="3179854"/>
          </a:xfrm>
          <a:ln>
            <a:solidFill>
              <a:schemeClr val="tx1"/>
            </a:solidFill>
          </a:ln>
        </p:spPr>
        <p:txBody>
          <a:bodyPr/>
          <a:lstStyle/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Inheritance</a:t>
            </a:r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Method overriding</a:t>
            </a:r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Polymorphic assignment // </a:t>
            </a:r>
            <a:r>
              <a:rPr lang="en-US" sz="1452" dirty="0" err="1"/>
              <a:t>SuperClassVariable</a:t>
            </a:r>
            <a:r>
              <a:rPr lang="en-US" sz="1452" dirty="0"/>
              <a:t> = </a:t>
            </a:r>
            <a:r>
              <a:rPr lang="en-US" sz="1452" dirty="0" err="1"/>
              <a:t>SubclassObject</a:t>
            </a:r>
            <a:r>
              <a:rPr lang="en-US" sz="1452" dirty="0"/>
              <a:t>;</a:t>
            </a:r>
            <a:endParaRPr lang="en-US" sz="2177" dirty="0"/>
          </a:p>
          <a:p>
            <a:pPr marL="564551" indent="-466618" eaLnBrk="1" hangingPunct="1">
              <a:buSzPct val="100000"/>
              <a:buFont typeface="+mj-lt"/>
              <a:buAutoNum type="arabicPeriod"/>
            </a:pPr>
            <a:r>
              <a:rPr lang="en-US" sz="2540" dirty="0"/>
              <a:t>Polymorphic methods</a:t>
            </a:r>
            <a:endParaRPr lang="en-US" sz="2177" dirty="0"/>
          </a:p>
          <a:p>
            <a:pPr marL="956280" lvl="1" indent="-466618" eaLnBrk="1" hangingPunct="1">
              <a:buSzPct val="100000"/>
              <a:buFont typeface="Wingdings" pitchFamily="2" charset="2"/>
              <a:buChar char="§"/>
            </a:pPr>
            <a:r>
              <a:rPr lang="en-US" sz="2177" dirty="0"/>
              <a:t>In Java, all methods are polymorphic.</a:t>
            </a:r>
          </a:p>
          <a:p>
            <a:pPr marL="956280" lvl="1" indent="-466618" eaLnBrk="1" hangingPunct="1">
              <a:buSzPct val="100000"/>
              <a:buFont typeface="Wingdings" pitchFamily="2" charset="2"/>
              <a:buChar char="§"/>
            </a:pPr>
            <a:r>
              <a:rPr lang="en-US" sz="2177" dirty="0"/>
              <a:t>That is, choice of method depends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4450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828353" y="822326"/>
            <a:ext cx="4769250" cy="428065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abstract class Furniture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public int </a:t>
            </a:r>
            <a:r>
              <a:rPr lang="en-US" sz="1361" dirty="0" err="1">
                <a:latin typeface="Courier New" pitchFamily="49" charset="0"/>
              </a:rPr>
              <a:t>numlegs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abstract class Chair extends Furniture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public String fabric;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abstract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class Recliner extends Chair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   </a:t>
            </a:r>
            <a:r>
              <a:rPr lang="en-US" sz="1361" dirty="0" err="1">
                <a:latin typeface="Courier New" pitchFamily="49" charset="0"/>
              </a:rPr>
              <a:t>System.out.println</a:t>
            </a:r>
            <a:r>
              <a:rPr lang="en-US" sz="1361" dirty="0">
                <a:latin typeface="Courier New" pitchFamily="49" charset="0"/>
              </a:rPr>
              <a:t>(“I’m a recliner”);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}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361" dirty="0">
              <a:latin typeface="Courier New" pitchFamily="49" charset="0"/>
            </a:endParaRP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class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 extends Recliner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void </a:t>
            </a:r>
            <a:r>
              <a:rPr lang="en-US" sz="1361" dirty="0" err="1">
                <a:solidFill>
                  <a:srgbClr val="FF0000"/>
                </a:solidFill>
                <a:latin typeface="Courier New" pitchFamily="49" charset="0"/>
              </a:rPr>
              <a:t>prnt</a:t>
            </a:r>
            <a:r>
              <a:rPr lang="en-US" sz="1361" dirty="0">
                <a:latin typeface="Courier New" pitchFamily="49" charset="0"/>
              </a:rPr>
              <a:t>() {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    </a:t>
            </a:r>
            <a:r>
              <a:rPr lang="en-US" sz="1361" dirty="0" err="1">
                <a:latin typeface="Courier New" pitchFamily="49" charset="0"/>
              </a:rPr>
              <a:t>System.out.println</a:t>
            </a:r>
            <a:r>
              <a:rPr lang="en-US" sz="1361" dirty="0">
                <a:latin typeface="Courier New" pitchFamily="49" charset="0"/>
              </a:rPr>
              <a:t>(“I’m a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”);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    }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949015" y="5241926"/>
            <a:ext cx="2459324" cy="39946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algn="l" eaLnBrk="0" hangingPunct="0"/>
            <a:r>
              <a:rPr lang="en-US" sz="1996" dirty="0">
                <a:latin typeface="Arial" charset="0"/>
              </a:rPr>
              <a:t>What is the output? 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1901387" y="5618164"/>
            <a:ext cx="2594247" cy="10112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Chair cha;</a:t>
            </a:r>
          </a:p>
          <a:p>
            <a:pPr algn="l" eaLnBrk="0" hangingPunct="0"/>
            <a:r>
              <a:rPr lang="en-US" sz="1361" dirty="0">
                <a:latin typeface="Courier New" pitchFamily="49" charset="0"/>
              </a:rPr>
              <a:t>cha = new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cha.prnt</a:t>
            </a:r>
            <a:r>
              <a:rPr lang="en-US" sz="1361" dirty="0">
                <a:latin typeface="Courier New" pitchFamily="49" charset="0"/>
              </a:rPr>
              <a:t>();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4721082" y="5618164"/>
            <a:ext cx="2518039" cy="9144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Furniture </a:t>
            </a:r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 = new Recliner();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furn.prnt</a:t>
            </a:r>
            <a:r>
              <a:rPr lang="en-US" sz="1361" dirty="0">
                <a:latin typeface="Courier New" pitchFamily="49" charset="0"/>
              </a:rPr>
              <a:t>();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8153617" y="2286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996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Furniture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n-US" sz="1814" dirty="0">
              <a:latin typeface="Arial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8153617" y="15240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996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Chair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8153617" y="28194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633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Recliner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8153617" y="41910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algn="ctr" eaLnBrk="0" hangingPunct="0">
              <a:defRPr/>
            </a:pPr>
            <a:r>
              <a:rPr lang="en-US" sz="1633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LaZBoy</a:t>
            </a:r>
            <a:endParaRPr lang="en-US" sz="1633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sz="1814" dirty="0">
                <a:latin typeface="Arial" charset="0"/>
              </a:rPr>
              <a:t>void </a:t>
            </a:r>
            <a:r>
              <a:rPr lang="en-US" sz="1814" dirty="0" err="1">
                <a:latin typeface="Arial" charset="0"/>
              </a:rPr>
              <a:t>prnt</a:t>
            </a:r>
            <a:r>
              <a:rPr lang="en-US" sz="1814" dirty="0">
                <a:latin typeface="Arial" charset="0"/>
              </a:rPr>
              <a:t>();</a:t>
            </a:r>
          </a:p>
        </p:txBody>
      </p:sp>
      <p:sp>
        <p:nvSpPr>
          <p:cNvPr id="47138" name="AutoShape 34"/>
          <p:cNvSpPr>
            <a:spLocks noChangeArrowheads="1"/>
          </p:cNvSpPr>
          <p:nvPr/>
        </p:nvSpPr>
        <p:spPr bwMode="auto">
          <a:xfrm>
            <a:off x="7494736" y="5694364"/>
            <a:ext cx="2259249" cy="838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l" eaLnBrk="0" hangingPunct="0"/>
            <a:r>
              <a:rPr lang="en-US" sz="1361" dirty="0">
                <a:latin typeface="Courier New" pitchFamily="49" charset="0"/>
              </a:rPr>
              <a:t>Furniture </a:t>
            </a:r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</a:t>
            </a:r>
            <a:r>
              <a:rPr lang="en-US" sz="1361" dirty="0">
                <a:latin typeface="Courier New" pitchFamily="49" charset="0"/>
              </a:rPr>
              <a:t> = new </a:t>
            </a:r>
            <a:r>
              <a:rPr lang="en-US" sz="1361" dirty="0" err="1">
                <a:latin typeface="Courier New" pitchFamily="49" charset="0"/>
              </a:rPr>
              <a:t>LaZBoy</a:t>
            </a:r>
            <a:r>
              <a:rPr lang="en-US" sz="1361" dirty="0">
                <a:latin typeface="Courier New" pitchFamily="49" charset="0"/>
              </a:rPr>
              <a:t>();</a:t>
            </a:r>
          </a:p>
          <a:p>
            <a:pPr algn="l" eaLnBrk="0" hangingPunct="0"/>
            <a:r>
              <a:rPr lang="en-US" sz="1361" dirty="0" err="1">
                <a:latin typeface="Courier New" pitchFamily="49" charset="0"/>
              </a:rPr>
              <a:t>furn.prnt</a:t>
            </a:r>
            <a:r>
              <a:rPr lang="en-US" sz="1361" dirty="0">
                <a:latin typeface="Courier New" pitchFamily="49" charset="0"/>
              </a:rPr>
              <a:t>();</a:t>
            </a:r>
            <a:endParaRPr lang="en-US" sz="1996" dirty="0">
              <a:latin typeface="Arial" charset="0"/>
            </a:endParaRP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1675937" y="152401"/>
            <a:ext cx="52583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ctr"/>
          <a:lstStyle/>
          <a:p>
            <a:r>
              <a:rPr lang="en-US" sz="3629" dirty="0">
                <a:solidFill>
                  <a:schemeClr val="tx2"/>
                </a:solidFill>
              </a:rPr>
              <a:t>Example: Polymorphism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17886" y="1029577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-120000" flipH="1">
            <a:off x="8930218" y="1167822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8791964" y="2342868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rot="-120000" flipH="1">
            <a:off x="8904295" y="2481113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791964" y="3705509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814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-120000" flipH="1">
            <a:off x="8904295" y="3843754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/>
            <a:endParaRPr lang="en-US" sz="1814"/>
          </a:p>
        </p:txBody>
      </p:sp>
    </p:spTree>
    <p:extLst>
      <p:ext uri="{BB962C8B-B14F-4D97-AF65-F5344CB8AC3E}">
        <p14:creationId xmlns:p14="http://schemas.microsoft.com/office/powerpoint/2010/main" val="8719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7108" grpId="0" animBg="1"/>
      <p:bldP spid="47124" grpId="0" animBg="1" autoUpdateAnimBg="0"/>
      <p:bldP spid="471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EE1AF9A-C1C7-4DFA-8CE1-4A96F5579DC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24600" y="1600200"/>
            <a:ext cx="3810000" cy="4419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interface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class Philosopher extends Human implements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//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{…}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pontificate()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{…}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class Dog extends Animal implements Speaker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//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public void speak()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…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1600200"/>
            <a:ext cx="3810000" cy="1676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Speaker guest;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 = new Philosopher();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guest.speak();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 = Dog();</a:t>
            </a:r>
          </a:p>
          <a:p>
            <a:pPr>
              <a:lnSpc>
                <a:spcPct val="80000"/>
              </a:lnSpc>
              <a:buFont typeface="ZapfDingbats" pitchFamily="8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guest.speak();</a:t>
            </a:r>
            <a:endParaRPr lang="en-US" altLang="en-US" sz="1800"/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1905000" y="3505200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Speaker special;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 = new Philosopher();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special.pontificate();</a:t>
            </a:r>
          </a:p>
        </p:txBody>
      </p:sp>
      <p:sp>
        <p:nvSpPr>
          <p:cNvPr id="784390" name="Rectangle 6"/>
          <p:cNvSpPr>
            <a:spLocks noChangeArrowheads="1"/>
          </p:cNvSpPr>
          <p:nvPr/>
        </p:nvSpPr>
        <p:spPr bwMode="auto">
          <a:xfrm>
            <a:off x="1905000" y="5029200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Speaker special;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special = new Philosopher();</a:t>
            </a: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lnSpc>
                <a:spcPct val="80000"/>
              </a:lnSpc>
              <a:spcAft>
                <a:spcPct val="0"/>
              </a:spcAft>
              <a:buClr>
                <a:srgbClr val="3333CC"/>
              </a:buClr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((Philosopher)special).pontificate();</a:t>
            </a:r>
          </a:p>
        </p:txBody>
      </p:sp>
      <p:sp>
        <p:nvSpPr>
          <p:cNvPr id="784391" name="Text Box 7"/>
          <p:cNvSpPr txBox="1">
            <a:spLocks noChangeArrowheads="1"/>
          </p:cNvSpPr>
          <p:nvPr/>
        </p:nvSpPr>
        <p:spPr bwMode="auto">
          <a:xfrm>
            <a:off x="4314825" y="4111625"/>
            <a:ext cx="134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CC0000"/>
                </a:solidFill>
                <a:latin typeface="Times New Roman" panose="02020603050405020304" pitchFamily="18" charset="0"/>
              </a:rPr>
              <a:t>// compiler error</a:t>
            </a:r>
          </a:p>
        </p:txBody>
      </p:sp>
      <p:sp>
        <p:nvSpPr>
          <p:cNvPr id="784392" name="Rectangle 8"/>
          <p:cNvSpPr>
            <a:spLocks noChangeArrowheads="1"/>
          </p:cNvSpPr>
          <p:nvPr/>
        </p:nvSpPr>
        <p:spPr bwMode="auto">
          <a:xfrm>
            <a:off x="1905000" y="1600200"/>
            <a:ext cx="40386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1905000" y="3429000"/>
            <a:ext cx="4038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4" name="Rectangle 10"/>
          <p:cNvSpPr>
            <a:spLocks noChangeArrowheads="1"/>
          </p:cNvSpPr>
          <p:nvPr/>
        </p:nvSpPr>
        <p:spPr bwMode="auto">
          <a:xfrm>
            <a:off x="1905000" y="4953000"/>
            <a:ext cx="40386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4395" name="Rectangle 11"/>
          <p:cNvSpPr>
            <a:spLocks noChangeArrowheads="1"/>
          </p:cNvSpPr>
          <p:nvPr/>
        </p:nvSpPr>
        <p:spPr bwMode="auto">
          <a:xfrm>
            <a:off x="6248400" y="1524000"/>
            <a:ext cx="3810000" cy="502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  <p:bldP spid="784388" grpId="0" build="p"/>
      <p:bldP spid="784389" grpId="0"/>
      <p:bldP spid="784390" grpId="0"/>
      <p:bldP spid="784391" grpId="0"/>
      <p:bldP spid="784392" grpId="0" animBg="1"/>
      <p:bldP spid="784393" grpId="0" animBg="1"/>
      <p:bldP spid="784394" grpId="0" animBg="1"/>
      <p:bldP spid="784394" grpId="1" animBg="1"/>
      <p:bldP spid="7843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50199" y="5290839"/>
            <a:ext cx="2459324" cy="39946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What is the output? 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7745426" y="5692401"/>
            <a:ext cx="2594247" cy="39946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var2.three();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8153617" y="228601"/>
            <a:ext cx="1676576" cy="70660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Green</a:t>
            </a:r>
            <a:endParaRPr kumimoji="0" lang="en-US" sz="181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96" dirty="0">
                <a:latin typeface="Arial" charset="0"/>
              </a:rPr>
              <a:t>one/three</a:t>
            </a:r>
            <a:endParaRPr kumimoji="0" lang="en-US" sz="1996" strike="noStrike" kern="1200" cap="none" spc="0" normalizeH="0" baseline="0" noProof="0" dirty="0">
              <a:ln>
                <a:noFill/>
              </a:ln>
              <a:uLnTx/>
              <a:uFillTx/>
              <a:latin typeface="Arial" charset="0"/>
            </a:endParaRP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8153617" y="1524001"/>
            <a:ext cx="1676576" cy="81823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6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Blue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one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8153617" y="28194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Yellow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two/three</a:t>
            </a:r>
          </a:p>
        </p:txBody>
      </p: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8153617" y="4191001"/>
            <a:ext cx="1676576" cy="7623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8" tIns="45719" rIns="91438" bIns="45719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33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</a:rPr>
              <a:t>Red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one/two</a:t>
            </a:r>
          </a:p>
        </p:txBody>
      </p:sp>
      <p:sp>
        <p:nvSpPr>
          <p:cNvPr id="23566" name="Rectangle 35"/>
          <p:cNvSpPr>
            <a:spLocks noChangeArrowheads="1"/>
          </p:cNvSpPr>
          <p:nvPr/>
        </p:nvSpPr>
        <p:spPr bwMode="auto">
          <a:xfrm>
            <a:off x="1675937" y="152401"/>
            <a:ext cx="52583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2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Example: Prelab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8817886" y="1029577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-120000" flipH="1">
            <a:off x="8930218" y="1167822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8791964" y="2342868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rot="-120000" flipH="1">
            <a:off x="8904295" y="2481113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791964" y="3705509"/>
            <a:ext cx="250586" cy="141705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-120000" flipH="1">
            <a:off x="8904295" y="3843754"/>
            <a:ext cx="12961" cy="3256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1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99D5C6-36A2-4B5A-A1C9-F121D998F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193" y="877816"/>
            <a:ext cx="3730823" cy="5489428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AFE5869-4C02-4DF9-8130-1A4DD2F6598C}"/>
              </a:ext>
            </a:extLst>
          </p:cNvPr>
          <p:cNvSpPr/>
          <p:nvPr/>
        </p:nvSpPr>
        <p:spPr bwMode="auto">
          <a:xfrm>
            <a:off x="545284" y="5905850"/>
            <a:ext cx="931178" cy="14261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BD956-B205-4078-B1E6-59E1D98C9A3E}"/>
              </a:ext>
            </a:extLst>
          </p:cNvPr>
          <p:cNvSpPr txBox="1"/>
          <p:nvPr/>
        </p:nvSpPr>
        <p:spPr bwMode="auto">
          <a:xfrm>
            <a:off x="7745426" y="6415903"/>
            <a:ext cx="2074927" cy="2289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Red 2/Yellow 2/Yellow 3</a:t>
            </a:r>
          </a:p>
        </p:txBody>
      </p:sp>
    </p:spTree>
    <p:extLst>
      <p:ext uri="{BB962C8B-B14F-4D97-AF65-F5344CB8AC3E}">
        <p14:creationId xmlns:p14="http://schemas.microsoft.com/office/powerpoint/2010/main" val="24710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4710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DE2A4BAE-F2F1-4E43-B7C7-1A55D77DFB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0000"/>
              </a:spcBef>
              <a:buClr>
                <a:schemeClr val="bg2"/>
              </a:buClr>
              <a:buSzPct val="9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000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EA8DA6-0818-48EC-AC3B-7DCED37BE18D}" type="slidenum">
              <a:rPr lang="en-US" altLang="en-US" sz="12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4FC785D-F096-4F65-9726-4571248B4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11150"/>
            <a:ext cx="9048750" cy="877888"/>
          </a:xfrm>
        </p:spPr>
        <p:txBody>
          <a:bodyPr/>
          <a:lstStyle/>
          <a:p>
            <a:pPr eaLnBrk="1" hangingPunct="1"/>
            <a:r>
              <a:rPr lang="en-US" altLang="en-US"/>
              <a:t>Interfaces and Polymorphism</a:t>
            </a:r>
            <a:r>
              <a:rPr lang="en-US" altLang="en-US" sz="4000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4775656-F64F-46FE-BC59-FACC15FDD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2928" y="2355341"/>
            <a:ext cx="8423275" cy="1870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i="1" u="sng" dirty="0"/>
              <a:t>Apparent</a:t>
            </a:r>
            <a:r>
              <a:rPr lang="en-US" altLang="en-US" sz="2400" i="1" dirty="0"/>
              <a:t> </a:t>
            </a:r>
            <a:r>
              <a:rPr lang="en-US" altLang="en-US" sz="2400" dirty="0"/>
              <a:t>type = </a:t>
            </a:r>
            <a:r>
              <a:rPr lang="en-US" altLang="en-US" sz="2000" dirty="0"/>
              <a:t>What does it look like at a particular place in program (changes).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Determines: What methods may be invoked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i="1" u="sng" dirty="0"/>
              <a:t>Actual</a:t>
            </a:r>
            <a:r>
              <a:rPr lang="en-US" altLang="en-US" sz="2400" i="1" dirty="0"/>
              <a:t> </a:t>
            </a:r>
            <a:r>
              <a:rPr lang="en-US" altLang="en-US" sz="2400" dirty="0"/>
              <a:t>type = </a:t>
            </a:r>
            <a:r>
              <a:rPr lang="en-US" altLang="en-US" sz="2000" dirty="0"/>
              <a:t>What was it created from (never changes)</a:t>
            </a:r>
            <a:r>
              <a:rPr lang="en-US" altLang="en-US" sz="2000" i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Determines: Which implementation to call when the method is invoked</a:t>
            </a:r>
          </a:p>
        </p:txBody>
      </p:sp>
    </p:spTree>
    <p:extLst>
      <p:ext uri="{BB962C8B-B14F-4D97-AF65-F5344CB8AC3E}">
        <p14:creationId xmlns:p14="http://schemas.microsoft.com/office/powerpoint/2010/main" val="2510817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HG Mincho Light J"/>
        <a:cs typeface="HG Mincho Light J"/>
      </a:majorFont>
      <a:minorFont>
        <a:latin typeface="Times New Roman"/>
        <a:ea typeface="HG Mincho Light J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lnDef>
    <a:txDef>
      <a:spPr bwMode="auto">
        <a:noFill/>
        <a:ln w="9525">
          <a:solidFill>
            <a:schemeClr val="tx1"/>
          </a:solidFill>
          <a:miter lim="800000"/>
          <a:headEnd/>
          <a:tailEnd/>
        </a:ln>
      </a:spPr>
      <a:bodyPr wrap="square" lIns="0" tIns="0" rIns="0" bIns="0">
        <a:spAutoFit/>
      </a:bodyPr>
      <a:lstStyle>
        <a:defPPr eaLnBrk="1">
          <a:lnSpc>
            <a:spcPct val="93000"/>
          </a:lnSpc>
          <a:buClr>
            <a:srgbClr val="000000"/>
          </a:buClr>
          <a:buSzPct val="45000"/>
          <a:buFont typeface="StarSymbol" charset="0"/>
          <a:buNone/>
          <a:tabLst>
            <a:tab pos="723900" algn="l"/>
            <a:tab pos="1447800" algn="l"/>
            <a:tab pos="2171700" algn="l"/>
            <a:tab pos="2895600" algn="l"/>
            <a:tab pos="3619500" algn="l"/>
            <a:tab pos="4343400" algn="l"/>
            <a:tab pos="5067300" algn="l"/>
            <a:tab pos="5791200" algn="l"/>
            <a:tab pos="6515100" algn="l"/>
            <a:tab pos="7239000" algn="l"/>
            <a:tab pos="7962900" algn="l"/>
          </a:tabLst>
          <a:defRPr sz="3200"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urose">
  <a:themeElements>
    <a:clrScheme name="1_Kuros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FF5050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FF50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332</Words>
  <Application>Microsoft Office PowerPoint</Application>
  <PresentationFormat>Widescreen</PresentationFormat>
  <Paragraphs>102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 Black</vt:lpstr>
      <vt:lpstr>Calibri</vt:lpstr>
      <vt:lpstr>Comic Sans MS</vt:lpstr>
      <vt:lpstr>Courier New</vt:lpstr>
      <vt:lpstr>HG Mincho Light J</vt:lpstr>
      <vt:lpstr>StarSymbol</vt:lpstr>
      <vt:lpstr>Tahoma</vt:lpstr>
      <vt:lpstr>Times New Roman</vt:lpstr>
      <vt:lpstr>Wingdings</vt:lpstr>
      <vt:lpstr>ZapfDingbats</vt:lpstr>
      <vt:lpstr>1_Office Theme</vt:lpstr>
      <vt:lpstr>1_Kurose</vt:lpstr>
      <vt:lpstr>Pixel</vt:lpstr>
      <vt:lpstr>Basis of Polymorphism (Ingredients)</vt:lpstr>
      <vt:lpstr>PowerPoint Presentation</vt:lpstr>
      <vt:lpstr>More Examples</vt:lpstr>
      <vt:lpstr>PowerPoint Presentation</vt:lpstr>
      <vt:lpstr>Interfaces and Polymorphism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Polymorphism (Ingredients)</dc:title>
  <dc:creator>doan nguyen</dc:creator>
  <cp:lastModifiedBy>Thao, Shammah</cp:lastModifiedBy>
  <cp:revision>1</cp:revision>
  <dcterms:created xsi:type="dcterms:W3CDTF">2018-04-04T05:18:08Z</dcterms:created>
  <dcterms:modified xsi:type="dcterms:W3CDTF">2018-05-15T04:38:29Z</dcterms:modified>
</cp:coreProperties>
</file>