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4" r:id="rId5"/>
    <p:sldId id="281" r:id="rId6"/>
    <p:sldId id="282" r:id="rId7"/>
    <p:sldId id="278" r:id="rId8"/>
    <p:sldId id="279" r:id="rId9"/>
    <p:sldId id="280" r:id="rId10"/>
    <p:sldId id="283" r:id="rId11"/>
    <p:sldId id="285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Fitter" initials="GF" lastIdx="7" clrIdx="0">
    <p:extLst>
      <p:ext uri="{19B8F6BF-5375-455C-9EA6-DF929625EA0E}">
        <p15:presenceInfo xmlns:p15="http://schemas.microsoft.com/office/powerpoint/2012/main" userId="S::Gary.Fitter@gvcgroup.com::cf366732-6c6c-4cc8-9280-ee5f16662c25" providerId="AD"/>
      </p:ext>
    </p:extLst>
  </p:cmAuthor>
  <p:cmAuthor id="2" name="Klair Clarke" initials="KC" lastIdx="1" clrIdx="1">
    <p:extLst>
      <p:ext uri="{19B8F6BF-5375-455C-9EA6-DF929625EA0E}">
        <p15:presenceInfo xmlns:p15="http://schemas.microsoft.com/office/powerpoint/2012/main" userId="Klair Clar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53114-808C-43FC-A60A-5553F5BCCEFD}" v="6" dt="2022-07-07T08:51:46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Kolbert" userId="36ab9102-20d4-4a48-814b-46fd0997406a" providerId="ADAL" clId="{44B53114-808C-43FC-A60A-5553F5BCCEFD}"/>
    <pc:docChg chg="undo custSel addSld delSld modSld sldOrd">
      <pc:chgData name="Andras Kolbert" userId="36ab9102-20d4-4a48-814b-46fd0997406a" providerId="ADAL" clId="{44B53114-808C-43FC-A60A-5553F5BCCEFD}" dt="2022-07-07T12:20:06.228" v="1188" actId="20577"/>
      <pc:docMkLst>
        <pc:docMk/>
      </pc:docMkLst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1359305468" sldId="257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3230284643" sldId="258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988526684" sldId="259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3934531397" sldId="260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1740325308" sldId="261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4239835565" sldId="262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1340170308" sldId="265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3747822860" sldId="267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1934773142" sldId="268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733759260" sldId="269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2188596723" sldId="270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2445521216" sldId="271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3338167031" sldId="272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2479791245" sldId="273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3612757823" sldId="274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3349514378" sldId="275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3986615492" sldId="276"/>
        </pc:sldMkLst>
      </pc:sldChg>
      <pc:sldChg chg="del">
        <pc:chgData name="Andras Kolbert" userId="36ab9102-20d4-4a48-814b-46fd0997406a" providerId="ADAL" clId="{44B53114-808C-43FC-A60A-5553F5BCCEFD}" dt="2022-07-07T08:32:12.425" v="529" actId="2696"/>
        <pc:sldMkLst>
          <pc:docMk/>
          <pc:sldMk cId="1965586985" sldId="277"/>
        </pc:sldMkLst>
      </pc:sldChg>
      <pc:sldChg chg="modSp mod">
        <pc:chgData name="Andras Kolbert" userId="36ab9102-20d4-4a48-814b-46fd0997406a" providerId="ADAL" clId="{44B53114-808C-43FC-A60A-5553F5BCCEFD}" dt="2022-07-07T08:24:54.371" v="32" actId="21"/>
        <pc:sldMkLst>
          <pc:docMk/>
          <pc:sldMk cId="3409677875" sldId="279"/>
        </pc:sldMkLst>
        <pc:spChg chg="mod">
          <ac:chgData name="Andras Kolbert" userId="36ab9102-20d4-4a48-814b-46fd0997406a" providerId="ADAL" clId="{44B53114-808C-43FC-A60A-5553F5BCCEFD}" dt="2022-07-07T08:24:54.371" v="32" actId="21"/>
          <ac:spMkLst>
            <pc:docMk/>
            <pc:sldMk cId="3409677875" sldId="279"/>
            <ac:spMk id="2" creationId="{E37C536A-E38B-4B9E-9447-C32C17FC7A4C}"/>
          </ac:spMkLst>
        </pc:spChg>
      </pc:sldChg>
      <pc:sldChg chg="delSp modSp mod">
        <pc:chgData name="Andras Kolbert" userId="36ab9102-20d4-4a48-814b-46fd0997406a" providerId="ADAL" clId="{44B53114-808C-43FC-A60A-5553F5BCCEFD}" dt="2022-07-07T12:20:06.228" v="1188" actId="20577"/>
        <pc:sldMkLst>
          <pc:docMk/>
          <pc:sldMk cId="3983852243" sldId="281"/>
        </pc:sldMkLst>
        <pc:spChg chg="mod">
          <ac:chgData name="Andras Kolbert" userId="36ab9102-20d4-4a48-814b-46fd0997406a" providerId="ADAL" clId="{44B53114-808C-43FC-A60A-5553F5BCCEFD}" dt="2022-07-07T08:31:31.055" v="490" actId="20577"/>
          <ac:spMkLst>
            <pc:docMk/>
            <pc:sldMk cId="3983852243" sldId="281"/>
            <ac:spMk id="5" creationId="{B98F3AF9-09FD-4481-9956-CC85E840997C}"/>
          </ac:spMkLst>
        </pc:spChg>
        <pc:spChg chg="mod">
          <ac:chgData name="Andras Kolbert" userId="36ab9102-20d4-4a48-814b-46fd0997406a" providerId="ADAL" clId="{44B53114-808C-43FC-A60A-5553F5BCCEFD}" dt="2022-07-07T12:20:06.228" v="1188" actId="20577"/>
          <ac:spMkLst>
            <pc:docMk/>
            <pc:sldMk cId="3983852243" sldId="281"/>
            <ac:spMk id="6" creationId="{D698DC68-751C-4847-9265-D1D084F5B747}"/>
          </ac:spMkLst>
        </pc:spChg>
        <pc:picChg chg="del">
          <ac:chgData name="Andras Kolbert" userId="36ab9102-20d4-4a48-814b-46fd0997406a" providerId="ADAL" clId="{44B53114-808C-43FC-A60A-5553F5BCCEFD}" dt="2022-07-07T08:31:41.500" v="491" actId="21"/>
          <ac:picMkLst>
            <pc:docMk/>
            <pc:sldMk cId="3983852243" sldId="281"/>
            <ac:picMk id="9" creationId="{D3CEA103-3BFC-46E4-8CAE-F2B200EE1CD9}"/>
          </ac:picMkLst>
        </pc:picChg>
      </pc:sldChg>
      <pc:sldChg chg="modSp new mod ord">
        <pc:chgData name="Andras Kolbert" userId="36ab9102-20d4-4a48-814b-46fd0997406a" providerId="ADAL" clId="{44B53114-808C-43FC-A60A-5553F5BCCEFD}" dt="2022-07-07T08:27:02.530" v="458" actId="20577"/>
        <pc:sldMkLst>
          <pc:docMk/>
          <pc:sldMk cId="3662198104" sldId="282"/>
        </pc:sldMkLst>
        <pc:spChg chg="mod">
          <ac:chgData name="Andras Kolbert" userId="36ab9102-20d4-4a48-814b-46fd0997406a" providerId="ADAL" clId="{44B53114-808C-43FC-A60A-5553F5BCCEFD}" dt="2022-07-07T08:24:25.208" v="26" actId="20577"/>
          <ac:spMkLst>
            <pc:docMk/>
            <pc:sldMk cId="3662198104" sldId="282"/>
            <ac:spMk id="2" creationId="{EA4F914F-6D56-4004-B5D2-882F8CD572DC}"/>
          </ac:spMkLst>
        </pc:spChg>
        <pc:spChg chg="mod">
          <ac:chgData name="Andras Kolbert" userId="36ab9102-20d4-4a48-814b-46fd0997406a" providerId="ADAL" clId="{44B53114-808C-43FC-A60A-5553F5BCCEFD}" dt="2022-07-07T08:27:02.530" v="458" actId="20577"/>
          <ac:spMkLst>
            <pc:docMk/>
            <pc:sldMk cId="3662198104" sldId="282"/>
            <ac:spMk id="4" creationId="{FE39CBB7-119D-4E64-82AE-C5580AC560C3}"/>
          </ac:spMkLst>
        </pc:spChg>
      </pc:sldChg>
      <pc:sldChg chg="addSp modSp new mod ord">
        <pc:chgData name="Andras Kolbert" userId="36ab9102-20d4-4a48-814b-46fd0997406a" providerId="ADAL" clId="{44B53114-808C-43FC-A60A-5553F5BCCEFD}" dt="2022-07-07T08:32:09.168" v="528"/>
        <pc:sldMkLst>
          <pc:docMk/>
          <pc:sldMk cId="515961433" sldId="283"/>
        </pc:sldMkLst>
        <pc:spChg chg="mod">
          <ac:chgData name="Andras Kolbert" userId="36ab9102-20d4-4a48-814b-46fd0997406a" providerId="ADAL" clId="{44B53114-808C-43FC-A60A-5553F5BCCEFD}" dt="2022-07-07T08:31:49.665" v="521" actId="20577"/>
          <ac:spMkLst>
            <pc:docMk/>
            <pc:sldMk cId="515961433" sldId="283"/>
            <ac:spMk id="2" creationId="{E54101EE-FF5E-477F-8834-94044FF51D78}"/>
          </ac:spMkLst>
        </pc:spChg>
        <pc:picChg chg="add mod">
          <ac:chgData name="Andras Kolbert" userId="36ab9102-20d4-4a48-814b-46fd0997406a" providerId="ADAL" clId="{44B53114-808C-43FC-A60A-5553F5BCCEFD}" dt="2022-07-07T08:32:00.177" v="526" actId="1076"/>
          <ac:picMkLst>
            <pc:docMk/>
            <pc:sldMk cId="515961433" sldId="283"/>
            <ac:picMk id="5" creationId="{B554BF53-CC33-4CB5-86EB-48574754E171}"/>
          </ac:picMkLst>
        </pc:picChg>
      </pc:sldChg>
      <pc:sldChg chg="addSp delSp modSp new mod modClrScheme chgLayout">
        <pc:chgData name="Andras Kolbert" userId="36ab9102-20d4-4a48-814b-46fd0997406a" providerId="ADAL" clId="{44B53114-808C-43FC-A60A-5553F5BCCEFD}" dt="2022-07-07T08:32:21.475" v="532" actId="700"/>
        <pc:sldMkLst>
          <pc:docMk/>
          <pc:sldMk cId="3990268512" sldId="284"/>
        </pc:sldMkLst>
        <pc:spChg chg="del mod ord">
          <ac:chgData name="Andras Kolbert" userId="36ab9102-20d4-4a48-814b-46fd0997406a" providerId="ADAL" clId="{44B53114-808C-43FC-A60A-5553F5BCCEFD}" dt="2022-07-07T08:32:18.202" v="531" actId="700"/>
          <ac:spMkLst>
            <pc:docMk/>
            <pc:sldMk cId="3990268512" sldId="284"/>
            <ac:spMk id="2" creationId="{61A5EB57-9A05-4A70-A75C-A7B3A547CA56}"/>
          </ac:spMkLst>
        </pc:spChg>
        <pc:spChg chg="del">
          <ac:chgData name="Andras Kolbert" userId="36ab9102-20d4-4a48-814b-46fd0997406a" providerId="ADAL" clId="{44B53114-808C-43FC-A60A-5553F5BCCEFD}" dt="2022-07-07T08:32:18.202" v="531" actId="700"/>
          <ac:spMkLst>
            <pc:docMk/>
            <pc:sldMk cId="3990268512" sldId="284"/>
            <ac:spMk id="3" creationId="{FF8BEFBD-1BCC-41CB-83F7-75C7B4E73AF2}"/>
          </ac:spMkLst>
        </pc:spChg>
        <pc:spChg chg="del">
          <ac:chgData name="Andras Kolbert" userId="36ab9102-20d4-4a48-814b-46fd0997406a" providerId="ADAL" clId="{44B53114-808C-43FC-A60A-5553F5BCCEFD}" dt="2022-07-07T08:32:18.202" v="531" actId="700"/>
          <ac:spMkLst>
            <pc:docMk/>
            <pc:sldMk cId="3990268512" sldId="284"/>
            <ac:spMk id="4" creationId="{7B2FA78A-2A57-4877-9339-D5397DF9C060}"/>
          </ac:spMkLst>
        </pc:spChg>
        <pc:spChg chg="add del mod ord">
          <ac:chgData name="Andras Kolbert" userId="36ab9102-20d4-4a48-814b-46fd0997406a" providerId="ADAL" clId="{44B53114-808C-43FC-A60A-5553F5BCCEFD}" dt="2022-07-07T08:32:21.475" v="532" actId="700"/>
          <ac:spMkLst>
            <pc:docMk/>
            <pc:sldMk cId="3990268512" sldId="284"/>
            <ac:spMk id="5" creationId="{D6245EC4-7B69-4662-91A8-F90CEE8B8148}"/>
          </ac:spMkLst>
        </pc:spChg>
      </pc:sldChg>
      <pc:sldChg chg="addSp delSp modSp new mod">
        <pc:chgData name="Andras Kolbert" userId="36ab9102-20d4-4a48-814b-46fd0997406a" providerId="ADAL" clId="{44B53114-808C-43FC-A60A-5553F5BCCEFD}" dt="2022-07-07T08:51:46.287" v="580" actId="1076"/>
        <pc:sldMkLst>
          <pc:docMk/>
          <pc:sldMk cId="1688344364" sldId="285"/>
        </pc:sldMkLst>
        <pc:spChg chg="mod">
          <ac:chgData name="Andras Kolbert" userId="36ab9102-20d4-4a48-814b-46fd0997406a" providerId="ADAL" clId="{44B53114-808C-43FC-A60A-5553F5BCCEFD}" dt="2022-07-07T08:51:35.303" v="574" actId="20577"/>
          <ac:spMkLst>
            <pc:docMk/>
            <pc:sldMk cId="1688344364" sldId="285"/>
            <ac:spMk id="2" creationId="{30169B79-8D19-4FE9-822E-6C1B6BD3A82A}"/>
          </ac:spMkLst>
        </pc:spChg>
        <pc:spChg chg="del mod">
          <ac:chgData name="Andras Kolbert" userId="36ab9102-20d4-4a48-814b-46fd0997406a" providerId="ADAL" clId="{44B53114-808C-43FC-A60A-5553F5BCCEFD}" dt="2022-07-07T08:51:41.795" v="577" actId="478"/>
          <ac:spMkLst>
            <pc:docMk/>
            <pc:sldMk cId="1688344364" sldId="285"/>
            <ac:spMk id="4" creationId="{DFD2E3D4-AEBA-43E4-98D1-EDA1ACC79AA8}"/>
          </ac:spMkLst>
        </pc:spChg>
        <pc:picChg chg="add mod">
          <ac:chgData name="Andras Kolbert" userId="36ab9102-20d4-4a48-814b-46fd0997406a" providerId="ADAL" clId="{44B53114-808C-43FC-A60A-5553F5BCCEFD}" dt="2022-07-07T08:51:46.287" v="580" actId="1076"/>
          <ac:picMkLst>
            <pc:docMk/>
            <pc:sldMk cId="1688344364" sldId="285"/>
            <ac:picMk id="1026" creationId="{91265C3F-D8B8-4E6B-815C-044494B121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561875-15C4-C24E-BD7F-C001CA2E33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1F045-0EEF-274E-8576-0568FFFDFE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CDB17-5365-D04F-B505-E544A30547F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CCE6C-FCED-E143-A747-FCFEB44DB8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5F3AB-FAB4-7F48-9FDA-8AC30E1C44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1391-5E17-B746-AB28-1DB82E9C9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9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78801-E517-574F-BED0-28D9E2795549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A0D30-BFEF-A64F-8563-6089F8F3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5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ac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A27DC2A-7F0A-6B41-8CA2-F7EB0D07AA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2800" y="1296000"/>
            <a:ext cx="7200000" cy="432000"/>
          </a:xfrm>
        </p:spPr>
        <p:txBody>
          <a:bodyPr anchor="t" anchorCtr="0"/>
          <a:lstStyle>
            <a:lvl1pPr algn="l">
              <a:defRPr sz="3000" b="0">
                <a:solidFill>
                  <a:schemeClr val="bg1"/>
                </a:solidFill>
                <a:latin typeface="Mulish ExtraBold Roman" pitchFamily="2" charset="0"/>
              </a:defRPr>
            </a:lvl1pPr>
          </a:lstStyle>
          <a:p>
            <a:r>
              <a:rPr lang="en-GB"/>
              <a:t>Headline here</a:t>
            </a:r>
            <a:endParaRPr lang="en-US"/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577C1C1D-C89D-C949-BF13-0F463A17E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932800"/>
            <a:ext cx="1612900" cy="4572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69D21E-5364-F246-8DE6-39EA0FCE19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800" y="2350800"/>
            <a:ext cx="3600000" cy="2880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Author or date here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0F25315-F51B-1441-AD3A-E821DD2F5C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800" y="1764000"/>
            <a:ext cx="7200000" cy="4320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Subheading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 – 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D42C5-D652-9C4E-90B9-9177E9E5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C734D9-072D-764E-9ACD-D4354C3D49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69600" y="406800"/>
            <a:ext cx="279400" cy="3175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03AC0C2-946F-404A-B336-50515A7AD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60000"/>
            <a:ext cx="10515600" cy="635680"/>
          </a:xfr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Mulish SemiBold"/>
              </a:defRPr>
            </a:lvl1pPr>
          </a:lstStyle>
          <a:p>
            <a:r>
              <a:rPr lang="en-GB"/>
              <a:t>Main heading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C072B96-A710-C547-9B36-A9E9FECE2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800" y="360000"/>
            <a:ext cx="10515600" cy="2451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/>
              <a:t>Section title &lt;if required&gt;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A5BDA5E-121C-074C-B687-9558C42B9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799" y="1314000"/>
            <a:ext cx="11306289" cy="50312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4BE8A-5210-9446-9333-084F6E7C4E11}"/>
              </a:ext>
            </a:extLst>
          </p:cNvPr>
          <p:cNvSpPr txBox="1"/>
          <p:nvPr userDrawn="1"/>
        </p:nvSpPr>
        <p:spPr>
          <a:xfrm>
            <a:off x="11374800" y="6552000"/>
            <a:ext cx="36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9C6C422D-613A-B14F-B03F-E5BB870E3105}" type="slidenum">
              <a:rPr lang="en-GB" sz="900" smtClean="0"/>
              <a:pPr algn="r"/>
              <a:t>‹#›</a:t>
            </a:fld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7050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– On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BA9CB-D455-6242-8EAE-C1789BF1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5488" y="1314000"/>
            <a:ext cx="5493600" cy="50312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D42C5-D652-9C4E-90B9-9177E9E5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392E0F-501E-9540-ABE9-986A1AA89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800" y="1314000"/>
            <a:ext cx="5493600" cy="50312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79DC8C-87E8-9745-A728-D65765FD12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69600" y="406800"/>
            <a:ext cx="279400" cy="3175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1DD9CB4-72C9-714E-992D-53255A40D2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60000"/>
            <a:ext cx="10515600" cy="635680"/>
          </a:xfr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Mulish SemiBold"/>
              </a:defRPr>
            </a:lvl1pPr>
          </a:lstStyle>
          <a:p>
            <a:r>
              <a:rPr lang="en-GB"/>
              <a:t>Main heading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3A907-4AF9-F546-A43D-66D465DB2DE9}"/>
              </a:ext>
            </a:extLst>
          </p:cNvPr>
          <p:cNvSpPr txBox="1"/>
          <p:nvPr userDrawn="1"/>
        </p:nvSpPr>
        <p:spPr>
          <a:xfrm>
            <a:off x="11374800" y="6552000"/>
            <a:ext cx="36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9C6C422D-613A-B14F-B03F-E5BB870E3105}" type="slidenum">
              <a:rPr lang="en-GB" sz="900" smtClean="0"/>
              <a:pPr algn="r"/>
              <a:t>‹#›</a:t>
            </a:fld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746407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– On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D42C5-D652-9C4E-90B9-9177E9E5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0D3A72-2E39-974C-BEED-9E58E42885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69600" y="406800"/>
            <a:ext cx="279400" cy="3175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29A604C-1A08-694E-9352-BC3BFFB90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60000"/>
            <a:ext cx="10515600" cy="635680"/>
          </a:xfr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Mulish SemiBold"/>
              </a:defRPr>
            </a:lvl1pPr>
          </a:lstStyle>
          <a:p>
            <a:r>
              <a:rPr lang="en-GB"/>
              <a:t>Main heading</a:t>
            </a:r>
            <a:endParaRPr lang="en-US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738FFA5-6DC8-B640-90AF-91AF672D1C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800" y="1314000"/>
            <a:ext cx="11306288" cy="50312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BE925-E9A7-314A-A09E-25FD38568A36}"/>
              </a:ext>
            </a:extLst>
          </p:cNvPr>
          <p:cNvSpPr txBox="1"/>
          <p:nvPr userDrawn="1"/>
        </p:nvSpPr>
        <p:spPr>
          <a:xfrm>
            <a:off x="11374800" y="6552000"/>
            <a:ext cx="36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9C6C422D-613A-B14F-B03F-E5BB870E3105}" type="slidenum">
              <a:rPr lang="en-GB" sz="900" smtClean="0"/>
              <a:pPr algn="r"/>
              <a:t>‹#›</a:t>
            </a:fld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722696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 –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icon, arrow&#10;&#10;Description automatically generated">
            <a:extLst>
              <a:ext uri="{FF2B5EF4-FFF2-40B4-BE49-F238E27FC236}">
                <a16:creationId xmlns:a16="http://schemas.microsoft.com/office/drawing/2014/main" id="{E0437B08-CE6A-864B-B710-BFCAF38CF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100" y="2146300"/>
            <a:ext cx="22098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96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icon, arrow&#10;&#10;Description automatically generated">
            <a:extLst>
              <a:ext uri="{FF2B5EF4-FFF2-40B4-BE49-F238E27FC236}">
                <a16:creationId xmlns:a16="http://schemas.microsoft.com/office/drawing/2014/main" id="{E0437B08-CE6A-864B-B710-BFCAF38CF5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1100" y="2146300"/>
            <a:ext cx="22098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571B-404D-4047-A2DD-1F25377471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2800" y="1296000"/>
            <a:ext cx="7200000" cy="432000"/>
          </a:xfrm>
        </p:spPr>
        <p:txBody>
          <a:bodyPr anchor="t" anchorCtr="0"/>
          <a:lstStyle>
            <a:lvl1pPr algn="l">
              <a:defRPr sz="3000">
                <a:solidFill>
                  <a:schemeClr val="tx1"/>
                </a:solidFill>
                <a:latin typeface="Mulish ExtraBold Roman" pitchFamily="2" charset="0"/>
              </a:defRPr>
            </a:lvl1pPr>
          </a:lstStyle>
          <a:p>
            <a:r>
              <a:rPr lang="en-GB"/>
              <a:t>Headline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B977C-59A2-9D43-8E3B-2C6832C5E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800" y="1764000"/>
            <a:ext cx="7200000" cy="4320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Subheading here</a:t>
            </a:r>
            <a:endParaRPr lang="en-US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70CE336C-C8F3-0F42-B9FE-952BA44F8B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932800"/>
            <a:ext cx="1612900" cy="4572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30FABB7-A8AF-DB45-B563-EC09E9874B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800" y="2350800"/>
            <a:ext cx="3600000" cy="2880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GB"/>
              <a:t>Author or date here</a:t>
            </a:r>
          </a:p>
        </p:txBody>
      </p:sp>
    </p:spTree>
    <p:extLst>
      <p:ext uri="{BB962C8B-B14F-4D97-AF65-F5344CB8AC3E}">
        <p14:creationId xmlns:p14="http://schemas.microsoft.com/office/powerpoint/2010/main" val="7745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–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EE9C8A-54B7-4D43-8104-9404892294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1048" y="0"/>
            <a:ext cx="6890951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072191E-9723-E744-B1DF-0B0F54321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2800" y="1296000"/>
            <a:ext cx="5400000" cy="432000"/>
          </a:xfrm>
        </p:spPr>
        <p:txBody>
          <a:bodyPr anchor="t" anchorCtr="0"/>
          <a:lstStyle>
            <a:lvl1pPr algn="l">
              <a:defRPr sz="3000">
                <a:solidFill>
                  <a:schemeClr val="bg1"/>
                </a:solidFill>
                <a:latin typeface="Mulish ExtraBold Roman" pitchFamily="2" charset="0"/>
              </a:defRPr>
            </a:lvl1pPr>
          </a:lstStyle>
          <a:p>
            <a:r>
              <a:rPr lang="en-GB"/>
              <a:t>Headline here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88E92C-F783-EF44-87A7-A38A5ACF73E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5932800"/>
            <a:ext cx="1612900" cy="457200"/>
          </a:xfrm>
          <a:prstGeom prst="rect">
            <a:avLst/>
          </a:prstGeom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18966D77-D3DD-5D4F-809F-8CCBA72119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800" y="2350800"/>
            <a:ext cx="3600000" cy="288000"/>
          </a:xfrm>
        </p:spPr>
        <p:txBody>
          <a:bodyPr/>
          <a:lstStyle>
            <a:lvl1pPr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Author or date here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FAF0760-1BF1-C241-9787-B22CCE8B2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800" y="1764000"/>
            <a:ext cx="5400000" cy="4320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Subheading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ECF553F-A04E-784E-9D5B-2BC73580E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1048" y="0"/>
            <a:ext cx="6890951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E18EFA-88E8-494D-8EDA-E10A0FDFD9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2800" y="1296000"/>
            <a:ext cx="7200000" cy="432000"/>
          </a:xfrm>
        </p:spPr>
        <p:txBody>
          <a:bodyPr anchor="t" anchorCtr="0"/>
          <a:lstStyle>
            <a:lvl1pPr algn="l">
              <a:defRPr sz="3000">
                <a:solidFill>
                  <a:schemeClr val="bg1"/>
                </a:solidFill>
                <a:latin typeface="Mulish ExtraBold Roman" pitchFamily="2" charset="0"/>
              </a:defRPr>
            </a:lvl1pPr>
          </a:lstStyle>
          <a:p>
            <a:r>
              <a:rPr lang="en-GB"/>
              <a:t>Section Heading here</a:t>
            </a:r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5040D07-F32E-5545-AA21-820477061E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800" y="1764000"/>
            <a:ext cx="7200000" cy="4320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Section subheading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hi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E166BE-9ACB-8340-9F9C-87E0C204C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2800" y="1296000"/>
            <a:ext cx="7200000" cy="432000"/>
          </a:xfrm>
        </p:spPr>
        <p:txBody>
          <a:bodyPr anchor="t" anchorCtr="0"/>
          <a:lstStyle>
            <a:lvl1pPr algn="l">
              <a:defRPr sz="3000">
                <a:solidFill>
                  <a:schemeClr val="tx1"/>
                </a:solidFill>
                <a:latin typeface="Mulish ExtraBold Roman" pitchFamily="2" charset="0"/>
              </a:defRPr>
            </a:lvl1pPr>
          </a:lstStyle>
          <a:p>
            <a:r>
              <a:rPr lang="en-GB"/>
              <a:t>Section Heading here</a:t>
            </a:r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819EAF7-6F0A-B64B-A13C-427EAA6DEC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800" y="1764000"/>
            <a:ext cx="7200000" cy="4320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Section subheading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8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atement – Purp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8583-D026-A44D-B316-BC3A30768F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1144801"/>
            <a:ext cx="10832432" cy="4536000"/>
          </a:xfrm>
        </p:spPr>
        <p:txBody>
          <a:bodyPr anchor="ctr"/>
          <a:lstStyle>
            <a:lvl1pPr>
              <a:lnSpc>
                <a:spcPct val="120000"/>
              </a:lnSpc>
              <a:defRPr lang="en-GB" sz="4200" i="0" smtClean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GB">
                <a:effectLst/>
                <a:latin typeface="Mulish Regular Roman" pitchFamily="2" charset="77"/>
              </a:rPr>
              <a:t>Add statement or quote here. Use light purple italic to highlight text.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6E35BA5-1EB8-6541-A60C-5FB1335783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9688" y="406800"/>
            <a:ext cx="279400" cy="31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7E400C-8F2F-784D-9939-01C349A9EA1A}"/>
              </a:ext>
            </a:extLst>
          </p:cNvPr>
          <p:cNvSpPr txBox="1"/>
          <p:nvPr userDrawn="1"/>
        </p:nvSpPr>
        <p:spPr>
          <a:xfrm>
            <a:off x="11374800" y="6552000"/>
            <a:ext cx="36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9C6C422D-613A-B14F-B03F-E5BB870E3105}" type="slidenum">
              <a:rPr lang="en-GB" sz="900" smtClean="0">
                <a:solidFill>
                  <a:schemeClr val="bg1"/>
                </a:solidFill>
              </a:rPr>
              <a:pPr algn="r"/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5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atement –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8583-D026-A44D-B316-BC3A30768F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1144801"/>
            <a:ext cx="10832432" cy="4536000"/>
          </a:xfrm>
        </p:spPr>
        <p:txBody>
          <a:bodyPr anchor="ctr"/>
          <a:lstStyle>
            <a:lvl1pPr>
              <a:lnSpc>
                <a:spcPct val="120000"/>
              </a:lnSpc>
              <a:defRPr lang="en-GB" sz="4200" i="0" smtClean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GB">
                <a:effectLst/>
                <a:latin typeface="Mulish Regular Roman" pitchFamily="2" charset="77"/>
              </a:rPr>
              <a:t>Add statement or quote here. Use light purple italic to highlight text.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F68A496-0B5B-2A4A-AEE8-E00608AC1D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9688" y="406800"/>
            <a:ext cx="279400" cy="31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9968F5-45AF-6543-B402-CBF7E84A45F3}"/>
              </a:ext>
            </a:extLst>
          </p:cNvPr>
          <p:cNvSpPr txBox="1"/>
          <p:nvPr userDrawn="1"/>
        </p:nvSpPr>
        <p:spPr>
          <a:xfrm>
            <a:off x="11374800" y="6552000"/>
            <a:ext cx="36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9C6C422D-613A-B14F-B03F-E5BB870E3105}" type="slidenum">
              <a:rPr lang="en-GB" sz="900" smtClean="0">
                <a:solidFill>
                  <a:schemeClr val="bg1"/>
                </a:solidFill>
              </a:rPr>
              <a:pPr algn="r"/>
              <a:t>‹#›</a:t>
            </a:fld>
            <a:endParaRPr lang="en-GB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1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atement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8583-D026-A44D-B316-BC3A30768F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1144801"/>
            <a:ext cx="10832432" cy="4536000"/>
          </a:xfrm>
        </p:spPr>
        <p:txBody>
          <a:bodyPr anchor="ctr"/>
          <a:lstStyle>
            <a:lvl1pPr>
              <a:lnSpc>
                <a:spcPct val="120000"/>
              </a:lnSpc>
              <a:defRPr lang="en-GB" sz="420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>
                <a:effectLst/>
                <a:latin typeface="Mulish Regular Roman" pitchFamily="2" charset="77"/>
              </a:rPr>
              <a:t>Add statement or quote here. Use light purple italic to highlight text.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AE543-3F15-9B44-AEDB-7D14F941AA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69600" y="406800"/>
            <a:ext cx="279400" cy="31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EEFA5-0FF7-BF47-A57A-394985A9C7B8}"/>
              </a:ext>
            </a:extLst>
          </p:cNvPr>
          <p:cNvSpPr txBox="1"/>
          <p:nvPr userDrawn="1"/>
        </p:nvSpPr>
        <p:spPr>
          <a:xfrm>
            <a:off x="11374800" y="6552000"/>
            <a:ext cx="36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9C6C422D-613A-B14F-B03F-E5BB870E3105}" type="slidenum">
              <a:rPr lang="en-GB" sz="900" smtClean="0"/>
              <a:pPr algn="r"/>
              <a:t>‹#›</a:t>
            </a:fld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15924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– 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9620-61DB-5A47-91AC-EFF5056452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60000"/>
            <a:ext cx="10515600" cy="635680"/>
          </a:xfr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Mulish SemiBold"/>
              </a:defRPr>
            </a:lvl1pPr>
          </a:lstStyle>
          <a:p>
            <a:r>
              <a:rPr lang="en-GB"/>
              <a:t>Main heading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BA9CB-D455-6242-8EAE-C1789BF1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5602" y="1314000"/>
            <a:ext cx="5493600" cy="50312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D42C5-D652-9C4E-90B9-9177E9E5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392E0F-501E-9540-ABE9-986A1AA89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800" y="1314000"/>
            <a:ext cx="5493600" cy="50312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D3B235E-A219-AE4F-94E9-2AD9C76133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800" y="360000"/>
            <a:ext cx="10515600" cy="2451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/>
              <a:t>Section title &lt;if required&gt;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816D4F-3EB0-2649-AB07-19263F23BE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69600" y="406800"/>
            <a:ext cx="279400" cy="31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9B4496-72F5-2344-9F24-6A75CB437BB2}"/>
              </a:ext>
            </a:extLst>
          </p:cNvPr>
          <p:cNvSpPr txBox="1"/>
          <p:nvPr userDrawn="1"/>
        </p:nvSpPr>
        <p:spPr>
          <a:xfrm>
            <a:off x="11374800" y="6552000"/>
            <a:ext cx="36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9C6C422D-613A-B14F-B03F-E5BB870E3105}" type="slidenum">
              <a:rPr lang="en-GB" sz="900" smtClean="0"/>
              <a:pPr algn="r"/>
              <a:t>‹#›</a:t>
            </a:fld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883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DCC19-E3B1-A440-A982-82E05F3D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385200"/>
            <a:ext cx="10511887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BEEC-7A90-C34A-996C-FB8596359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800" y="1314000"/>
            <a:ext cx="10529887" cy="50312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</a:p>
          <a:p>
            <a:pPr lvl="4"/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BD7F5-585F-1340-88C4-0B2661BC2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552000"/>
            <a:ext cx="41148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sz="9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7B43-9286-7C42-80DA-FE8F00FFF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2000" y="6552000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1EFC337-94FD-284C-ABB6-411F188982C7}" type="slidenum">
              <a:rPr lang="en-US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217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1" r:id="rId4"/>
    <p:sldLayoutId id="2147483669" r:id="rId5"/>
    <p:sldLayoutId id="2147483654" r:id="rId6"/>
    <p:sldLayoutId id="2147483662" r:id="rId7"/>
    <p:sldLayoutId id="2147483663" r:id="rId8"/>
    <p:sldLayoutId id="2147483652" r:id="rId9"/>
    <p:sldLayoutId id="2147483665" r:id="rId10"/>
    <p:sldLayoutId id="2147483667" r:id="rId11"/>
    <p:sldLayoutId id="2147483668" r:id="rId12"/>
    <p:sldLayoutId id="2147483655" r:id="rId13"/>
    <p:sldLayoutId id="214748366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2"/>
          </a:solidFill>
          <a:latin typeface="Mulish SemiBold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SzPct val="100000"/>
        <a:buFont typeface="System Font Regular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buFont typeface="System Font Regular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buFont typeface="System Font Regular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buFont typeface="System Font Regular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600"/>
        </a:spcBef>
        <a:buFont typeface="System Font Regular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10000"/>
        </a:lnSpc>
        <a:spcBef>
          <a:spcPts val="600"/>
        </a:spcBef>
        <a:buFont typeface="System Font Regular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lnSpc>
          <a:spcPct val="110000"/>
        </a:lnSpc>
        <a:spcBef>
          <a:spcPts val="600"/>
        </a:spcBef>
        <a:buFont typeface="System Font Regular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10000"/>
        </a:lnSpc>
        <a:spcBef>
          <a:spcPts val="600"/>
        </a:spcBef>
        <a:buFont typeface="System Font Regular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7401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  <p15:guide id="6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1C57-6EBF-4B35-A7A0-A3F2F331F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ADA/CIP/DCRM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8CFBE-06ED-41A7-B065-9A82EF090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800" y="5562000"/>
            <a:ext cx="3600000" cy="288000"/>
          </a:xfrm>
        </p:spPr>
        <p:txBody>
          <a:bodyPr/>
          <a:lstStyle/>
          <a:p>
            <a:r>
              <a:rPr lang="en-US" dirty="0"/>
              <a:t>July 2022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AE3D4E3-7366-43CE-82BD-F823C924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Architecture for projects like Bet Recommendation and Bonus Optimisation Budgeting/Templating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0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8F3AF9-09FD-4481-9956-CC85E840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Sportsbook High Level Stats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28CEF-2CFB-43D3-BC46-65D4659880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98DC68-751C-4847-9265-D1D084F5B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an average day, there are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72K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(max 88K) sports event,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(max 1.6M) sports and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(max 15M) selection update events.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an average day, there are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750K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of bets (max 1.8M) and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of players placing these bets (max 240K), and 8M click stream events.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an average day, there are </a:t>
            </a: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250-450K players betting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Taking 90 days period, on average there are </a:t>
            </a: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2M players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 in Sports, however it can peak around 4M too if a big event is happening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Taking 365 days period, on average there are </a:t>
            </a: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6M players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 in sports</a:t>
            </a: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bwin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party,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gambookers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coral, Ladbrokes,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Gambookers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Sportingbet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Gioco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Digitale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Gamebookers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5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914F-6D56-4004-B5D2-882F8CD5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Optimisation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15A8A-77A6-403F-8A12-C1DA1C9776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9CBB7-119D-4E64-82AE-C5580AC56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Budgeting:</a:t>
            </a:r>
          </a:p>
          <a:p>
            <a:pPr lvl="1"/>
            <a:r>
              <a:rPr lang="en-GB" dirty="0"/>
              <a:t>The flexibility</a:t>
            </a:r>
          </a:p>
          <a:p>
            <a:r>
              <a:rPr lang="en-GB" dirty="0"/>
              <a:t>Offer Category/templating:</a:t>
            </a:r>
          </a:p>
          <a:p>
            <a:pPr lvl="1"/>
            <a:r>
              <a:rPr lang="en-GB" dirty="0"/>
              <a:t>The ability to have set of predefined offers for a category/template like churn, sports </a:t>
            </a:r>
            <a:r>
              <a:rPr lang="en-GB" dirty="0" err="1"/>
              <a:t>adhoc</a:t>
            </a:r>
            <a:r>
              <a:rPr lang="en-GB" dirty="0"/>
              <a:t>, reactivation, active, gaming weekly etc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9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DACAAC-2948-41AC-B306-58FCDE15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CRM use cases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4D947C-B8EC-4D1C-B93C-13588B6B40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76CF53-BBA9-477D-99E8-7229F68B58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Static, slowly changing</a:t>
            </a:r>
          </a:p>
          <a:p>
            <a:r>
              <a:rPr lang="en-GB" dirty="0"/>
              <a:t>Time sensitive, dynamically changing</a:t>
            </a:r>
          </a:p>
          <a:p>
            <a:pPr lvl="1"/>
            <a:r>
              <a:rPr lang="en-GB" dirty="0"/>
              <a:t>Sports offering </a:t>
            </a:r>
          </a:p>
          <a:p>
            <a:r>
              <a:rPr lang="en-GB" dirty="0"/>
              <a:t>Multidimensional, depending on the input parameters or additional constraints</a:t>
            </a:r>
          </a:p>
          <a:p>
            <a:pPr lvl="1"/>
            <a:r>
              <a:rPr lang="en-GB" dirty="0"/>
              <a:t>Game recommendation per provider, theme, category, etc</a:t>
            </a:r>
          </a:p>
          <a:p>
            <a:pPr lvl="2"/>
            <a:r>
              <a:rPr lang="en-GB" dirty="0"/>
              <a:t>Model recommendations need to be calculated once, and filtering needs to happen based on the inputs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4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536A-E38B-4B9E-9447-C32C17FC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Static, slowly changing – CASIA game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F5701-469E-4455-A91B-E77C5A1AF9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ounded Rectangle 26">
            <a:extLst>
              <a:ext uri="{FF2B5EF4-FFF2-40B4-BE49-F238E27FC236}">
                <a16:creationId xmlns:a16="http://schemas.microsoft.com/office/drawing/2014/main" id="{83A20428-02DC-4928-A420-9F76CE022C8C}"/>
              </a:ext>
            </a:extLst>
          </p:cNvPr>
          <p:cNvSpPr/>
          <p:nvPr/>
        </p:nvSpPr>
        <p:spPr>
          <a:xfrm>
            <a:off x="8360300" y="2991912"/>
            <a:ext cx="958291" cy="402336"/>
          </a:xfrm>
          <a:prstGeom prst="roundRect">
            <a:avLst/>
          </a:prstGeom>
          <a:noFill/>
          <a:ln w="34925">
            <a:solidFill>
              <a:srgbClr val="7030A0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1DEEE6-6B42-4A4C-8F56-0F03E94FD646}"/>
              </a:ext>
            </a:extLst>
          </p:cNvPr>
          <p:cNvGrpSpPr/>
          <p:nvPr/>
        </p:nvGrpSpPr>
        <p:grpSpPr>
          <a:xfrm>
            <a:off x="1915718" y="2973123"/>
            <a:ext cx="958291" cy="402336"/>
            <a:chOff x="5193792" y="3284525"/>
            <a:chExt cx="958291" cy="402336"/>
          </a:xfrm>
        </p:grpSpPr>
        <p:sp>
          <p:nvSpPr>
            <p:cNvPr id="7" name="Rounded Rectangle 50">
              <a:extLst>
                <a:ext uri="{FF2B5EF4-FFF2-40B4-BE49-F238E27FC236}">
                  <a16:creationId xmlns:a16="http://schemas.microsoft.com/office/drawing/2014/main" id="{38A9A300-8B79-47A1-8BFF-9ED7D4D3C272}"/>
                </a:ext>
              </a:extLst>
            </p:cNvPr>
            <p:cNvSpPr/>
            <p:nvPr/>
          </p:nvSpPr>
          <p:spPr>
            <a:xfrm>
              <a:off x="5193792" y="3284525"/>
              <a:ext cx="958291" cy="402336"/>
            </a:xfrm>
            <a:prstGeom prst="roundRect">
              <a:avLst/>
            </a:prstGeom>
            <a:solidFill>
              <a:srgbClr val="D3B5E9"/>
            </a:solidFill>
            <a:ln w="34925">
              <a:solidFill>
                <a:srgbClr val="7030A0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8FDC98-6A20-4E95-96FC-0C5EFD47593F}"/>
                </a:ext>
              </a:extLst>
            </p:cNvPr>
            <p:cNvSpPr txBox="1"/>
            <p:nvPr/>
          </p:nvSpPr>
          <p:spPr>
            <a:xfrm>
              <a:off x="5243603" y="3328416"/>
              <a:ext cx="8563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latin typeface="MULISH REGULAR ROMAN" pitchFamily="2" charset="77"/>
                </a:rPr>
                <a:t>Optimove </a:t>
              </a:r>
            </a:p>
            <a:p>
              <a:pPr algn="ctr"/>
              <a:r>
                <a:rPr lang="en-US" sz="800">
                  <a:latin typeface="MULISH REGULAR ROMAN" pitchFamily="2" charset="77"/>
                </a:rPr>
                <a:t>Target groups</a:t>
              </a:r>
            </a:p>
          </p:txBody>
        </p:sp>
      </p:grpSp>
      <p:sp>
        <p:nvSpPr>
          <p:cNvPr id="9" name="Can 1">
            <a:extLst>
              <a:ext uri="{FF2B5EF4-FFF2-40B4-BE49-F238E27FC236}">
                <a16:creationId xmlns:a16="http://schemas.microsoft.com/office/drawing/2014/main" id="{88A3BD11-B197-4634-8E79-8E91598E7986}"/>
              </a:ext>
            </a:extLst>
          </p:cNvPr>
          <p:cNvSpPr/>
          <p:nvPr/>
        </p:nvSpPr>
        <p:spPr>
          <a:xfrm>
            <a:off x="5555761" y="2729254"/>
            <a:ext cx="934872" cy="941695"/>
          </a:xfrm>
          <a:prstGeom prst="can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MULISH ROMAN" pitchFamily="2" charset="77"/>
              </a:rPr>
              <a:t>Campaign Hub</a:t>
            </a:r>
            <a:endParaRPr lang="en-US" sz="800">
              <a:solidFill>
                <a:schemeClr val="tx1"/>
              </a:solidFill>
              <a:latin typeface="MULISH ROMAN" pitchFamily="2" charset="77"/>
            </a:endParaRPr>
          </a:p>
          <a:p>
            <a:pPr algn="ctr"/>
            <a:r>
              <a:rPr lang="en-US" sz="800">
                <a:solidFill>
                  <a:schemeClr val="tx1"/>
                </a:solidFill>
                <a:latin typeface="MULISH ROMAN" pitchFamily="2" charset="77"/>
              </a:rPr>
              <a:t>Entain platform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78D8C7-5B91-4B30-A861-ED1E796D4F58}"/>
              </a:ext>
            </a:extLst>
          </p:cNvPr>
          <p:cNvGrpSpPr/>
          <p:nvPr/>
        </p:nvGrpSpPr>
        <p:grpSpPr>
          <a:xfrm>
            <a:off x="3516928" y="2742151"/>
            <a:ext cx="958291" cy="402336"/>
            <a:chOff x="5193792" y="3284525"/>
            <a:chExt cx="958291" cy="402336"/>
          </a:xfrm>
        </p:grpSpPr>
        <p:sp>
          <p:nvSpPr>
            <p:cNvPr id="11" name="Rounded Rectangle 81">
              <a:extLst>
                <a:ext uri="{FF2B5EF4-FFF2-40B4-BE49-F238E27FC236}">
                  <a16:creationId xmlns:a16="http://schemas.microsoft.com/office/drawing/2014/main" id="{4B1B9AD6-EE10-43B2-890A-098F1E76B9B1}"/>
                </a:ext>
              </a:extLst>
            </p:cNvPr>
            <p:cNvSpPr/>
            <p:nvPr/>
          </p:nvSpPr>
          <p:spPr>
            <a:xfrm>
              <a:off x="5193792" y="3284525"/>
              <a:ext cx="958291" cy="402336"/>
            </a:xfrm>
            <a:prstGeom prst="roundRect">
              <a:avLst/>
            </a:prstGeom>
            <a:solidFill>
              <a:srgbClr val="D3B5E9"/>
            </a:solidFill>
            <a:ln w="34925">
              <a:solidFill>
                <a:srgbClr val="7030A0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664E3E-37E4-4AA3-83D5-5C9E997827E1}"/>
                </a:ext>
              </a:extLst>
            </p:cNvPr>
            <p:cNvSpPr txBox="1"/>
            <p:nvPr/>
          </p:nvSpPr>
          <p:spPr>
            <a:xfrm>
              <a:off x="5309331" y="3328416"/>
              <a:ext cx="7248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latin typeface="MULISH REGULAR ROMAN" pitchFamily="2" charset="77"/>
                </a:rPr>
                <a:t>Scheduled</a:t>
              </a:r>
            </a:p>
            <a:p>
              <a:pPr algn="ctr"/>
              <a:r>
                <a:rPr lang="en-US" sz="800">
                  <a:latin typeface="MULISH REGULAR ROMAN" pitchFamily="2" charset="77"/>
                </a:rPr>
                <a:t>Campaigns</a:t>
              </a:r>
            </a:p>
          </p:txBody>
        </p:sp>
      </p:grpSp>
      <p:cxnSp>
        <p:nvCxnSpPr>
          <p:cNvPr id="13" name="Curved Connector 92">
            <a:extLst>
              <a:ext uri="{FF2B5EF4-FFF2-40B4-BE49-F238E27FC236}">
                <a16:creationId xmlns:a16="http://schemas.microsoft.com/office/drawing/2014/main" id="{08165800-7BD4-4BA0-B0DB-0CFCD84ABA85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874009" y="2943319"/>
            <a:ext cx="642919" cy="230972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D38B9A-B99F-4AA5-AA6E-4CDE6B3D4951}"/>
              </a:ext>
            </a:extLst>
          </p:cNvPr>
          <p:cNvGrpSpPr/>
          <p:nvPr/>
        </p:nvGrpSpPr>
        <p:grpSpPr>
          <a:xfrm>
            <a:off x="5549411" y="4708761"/>
            <a:ext cx="958291" cy="402336"/>
            <a:chOff x="5193792" y="3284525"/>
            <a:chExt cx="958291" cy="40233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Rounded Rectangle 109">
              <a:extLst>
                <a:ext uri="{FF2B5EF4-FFF2-40B4-BE49-F238E27FC236}">
                  <a16:creationId xmlns:a16="http://schemas.microsoft.com/office/drawing/2014/main" id="{AD31EBFD-C74F-41B7-8039-DA1AD9B4B1FA}"/>
                </a:ext>
              </a:extLst>
            </p:cNvPr>
            <p:cNvSpPr/>
            <p:nvPr/>
          </p:nvSpPr>
          <p:spPr>
            <a:xfrm>
              <a:off x="5193792" y="3284525"/>
              <a:ext cx="958291" cy="402336"/>
            </a:xfrm>
            <a:prstGeom prst="roundRect">
              <a:avLst/>
            </a:prstGeom>
            <a:grpFill/>
            <a:ln w="34925">
              <a:solidFill>
                <a:schemeClr val="bg2">
                  <a:lumMod val="1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26BC16-B367-4C10-9AB1-45F4E705753A}"/>
                </a:ext>
              </a:extLst>
            </p:cNvPr>
            <p:cNvSpPr txBox="1"/>
            <p:nvPr/>
          </p:nvSpPr>
          <p:spPr>
            <a:xfrm>
              <a:off x="5266734" y="3383008"/>
              <a:ext cx="868279" cy="2154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MULISH REGULAR ROMAN" pitchFamily="2" charset="77"/>
                </a:rPr>
                <a:t>CASIA</a:t>
              </a:r>
              <a:endParaRPr lang="en-US" sz="700" dirty="0">
                <a:latin typeface="MULISH REGULAR ROMAN" pitchFamily="2" charset="77"/>
              </a:endParaRPr>
            </a:p>
          </p:txBody>
        </p:sp>
      </p:grpSp>
      <p:sp>
        <p:nvSpPr>
          <p:cNvPr id="17" name="Rounded Rectangle 116">
            <a:extLst>
              <a:ext uri="{FF2B5EF4-FFF2-40B4-BE49-F238E27FC236}">
                <a16:creationId xmlns:a16="http://schemas.microsoft.com/office/drawing/2014/main" id="{B0E1910A-933A-4AA0-B39A-A7A2843E0955}"/>
              </a:ext>
            </a:extLst>
          </p:cNvPr>
          <p:cNvSpPr/>
          <p:nvPr/>
        </p:nvSpPr>
        <p:spPr>
          <a:xfrm>
            <a:off x="8360300" y="2347084"/>
            <a:ext cx="958291" cy="402336"/>
          </a:xfrm>
          <a:prstGeom prst="roundRect">
            <a:avLst/>
          </a:prstGeom>
          <a:noFill/>
          <a:ln w="34925">
            <a:solidFill>
              <a:srgbClr val="7030A0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19">
            <a:extLst>
              <a:ext uri="{FF2B5EF4-FFF2-40B4-BE49-F238E27FC236}">
                <a16:creationId xmlns:a16="http://schemas.microsoft.com/office/drawing/2014/main" id="{5225762E-1640-48BA-9B28-5AE9589F8DA6}"/>
              </a:ext>
            </a:extLst>
          </p:cNvPr>
          <p:cNvSpPr/>
          <p:nvPr/>
        </p:nvSpPr>
        <p:spPr>
          <a:xfrm>
            <a:off x="8360300" y="3667379"/>
            <a:ext cx="958291" cy="402336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7030A0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22">
            <a:extLst>
              <a:ext uri="{FF2B5EF4-FFF2-40B4-BE49-F238E27FC236}">
                <a16:creationId xmlns:a16="http://schemas.microsoft.com/office/drawing/2014/main" id="{55F9E1F7-3224-4C37-9502-71DA9A074B1D}"/>
              </a:ext>
            </a:extLst>
          </p:cNvPr>
          <p:cNvSpPr/>
          <p:nvPr/>
        </p:nvSpPr>
        <p:spPr>
          <a:xfrm>
            <a:off x="8360300" y="1694073"/>
            <a:ext cx="958291" cy="402336"/>
          </a:xfrm>
          <a:prstGeom prst="roundRect">
            <a:avLst/>
          </a:prstGeom>
          <a:noFill/>
          <a:ln w="34925">
            <a:solidFill>
              <a:srgbClr val="7030A0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25">
            <a:extLst>
              <a:ext uri="{FF2B5EF4-FFF2-40B4-BE49-F238E27FC236}">
                <a16:creationId xmlns:a16="http://schemas.microsoft.com/office/drawing/2014/main" id="{9AF7E24E-56DB-495E-BD3F-D14043109410}"/>
              </a:ext>
            </a:extLst>
          </p:cNvPr>
          <p:cNvSpPr/>
          <p:nvPr/>
        </p:nvSpPr>
        <p:spPr>
          <a:xfrm>
            <a:off x="8360300" y="4393363"/>
            <a:ext cx="958291" cy="402336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7030A0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3B9780-ABD2-4688-83E1-CE54AEFB8226}"/>
              </a:ext>
            </a:extLst>
          </p:cNvPr>
          <p:cNvCxnSpPr>
            <a:stCxn id="9" idx="4"/>
            <a:endCxn id="5" idx="1"/>
          </p:cNvCxnSpPr>
          <p:nvPr/>
        </p:nvCxnSpPr>
        <p:spPr>
          <a:xfrm flipV="1">
            <a:off x="6490633" y="3193080"/>
            <a:ext cx="1869667" cy="7022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3DD8A2-A878-4366-B7D2-D4559D1E7066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6027216" y="4361421"/>
            <a:ext cx="1341" cy="3473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399372-38C7-49A1-A260-8109B9E0E50E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6023197" y="3670949"/>
            <a:ext cx="4019" cy="29898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4987A8-7DFC-4662-B454-06C09ACE8A51}"/>
              </a:ext>
            </a:extLst>
          </p:cNvPr>
          <p:cNvSpPr txBox="1"/>
          <p:nvPr/>
        </p:nvSpPr>
        <p:spPr>
          <a:xfrm>
            <a:off x="5457870" y="4040316"/>
            <a:ext cx="1049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MULISH ROMAN" pitchFamily="2" charset="77"/>
              </a:rPr>
              <a:t>Kafka stream</a:t>
            </a:r>
          </a:p>
        </p:txBody>
      </p:sp>
      <p:cxnSp>
        <p:nvCxnSpPr>
          <p:cNvPr id="26" name="Curved Connector 1039">
            <a:extLst>
              <a:ext uri="{FF2B5EF4-FFF2-40B4-BE49-F238E27FC236}">
                <a16:creationId xmlns:a16="http://schemas.microsoft.com/office/drawing/2014/main" id="{E0FCA201-2BF0-4069-A41F-813DE02AED4D}"/>
              </a:ext>
            </a:extLst>
          </p:cNvPr>
          <p:cNvCxnSpPr>
            <a:stCxn id="9" idx="4"/>
            <a:endCxn id="19" idx="1"/>
          </p:cNvCxnSpPr>
          <p:nvPr/>
        </p:nvCxnSpPr>
        <p:spPr>
          <a:xfrm flipV="1">
            <a:off x="6490633" y="1895241"/>
            <a:ext cx="1869667" cy="1304861"/>
          </a:xfrm>
          <a:prstGeom prst="curvedConnector3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1041">
            <a:extLst>
              <a:ext uri="{FF2B5EF4-FFF2-40B4-BE49-F238E27FC236}">
                <a16:creationId xmlns:a16="http://schemas.microsoft.com/office/drawing/2014/main" id="{82B0FBF2-7D39-40D5-8DD1-D15031B32E83}"/>
              </a:ext>
            </a:extLst>
          </p:cNvPr>
          <p:cNvCxnSpPr>
            <a:stCxn id="9" idx="4"/>
            <a:endCxn id="17" idx="1"/>
          </p:cNvCxnSpPr>
          <p:nvPr/>
        </p:nvCxnSpPr>
        <p:spPr>
          <a:xfrm flipV="1">
            <a:off x="6490633" y="2548252"/>
            <a:ext cx="1869667" cy="651850"/>
          </a:xfrm>
          <a:prstGeom prst="curvedConnector3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1043">
            <a:extLst>
              <a:ext uri="{FF2B5EF4-FFF2-40B4-BE49-F238E27FC236}">
                <a16:creationId xmlns:a16="http://schemas.microsoft.com/office/drawing/2014/main" id="{E335694E-340D-4CC7-9870-373D6FC5BECE}"/>
              </a:ext>
            </a:extLst>
          </p:cNvPr>
          <p:cNvCxnSpPr>
            <a:stCxn id="9" idx="4"/>
            <a:endCxn id="18" idx="1"/>
          </p:cNvCxnSpPr>
          <p:nvPr/>
        </p:nvCxnSpPr>
        <p:spPr>
          <a:xfrm>
            <a:off x="6490633" y="3200102"/>
            <a:ext cx="1869667" cy="668445"/>
          </a:xfrm>
          <a:prstGeom prst="curvedConnector3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1045">
            <a:extLst>
              <a:ext uri="{FF2B5EF4-FFF2-40B4-BE49-F238E27FC236}">
                <a16:creationId xmlns:a16="http://schemas.microsoft.com/office/drawing/2014/main" id="{C5759031-3173-4FDA-ABCA-557EBC2CA1FB}"/>
              </a:ext>
            </a:extLst>
          </p:cNvPr>
          <p:cNvCxnSpPr>
            <a:stCxn id="9" idx="4"/>
            <a:endCxn id="20" idx="1"/>
          </p:cNvCxnSpPr>
          <p:nvPr/>
        </p:nvCxnSpPr>
        <p:spPr>
          <a:xfrm>
            <a:off x="6490633" y="3200102"/>
            <a:ext cx="1869667" cy="1394429"/>
          </a:xfrm>
          <a:prstGeom prst="curvedConnector3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1B7E93-4C9B-4316-B9DD-E5268D12929B}"/>
              </a:ext>
            </a:extLst>
          </p:cNvPr>
          <p:cNvGrpSpPr/>
          <p:nvPr/>
        </p:nvGrpSpPr>
        <p:grpSpPr>
          <a:xfrm>
            <a:off x="3524595" y="3263855"/>
            <a:ext cx="958291" cy="402336"/>
            <a:chOff x="5193792" y="3284525"/>
            <a:chExt cx="958291" cy="402336"/>
          </a:xfrm>
        </p:grpSpPr>
        <p:sp>
          <p:nvSpPr>
            <p:cNvPr id="31" name="Rounded Rectangle 157">
              <a:extLst>
                <a:ext uri="{FF2B5EF4-FFF2-40B4-BE49-F238E27FC236}">
                  <a16:creationId xmlns:a16="http://schemas.microsoft.com/office/drawing/2014/main" id="{5989DF1C-6E92-4E03-AF72-72844E7C26B6}"/>
                </a:ext>
              </a:extLst>
            </p:cNvPr>
            <p:cNvSpPr/>
            <p:nvPr/>
          </p:nvSpPr>
          <p:spPr>
            <a:xfrm>
              <a:off x="5193792" y="3284525"/>
              <a:ext cx="958291" cy="402336"/>
            </a:xfrm>
            <a:prstGeom prst="roundRect">
              <a:avLst/>
            </a:prstGeom>
            <a:solidFill>
              <a:srgbClr val="D3B5E9"/>
            </a:solidFill>
            <a:ln w="34925">
              <a:solidFill>
                <a:srgbClr val="7030A0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3BB3CD-A736-48B3-B1C2-3A02A3A3F218}"/>
                </a:ext>
              </a:extLst>
            </p:cNvPr>
            <p:cNvSpPr txBox="1"/>
            <p:nvPr/>
          </p:nvSpPr>
          <p:spPr>
            <a:xfrm>
              <a:off x="5309331" y="3328416"/>
              <a:ext cx="7248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latin typeface="MULISH REGULAR ROMAN" pitchFamily="2" charset="77"/>
                </a:rPr>
                <a:t>Real-time</a:t>
              </a:r>
            </a:p>
            <a:p>
              <a:pPr algn="ctr"/>
              <a:r>
                <a:rPr lang="en-US" sz="800">
                  <a:latin typeface="MULISH REGULAR ROMAN" pitchFamily="2" charset="77"/>
                </a:rPr>
                <a:t>Campaigns</a:t>
              </a:r>
            </a:p>
          </p:txBody>
        </p:sp>
      </p:grpSp>
      <p:cxnSp>
        <p:nvCxnSpPr>
          <p:cNvPr id="33" name="Curved Connector 1048">
            <a:extLst>
              <a:ext uri="{FF2B5EF4-FFF2-40B4-BE49-F238E27FC236}">
                <a16:creationId xmlns:a16="http://schemas.microsoft.com/office/drawing/2014/main" id="{05E52A39-DF11-4312-8518-E130E9191358}"/>
              </a:ext>
            </a:extLst>
          </p:cNvPr>
          <p:cNvCxnSpPr>
            <a:stCxn id="7" idx="3"/>
            <a:endCxn id="31" idx="1"/>
          </p:cNvCxnSpPr>
          <p:nvPr/>
        </p:nvCxnSpPr>
        <p:spPr>
          <a:xfrm>
            <a:off x="2874009" y="3174291"/>
            <a:ext cx="650586" cy="290732"/>
          </a:xfrm>
          <a:prstGeom prst="curvedConnector3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8675613-69B0-4629-B4B9-11C17BAB8AF1}"/>
              </a:ext>
            </a:extLst>
          </p:cNvPr>
          <p:cNvSpPr txBox="1"/>
          <p:nvPr/>
        </p:nvSpPr>
        <p:spPr>
          <a:xfrm>
            <a:off x="8360301" y="1786185"/>
            <a:ext cx="95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ULISH ROMAN" pitchFamily="2" charset="77"/>
              </a:rPr>
              <a:t>Toasters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616A74-3E81-4C4E-8C95-126312A80729}"/>
              </a:ext>
            </a:extLst>
          </p:cNvPr>
          <p:cNvSpPr txBox="1"/>
          <p:nvPr/>
        </p:nvSpPr>
        <p:spPr>
          <a:xfrm>
            <a:off x="8361098" y="2436529"/>
            <a:ext cx="95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ULISH ROMAN" pitchFamily="2" charset="77"/>
              </a:rPr>
              <a:t>Overlays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CF802-7C07-436E-85C3-C7C06E744A06}"/>
              </a:ext>
            </a:extLst>
          </p:cNvPr>
          <p:cNvSpPr txBox="1"/>
          <p:nvPr/>
        </p:nvSpPr>
        <p:spPr>
          <a:xfrm>
            <a:off x="8354267" y="3083932"/>
            <a:ext cx="95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ULISH ROMAN" pitchFamily="2" charset="77"/>
              </a:rPr>
              <a:t>Email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449414-1E17-45FD-A441-DF504FBB1A3F}"/>
              </a:ext>
            </a:extLst>
          </p:cNvPr>
          <p:cNvSpPr txBox="1"/>
          <p:nvPr/>
        </p:nvSpPr>
        <p:spPr>
          <a:xfrm>
            <a:off x="8343231" y="3760825"/>
            <a:ext cx="95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ULISH ROMAN" pitchFamily="2" charset="77"/>
              </a:rPr>
              <a:t>Player Inbox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CF16C9-294E-4AB4-A0A3-5CF553376565}"/>
              </a:ext>
            </a:extLst>
          </p:cNvPr>
          <p:cNvSpPr txBox="1"/>
          <p:nvPr/>
        </p:nvSpPr>
        <p:spPr>
          <a:xfrm>
            <a:off x="8318685" y="4491921"/>
            <a:ext cx="1051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ULISH ROMAN" pitchFamily="2" charset="77"/>
              </a:rPr>
              <a:t>Push notifications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98746E-C6EC-467D-A915-B789194FCE5A}"/>
              </a:ext>
            </a:extLst>
          </p:cNvPr>
          <p:cNvSpPr txBox="1"/>
          <p:nvPr/>
        </p:nvSpPr>
        <p:spPr>
          <a:xfrm>
            <a:off x="3524595" y="2402497"/>
            <a:ext cx="95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latin typeface="MULISH ROMAN" pitchFamily="2" charset="77"/>
              </a:rPr>
              <a:t>Target players with the daily list</a:t>
            </a:r>
          </a:p>
        </p:txBody>
      </p:sp>
      <p:cxnSp>
        <p:nvCxnSpPr>
          <p:cNvPr id="40" name="Curved Connector 5">
            <a:extLst>
              <a:ext uri="{FF2B5EF4-FFF2-40B4-BE49-F238E27FC236}">
                <a16:creationId xmlns:a16="http://schemas.microsoft.com/office/drawing/2014/main" id="{EC8435F2-E2FE-4B45-809E-2BC577142DD6}"/>
              </a:ext>
            </a:extLst>
          </p:cNvPr>
          <p:cNvCxnSpPr>
            <a:stCxn id="11" idx="3"/>
            <a:endCxn id="9" idx="2"/>
          </p:cNvCxnSpPr>
          <p:nvPr/>
        </p:nvCxnSpPr>
        <p:spPr>
          <a:xfrm>
            <a:off x="4475219" y="2943319"/>
            <a:ext cx="1080542" cy="256783"/>
          </a:xfrm>
          <a:prstGeom prst="curvedConnector3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7">
            <a:extLst>
              <a:ext uri="{FF2B5EF4-FFF2-40B4-BE49-F238E27FC236}">
                <a16:creationId xmlns:a16="http://schemas.microsoft.com/office/drawing/2014/main" id="{7B94C92A-0327-4296-8318-3EA91C456DC8}"/>
              </a:ext>
            </a:extLst>
          </p:cNvPr>
          <p:cNvCxnSpPr>
            <a:stCxn id="31" idx="3"/>
            <a:endCxn id="9" idx="2"/>
          </p:cNvCxnSpPr>
          <p:nvPr/>
        </p:nvCxnSpPr>
        <p:spPr>
          <a:xfrm flipV="1">
            <a:off x="4482886" y="3200102"/>
            <a:ext cx="1072875" cy="264921"/>
          </a:xfrm>
          <a:prstGeom prst="curvedConnector3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1">
            <a:extLst>
              <a:ext uri="{FF2B5EF4-FFF2-40B4-BE49-F238E27FC236}">
                <a16:creationId xmlns:a16="http://schemas.microsoft.com/office/drawing/2014/main" id="{D9982D85-B82A-45EB-84B2-7F44104F41A0}"/>
              </a:ext>
            </a:extLst>
          </p:cNvPr>
          <p:cNvSpPr/>
          <p:nvPr/>
        </p:nvSpPr>
        <p:spPr>
          <a:xfrm>
            <a:off x="4081053" y="5308761"/>
            <a:ext cx="803665" cy="759497"/>
          </a:xfrm>
          <a:prstGeom prst="can">
            <a:avLst/>
          </a:prstGeom>
          <a:solidFill>
            <a:srgbClr val="C5E0B4"/>
          </a:solidFill>
          <a:ln w="28575">
            <a:solidFill>
              <a:srgbClr val="71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MULISH ROMAN" pitchFamily="2" charset="77"/>
              </a:rPr>
              <a:t>Teradata</a:t>
            </a:r>
            <a:endParaRPr lang="en-US" sz="800">
              <a:solidFill>
                <a:schemeClr val="tx1"/>
              </a:solidFill>
              <a:latin typeface="MULISH ROMAN" pitchFamily="2" charset="77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636B619-0300-41A3-ABB5-03CB792F53BF}"/>
              </a:ext>
            </a:extLst>
          </p:cNvPr>
          <p:cNvGrpSpPr/>
          <p:nvPr/>
        </p:nvGrpSpPr>
        <p:grpSpPr>
          <a:xfrm>
            <a:off x="7162604" y="5525867"/>
            <a:ext cx="1606348" cy="402336"/>
            <a:chOff x="5193792" y="3284525"/>
            <a:chExt cx="958291" cy="40233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4" name="Rounded Rectangle 109">
              <a:extLst>
                <a:ext uri="{FF2B5EF4-FFF2-40B4-BE49-F238E27FC236}">
                  <a16:creationId xmlns:a16="http://schemas.microsoft.com/office/drawing/2014/main" id="{D26FEA4C-D199-4F47-A2C1-E10E54282ADF}"/>
                </a:ext>
              </a:extLst>
            </p:cNvPr>
            <p:cNvSpPr/>
            <p:nvPr/>
          </p:nvSpPr>
          <p:spPr>
            <a:xfrm>
              <a:off x="5193792" y="3284525"/>
              <a:ext cx="958291" cy="402336"/>
            </a:xfrm>
            <a:prstGeom prst="roundRect">
              <a:avLst/>
            </a:prstGeom>
            <a:grpFill/>
            <a:ln w="34925">
              <a:solidFill>
                <a:schemeClr val="bg2">
                  <a:lumMod val="1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584D4B-A8A1-4479-AD96-8F849E7AC3F1}"/>
                </a:ext>
              </a:extLst>
            </p:cNvPr>
            <p:cNvSpPr txBox="1"/>
            <p:nvPr/>
          </p:nvSpPr>
          <p:spPr>
            <a:xfrm>
              <a:off x="5266734" y="3383008"/>
              <a:ext cx="868279" cy="2154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err="1">
                  <a:latin typeface="MULISH REGULAR ROMAN" pitchFamily="2" charset="77"/>
                </a:rPr>
                <a:t>Entain</a:t>
              </a:r>
              <a:r>
                <a:rPr lang="en-US" sz="800">
                  <a:latin typeface="MULISH REGULAR ROMAN" pitchFamily="2" charset="77"/>
                </a:rPr>
                <a:t> Platform</a:t>
              </a:r>
              <a:endParaRPr lang="en-US" sz="700">
                <a:latin typeface="MULISH REGULAR ROMAN" pitchFamily="2" charset="77"/>
              </a:endParaRPr>
            </a:p>
          </p:txBody>
        </p:sp>
      </p:grpSp>
      <p:cxnSp>
        <p:nvCxnSpPr>
          <p:cNvPr id="46" name="Straight Arrow Connector 61">
            <a:extLst>
              <a:ext uri="{FF2B5EF4-FFF2-40B4-BE49-F238E27FC236}">
                <a16:creationId xmlns:a16="http://schemas.microsoft.com/office/drawing/2014/main" id="{BD3D1E7E-EFBB-4BA1-A923-2621FC8BF6A5}"/>
              </a:ext>
            </a:extLst>
          </p:cNvPr>
          <p:cNvCxnSpPr>
            <a:cxnSpLocks/>
            <a:stCxn id="44" idx="1"/>
            <a:endCxn id="16" idx="3"/>
          </p:cNvCxnSpPr>
          <p:nvPr/>
        </p:nvCxnSpPr>
        <p:spPr>
          <a:xfrm rot="10800000">
            <a:off x="6490632" y="4914967"/>
            <a:ext cx="671972" cy="812069"/>
          </a:xfrm>
          <a:prstGeom prst="curved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1">
            <a:extLst>
              <a:ext uri="{FF2B5EF4-FFF2-40B4-BE49-F238E27FC236}">
                <a16:creationId xmlns:a16="http://schemas.microsoft.com/office/drawing/2014/main" id="{98045685-CAC7-4C47-AFBA-41CEC00119BE}"/>
              </a:ext>
            </a:extLst>
          </p:cNvPr>
          <p:cNvCxnSpPr>
            <a:cxnSpLocks/>
            <a:stCxn id="42" idx="4"/>
            <a:endCxn id="15" idx="1"/>
          </p:cNvCxnSpPr>
          <p:nvPr/>
        </p:nvCxnSpPr>
        <p:spPr>
          <a:xfrm flipV="1">
            <a:off x="4884718" y="4909929"/>
            <a:ext cx="664693" cy="778581"/>
          </a:xfrm>
          <a:prstGeom prst="curved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9BAC088-DFA5-4139-9045-7006ED218D1D}"/>
              </a:ext>
            </a:extLst>
          </p:cNvPr>
          <p:cNvSpPr txBox="1"/>
          <p:nvPr/>
        </p:nvSpPr>
        <p:spPr>
          <a:xfrm>
            <a:off x="4835040" y="5727035"/>
            <a:ext cx="104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MULISH ROMAN" pitchFamily="2" charset="77"/>
              </a:rPr>
              <a:t>Historical Player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43A9DB-162E-4D8C-BA1F-5014AD7C9B6E}"/>
              </a:ext>
            </a:extLst>
          </p:cNvPr>
          <p:cNvSpPr txBox="1"/>
          <p:nvPr/>
        </p:nvSpPr>
        <p:spPr>
          <a:xfrm>
            <a:off x="6112772" y="5735409"/>
            <a:ext cx="104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latin typeface="MULISH ROMAN" pitchFamily="2" charset="77"/>
              </a:rPr>
              <a:t>Real Time Player Data</a:t>
            </a:r>
          </a:p>
        </p:txBody>
      </p:sp>
    </p:spTree>
    <p:extLst>
      <p:ext uri="{BB962C8B-B14F-4D97-AF65-F5344CB8AC3E}">
        <p14:creationId xmlns:p14="http://schemas.microsoft.com/office/powerpoint/2010/main" val="340967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CECE-97FF-49A6-86A5-EC84C331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sensitive, dynamically changing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D834-3257-4823-BCCA-0A82BA04C6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071E8-3961-4BE4-82A0-B828466BC6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Rounded Rectangle 26">
            <a:extLst>
              <a:ext uri="{FF2B5EF4-FFF2-40B4-BE49-F238E27FC236}">
                <a16:creationId xmlns:a16="http://schemas.microsoft.com/office/drawing/2014/main" id="{D2BED378-DC01-46B6-AE37-73CD8FBF6C8F}"/>
              </a:ext>
            </a:extLst>
          </p:cNvPr>
          <p:cNvSpPr/>
          <p:nvPr/>
        </p:nvSpPr>
        <p:spPr>
          <a:xfrm>
            <a:off x="8360300" y="2991912"/>
            <a:ext cx="958291" cy="402336"/>
          </a:xfrm>
          <a:prstGeom prst="roundRect">
            <a:avLst/>
          </a:prstGeom>
          <a:noFill/>
          <a:ln w="34925">
            <a:solidFill>
              <a:srgbClr val="7030A0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63EC3E-7B52-4CB6-99EE-A0375C00C2B8}"/>
              </a:ext>
            </a:extLst>
          </p:cNvPr>
          <p:cNvGrpSpPr/>
          <p:nvPr/>
        </p:nvGrpSpPr>
        <p:grpSpPr>
          <a:xfrm>
            <a:off x="1915718" y="2973123"/>
            <a:ext cx="958291" cy="402336"/>
            <a:chOff x="5193792" y="3284525"/>
            <a:chExt cx="958291" cy="402336"/>
          </a:xfrm>
        </p:grpSpPr>
        <p:sp>
          <p:nvSpPr>
            <p:cNvPr id="7" name="Rounded Rectangle 50">
              <a:extLst>
                <a:ext uri="{FF2B5EF4-FFF2-40B4-BE49-F238E27FC236}">
                  <a16:creationId xmlns:a16="http://schemas.microsoft.com/office/drawing/2014/main" id="{A2F344C1-9266-467A-A5FE-AE66AB115518}"/>
                </a:ext>
              </a:extLst>
            </p:cNvPr>
            <p:cNvSpPr/>
            <p:nvPr/>
          </p:nvSpPr>
          <p:spPr>
            <a:xfrm>
              <a:off x="5193792" y="3284525"/>
              <a:ext cx="958291" cy="402336"/>
            </a:xfrm>
            <a:prstGeom prst="roundRect">
              <a:avLst/>
            </a:prstGeom>
            <a:solidFill>
              <a:srgbClr val="D3B5E9"/>
            </a:solidFill>
            <a:ln w="34925">
              <a:solidFill>
                <a:srgbClr val="7030A0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2CCEC4-216F-4AAF-B731-DFD6FA536132}"/>
                </a:ext>
              </a:extLst>
            </p:cNvPr>
            <p:cNvSpPr txBox="1"/>
            <p:nvPr/>
          </p:nvSpPr>
          <p:spPr>
            <a:xfrm>
              <a:off x="5243603" y="3328416"/>
              <a:ext cx="8563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latin typeface="MULISH REGULAR ROMAN" pitchFamily="2" charset="77"/>
                </a:rPr>
                <a:t>Optimove </a:t>
              </a:r>
            </a:p>
            <a:p>
              <a:pPr algn="ctr"/>
              <a:r>
                <a:rPr lang="en-US" sz="800">
                  <a:latin typeface="MULISH REGULAR ROMAN" pitchFamily="2" charset="77"/>
                </a:rPr>
                <a:t>Target groups</a:t>
              </a:r>
            </a:p>
          </p:txBody>
        </p:sp>
      </p:grpSp>
      <p:sp>
        <p:nvSpPr>
          <p:cNvPr id="9" name="Can 1">
            <a:extLst>
              <a:ext uri="{FF2B5EF4-FFF2-40B4-BE49-F238E27FC236}">
                <a16:creationId xmlns:a16="http://schemas.microsoft.com/office/drawing/2014/main" id="{954A948C-2A01-447B-B882-868B99E04E05}"/>
              </a:ext>
            </a:extLst>
          </p:cNvPr>
          <p:cNvSpPr/>
          <p:nvPr/>
        </p:nvSpPr>
        <p:spPr>
          <a:xfrm>
            <a:off x="5555761" y="2729254"/>
            <a:ext cx="934872" cy="941695"/>
          </a:xfrm>
          <a:prstGeom prst="can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MULISH ROMAN" pitchFamily="2" charset="77"/>
              </a:rPr>
              <a:t>Campaign Hub</a:t>
            </a:r>
            <a:endParaRPr lang="en-US" sz="800">
              <a:solidFill>
                <a:schemeClr val="tx1"/>
              </a:solidFill>
              <a:latin typeface="MULISH ROMAN" pitchFamily="2" charset="77"/>
            </a:endParaRPr>
          </a:p>
          <a:p>
            <a:pPr algn="ctr"/>
            <a:r>
              <a:rPr lang="en-US" sz="800">
                <a:solidFill>
                  <a:schemeClr val="tx1"/>
                </a:solidFill>
                <a:latin typeface="MULISH ROMAN" pitchFamily="2" charset="77"/>
              </a:rPr>
              <a:t>Entain platform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427515-F554-49F5-9AF3-98DA225FB437}"/>
              </a:ext>
            </a:extLst>
          </p:cNvPr>
          <p:cNvGrpSpPr/>
          <p:nvPr/>
        </p:nvGrpSpPr>
        <p:grpSpPr>
          <a:xfrm>
            <a:off x="3516928" y="2742151"/>
            <a:ext cx="958291" cy="402336"/>
            <a:chOff x="5193792" y="3284525"/>
            <a:chExt cx="958291" cy="402336"/>
          </a:xfrm>
        </p:grpSpPr>
        <p:sp>
          <p:nvSpPr>
            <p:cNvPr id="11" name="Rounded Rectangle 81">
              <a:extLst>
                <a:ext uri="{FF2B5EF4-FFF2-40B4-BE49-F238E27FC236}">
                  <a16:creationId xmlns:a16="http://schemas.microsoft.com/office/drawing/2014/main" id="{EAE45A69-0B91-410D-A84E-806210A8E1EA}"/>
                </a:ext>
              </a:extLst>
            </p:cNvPr>
            <p:cNvSpPr/>
            <p:nvPr/>
          </p:nvSpPr>
          <p:spPr>
            <a:xfrm>
              <a:off x="5193792" y="3284525"/>
              <a:ext cx="958291" cy="402336"/>
            </a:xfrm>
            <a:prstGeom prst="roundRect">
              <a:avLst/>
            </a:prstGeom>
            <a:solidFill>
              <a:srgbClr val="D3B5E9"/>
            </a:solidFill>
            <a:ln w="34925">
              <a:solidFill>
                <a:srgbClr val="7030A0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5DEE47-0A05-4032-95AC-1513B7F853BB}"/>
                </a:ext>
              </a:extLst>
            </p:cNvPr>
            <p:cNvSpPr txBox="1"/>
            <p:nvPr/>
          </p:nvSpPr>
          <p:spPr>
            <a:xfrm>
              <a:off x="5309331" y="3328416"/>
              <a:ext cx="7248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latin typeface="MULISH REGULAR ROMAN" pitchFamily="2" charset="77"/>
                </a:rPr>
                <a:t>Scheduled</a:t>
              </a:r>
            </a:p>
            <a:p>
              <a:pPr algn="ctr"/>
              <a:r>
                <a:rPr lang="en-US" sz="800">
                  <a:latin typeface="MULISH REGULAR ROMAN" pitchFamily="2" charset="77"/>
                </a:rPr>
                <a:t>Campaigns</a:t>
              </a:r>
            </a:p>
          </p:txBody>
        </p:sp>
      </p:grpSp>
      <p:cxnSp>
        <p:nvCxnSpPr>
          <p:cNvPr id="13" name="Curved Connector 92">
            <a:extLst>
              <a:ext uri="{FF2B5EF4-FFF2-40B4-BE49-F238E27FC236}">
                <a16:creationId xmlns:a16="http://schemas.microsoft.com/office/drawing/2014/main" id="{B6220E4D-DE24-4183-8759-794B7868146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874009" y="2943319"/>
            <a:ext cx="642919" cy="230972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7010B4-1A42-4DA0-9D94-E28633B3A5CE}"/>
              </a:ext>
            </a:extLst>
          </p:cNvPr>
          <p:cNvGrpSpPr/>
          <p:nvPr/>
        </p:nvGrpSpPr>
        <p:grpSpPr>
          <a:xfrm>
            <a:off x="5549411" y="4708761"/>
            <a:ext cx="958291" cy="402336"/>
            <a:chOff x="5193792" y="3284525"/>
            <a:chExt cx="958291" cy="40233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Rounded Rectangle 109">
              <a:extLst>
                <a:ext uri="{FF2B5EF4-FFF2-40B4-BE49-F238E27FC236}">
                  <a16:creationId xmlns:a16="http://schemas.microsoft.com/office/drawing/2014/main" id="{6D479D9C-4B12-4E35-BF1A-F17A1D5360DC}"/>
                </a:ext>
              </a:extLst>
            </p:cNvPr>
            <p:cNvSpPr/>
            <p:nvPr/>
          </p:nvSpPr>
          <p:spPr>
            <a:xfrm>
              <a:off x="5193792" y="3284525"/>
              <a:ext cx="958291" cy="402336"/>
            </a:xfrm>
            <a:prstGeom prst="roundRect">
              <a:avLst/>
            </a:prstGeom>
            <a:grpFill/>
            <a:ln w="34925">
              <a:solidFill>
                <a:schemeClr val="bg2">
                  <a:lumMod val="1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C345DD-37B2-404A-9890-95928AF010DF}"/>
                </a:ext>
              </a:extLst>
            </p:cNvPr>
            <p:cNvSpPr txBox="1"/>
            <p:nvPr/>
          </p:nvSpPr>
          <p:spPr>
            <a:xfrm>
              <a:off x="5266734" y="3383008"/>
              <a:ext cx="868279" cy="2154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MULISH REGULAR ROMAN" pitchFamily="2" charset="77"/>
                </a:rPr>
                <a:t>SIA/ Optimus</a:t>
              </a:r>
              <a:endParaRPr lang="en-US" sz="700" dirty="0">
                <a:latin typeface="MULISH REGULAR ROMAN" pitchFamily="2" charset="77"/>
              </a:endParaRPr>
            </a:p>
          </p:txBody>
        </p:sp>
      </p:grpSp>
      <p:sp>
        <p:nvSpPr>
          <p:cNvPr id="17" name="Rounded Rectangle 116">
            <a:extLst>
              <a:ext uri="{FF2B5EF4-FFF2-40B4-BE49-F238E27FC236}">
                <a16:creationId xmlns:a16="http://schemas.microsoft.com/office/drawing/2014/main" id="{A7CD8F8F-CEDA-4549-A444-85CDE90D98CD}"/>
              </a:ext>
            </a:extLst>
          </p:cNvPr>
          <p:cNvSpPr/>
          <p:nvPr/>
        </p:nvSpPr>
        <p:spPr>
          <a:xfrm>
            <a:off x="8360300" y="2347084"/>
            <a:ext cx="958291" cy="402336"/>
          </a:xfrm>
          <a:prstGeom prst="roundRect">
            <a:avLst/>
          </a:prstGeom>
          <a:noFill/>
          <a:ln w="34925">
            <a:solidFill>
              <a:srgbClr val="7030A0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19">
            <a:extLst>
              <a:ext uri="{FF2B5EF4-FFF2-40B4-BE49-F238E27FC236}">
                <a16:creationId xmlns:a16="http://schemas.microsoft.com/office/drawing/2014/main" id="{E5A795CB-FA15-496C-9F3A-6F6933EF4BDE}"/>
              </a:ext>
            </a:extLst>
          </p:cNvPr>
          <p:cNvSpPr/>
          <p:nvPr/>
        </p:nvSpPr>
        <p:spPr>
          <a:xfrm>
            <a:off x="8360300" y="3667379"/>
            <a:ext cx="958291" cy="402336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7030A0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22">
            <a:extLst>
              <a:ext uri="{FF2B5EF4-FFF2-40B4-BE49-F238E27FC236}">
                <a16:creationId xmlns:a16="http://schemas.microsoft.com/office/drawing/2014/main" id="{0B811BDB-D5AD-4D3A-893C-CA0114CDCCFC}"/>
              </a:ext>
            </a:extLst>
          </p:cNvPr>
          <p:cNvSpPr/>
          <p:nvPr/>
        </p:nvSpPr>
        <p:spPr>
          <a:xfrm>
            <a:off x="8360300" y="1694073"/>
            <a:ext cx="958291" cy="402336"/>
          </a:xfrm>
          <a:prstGeom prst="roundRect">
            <a:avLst/>
          </a:prstGeom>
          <a:noFill/>
          <a:ln w="34925">
            <a:solidFill>
              <a:srgbClr val="7030A0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25">
            <a:extLst>
              <a:ext uri="{FF2B5EF4-FFF2-40B4-BE49-F238E27FC236}">
                <a16:creationId xmlns:a16="http://schemas.microsoft.com/office/drawing/2014/main" id="{9765C3E8-B5BB-4DF7-A997-B8CF5AD797A6}"/>
              </a:ext>
            </a:extLst>
          </p:cNvPr>
          <p:cNvSpPr/>
          <p:nvPr/>
        </p:nvSpPr>
        <p:spPr>
          <a:xfrm>
            <a:off x="8360300" y="4393363"/>
            <a:ext cx="958291" cy="402336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7030A0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93CEA0-81AE-42D2-8EBF-BC84B61F3FE5}"/>
              </a:ext>
            </a:extLst>
          </p:cNvPr>
          <p:cNvCxnSpPr>
            <a:stCxn id="9" idx="4"/>
            <a:endCxn id="5" idx="1"/>
          </p:cNvCxnSpPr>
          <p:nvPr/>
        </p:nvCxnSpPr>
        <p:spPr>
          <a:xfrm flipV="1">
            <a:off x="6490633" y="3193080"/>
            <a:ext cx="1869667" cy="7022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79B05E-2229-4D49-B227-25C10F3875F4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6027216" y="4361421"/>
            <a:ext cx="1341" cy="3473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71C2FB-4392-4FD0-8EEB-B0EB4E314C32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6023197" y="3670949"/>
            <a:ext cx="4019" cy="29898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E99A17-21B7-4E42-A4F5-AEF2CD34828A}"/>
              </a:ext>
            </a:extLst>
          </p:cNvPr>
          <p:cNvSpPr txBox="1"/>
          <p:nvPr/>
        </p:nvSpPr>
        <p:spPr>
          <a:xfrm>
            <a:off x="5457870" y="4040316"/>
            <a:ext cx="1049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MULISH ROMAN" pitchFamily="2" charset="77"/>
              </a:rPr>
              <a:t>Kafka stream</a:t>
            </a:r>
          </a:p>
        </p:txBody>
      </p:sp>
      <p:cxnSp>
        <p:nvCxnSpPr>
          <p:cNvPr id="25" name="Curved Connector 1039">
            <a:extLst>
              <a:ext uri="{FF2B5EF4-FFF2-40B4-BE49-F238E27FC236}">
                <a16:creationId xmlns:a16="http://schemas.microsoft.com/office/drawing/2014/main" id="{52E82FFF-4069-414D-BF94-72DF266B0825}"/>
              </a:ext>
            </a:extLst>
          </p:cNvPr>
          <p:cNvCxnSpPr>
            <a:stCxn id="9" idx="4"/>
            <a:endCxn id="19" idx="1"/>
          </p:cNvCxnSpPr>
          <p:nvPr/>
        </p:nvCxnSpPr>
        <p:spPr>
          <a:xfrm flipV="1">
            <a:off x="6490633" y="1895241"/>
            <a:ext cx="1869667" cy="1304861"/>
          </a:xfrm>
          <a:prstGeom prst="curvedConnector3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041">
            <a:extLst>
              <a:ext uri="{FF2B5EF4-FFF2-40B4-BE49-F238E27FC236}">
                <a16:creationId xmlns:a16="http://schemas.microsoft.com/office/drawing/2014/main" id="{B5F837A2-0F7C-4877-884B-98E24663A885}"/>
              </a:ext>
            </a:extLst>
          </p:cNvPr>
          <p:cNvCxnSpPr>
            <a:stCxn id="9" idx="4"/>
            <a:endCxn id="17" idx="1"/>
          </p:cNvCxnSpPr>
          <p:nvPr/>
        </p:nvCxnSpPr>
        <p:spPr>
          <a:xfrm flipV="1">
            <a:off x="6490633" y="2548252"/>
            <a:ext cx="1869667" cy="651850"/>
          </a:xfrm>
          <a:prstGeom prst="curvedConnector3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1043">
            <a:extLst>
              <a:ext uri="{FF2B5EF4-FFF2-40B4-BE49-F238E27FC236}">
                <a16:creationId xmlns:a16="http://schemas.microsoft.com/office/drawing/2014/main" id="{BEA02198-EA5B-4082-A9F9-C7995E464716}"/>
              </a:ext>
            </a:extLst>
          </p:cNvPr>
          <p:cNvCxnSpPr>
            <a:stCxn id="9" idx="4"/>
            <a:endCxn id="18" idx="1"/>
          </p:cNvCxnSpPr>
          <p:nvPr/>
        </p:nvCxnSpPr>
        <p:spPr>
          <a:xfrm>
            <a:off x="6490633" y="3200102"/>
            <a:ext cx="1869667" cy="668445"/>
          </a:xfrm>
          <a:prstGeom prst="curvedConnector3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1045">
            <a:extLst>
              <a:ext uri="{FF2B5EF4-FFF2-40B4-BE49-F238E27FC236}">
                <a16:creationId xmlns:a16="http://schemas.microsoft.com/office/drawing/2014/main" id="{2F21F9F5-040F-4B83-ACC2-80C073C5FC5F}"/>
              </a:ext>
            </a:extLst>
          </p:cNvPr>
          <p:cNvCxnSpPr>
            <a:stCxn id="9" idx="4"/>
            <a:endCxn id="20" idx="1"/>
          </p:cNvCxnSpPr>
          <p:nvPr/>
        </p:nvCxnSpPr>
        <p:spPr>
          <a:xfrm>
            <a:off x="6490633" y="3200102"/>
            <a:ext cx="1869667" cy="1394429"/>
          </a:xfrm>
          <a:prstGeom prst="curvedConnector3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48A57-1098-4009-BEF9-DC0F1770656E}"/>
              </a:ext>
            </a:extLst>
          </p:cNvPr>
          <p:cNvGrpSpPr/>
          <p:nvPr/>
        </p:nvGrpSpPr>
        <p:grpSpPr>
          <a:xfrm>
            <a:off x="3524595" y="3263855"/>
            <a:ext cx="958291" cy="402336"/>
            <a:chOff x="5193792" y="3284525"/>
            <a:chExt cx="958291" cy="402336"/>
          </a:xfrm>
        </p:grpSpPr>
        <p:sp>
          <p:nvSpPr>
            <p:cNvPr id="30" name="Rounded Rectangle 157">
              <a:extLst>
                <a:ext uri="{FF2B5EF4-FFF2-40B4-BE49-F238E27FC236}">
                  <a16:creationId xmlns:a16="http://schemas.microsoft.com/office/drawing/2014/main" id="{22C3DC9F-DF66-467F-A64C-7A6A26A2DA66}"/>
                </a:ext>
              </a:extLst>
            </p:cNvPr>
            <p:cNvSpPr/>
            <p:nvPr/>
          </p:nvSpPr>
          <p:spPr>
            <a:xfrm>
              <a:off x="5193792" y="3284525"/>
              <a:ext cx="958291" cy="402336"/>
            </a:xfrm>
            <a:prstGeom prst="roundRect">
              <a:avLst/>
            </a:prstGeom>
            <a:solidFill>
              <a:srgbClr val="D3B5E9"/>
            </a:solidFill>
            <a:ln w="34925">
              <a:solidFill>
                <a:srgbClr val="7030A0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D5F6567-AEEC-4B96-A60A-721E2084F36C}"/>
                </a:ext>
              </a:extLst>
            </p:cNvPr>
            <p:cNvSpPr txBox="1"/>
            <p:nvPr/>
          </p:nvSpPr>
          <p:spPr>
            <a:xfrm>
              <a:off x="5309331" y="3328416"/>
              <a:ext cx="7248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latin typeface="MULISH REGULAR ROMAN" pitchFamily="2" charset="77"/>
                </a:rPr>
                <a:t>Real-time</a:t>
              </a:r>
            </a:p>
            <a:p>
              <a:pPr algn="ctr"/>
              <a:r>
                <a:rPr lang="en-US" sz="800">
                  <a:latin typeface="MULISH REGULAR ROMAN" pitchFamily="2" charset="77"/>
                </a:rPr>
                <a:t>Campaigns</a:t>
              </a:r>
            </a:p>
          </p:txBody>
        </p:sp>
      </p:grpSp>
      <p:cxnSp>
        <p:nvCxnSpPr>
          <p:cNvPr id="32" name="Curved Connector 1048">
            <a:extLst>
              <a:ext uri="{FF2B5EF4-FFF2-40B4-BE49-F238E27FC236}">
                <a16:creationId xmlns:a16="http://schemas.microsoft.com/office/drawing/2014/main" id="{7F913A21-3A08-4218-A81E-2D25626D3662}"/>
              </a:ext>
            </a:extLst>
          </p:cNvPr>
          <p:cNvCxnSpPr>
            <a:stCxn id="7" idx="3"/>
            <a:endCxn id="30" idx="1"/>
          </p:cNvCxnSpPr>
          <p:nvPr/>
        </p:nvCxnSpPr>
        <p:spPr>
          <a:xfrm>
            <a:off x="2874009" y="3174291"/>
            <a:ext cx="650586" cy="290732"/>
          </a:xfrm>
          <a:prstGeom prst="curvedConnector3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CD0E18-1CDE-4FB7-AD24-6210A9B1E7EE}"/>
              </a:ext>
            </a:extLst>
          </p:cNvPr>
          <p:cNvSpPr txBox="1"/>
          <p:nvPr/>
        </p:nvSpPr>
        <p:spPr>
          <a:xfrm>
            <a:off x="8360301" y="1786185"/>
            <a:ext cx="95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ULISH ROMAN" pitchFamily="2" charset="77"/>
              </a:rPr>
              <a:t>Toasters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0AAF45-0C56-431D-925C-B372781472A2}"/>
              </a:ext>
            </a:extLst>
          </p:cNvPr>
          <p:cNvSpPr txBox="1"/>
          <p:nvPr/>
        </p:nvSpPr>
        <p:spPr>
          <a:xfrm>
            <a:off x="8361098" y="2436529"/>
            <a:ext cx="95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ULISH ROMAN" pitchFamily="2" charset="77"/>
              </a:rPr>
              <a:t>Overlays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37EF8B-CC45-47CF-BD6A-4B3C18995AE6}"/>
              </a:ext>
            </a:extLst>
          </p:cNvPr>
          <p:cNvSpPr txBox="1"/>
          <p:nvPr/>
        </p:nvSpPr>
        <p:spPr>
          <a:xfrm>
            <a:off x="8354267" y="3083932"/>
            <a:ext cx="95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ULISH ROMAN" pitchFamily="2" charset="77"/>
              </a:rPr>
              <a:t>Email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5B3C1A-ADF1-4488-B7E8-BD34FAD92EDC}"/>
              </a:ext>
            </a:extLst>
          </p:cNvPr>
          <p:cNvSpPr txBox="1"/>
          <p:nvPr/>
        </p:nvSpPr>
        <p:spPr>
          <a:xfrm>
            <a:off x="8343231" y="3760825"/>
            <a:ext cx="958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ULISH ROMAN" pitchFamily="2" charset="77"/>
              </a:rPr>
              <a:t>Player Inbox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079590-9D66-4770-B9D7-7C2CE0F18C10}"/>
              </a:ext>
            </a:extLst>
          </p:cNvPr>
          <p:cNvSpPr txBox="1"/>
          <p:nvPr/>
        </p:nvSpPr>
        <p:spPr>
          <a:xfrm>
            <a:off x="8318685" y="4491921"/>
            <a:ext cx="1051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latin typeface="MULISH ROMAN" pitchFamily="2" charset="77"/>
              </a:rPr>
              <a:t>Push notifications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C72DB7-3949-4905-A290-96C752EE51A7}"/>
              </a:ext>
            </a:extLst>
          </p:cNvPr>
          <p:cNvSpPr txBox="1"/>
          <p:nvPr/>
        </p:nvSpPr>
        <p:spPr>
          <a:xfrm>
            <a:off x="3524595" y="2402497"/>
            <a:ext cx="95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latin typeface="MULISH ROMAN" pitchFamily="2" charset="77"/>
              </a:rPr>
              <a:t>Target players with the daily list</a:t>
            </a:r>
          </a:p>
        </p:txBody>
      </p:sp>
      <p:cxnSp>
        <p:nvCxnSpPr>
          <p:cNvPr id="39" name="Curved Connector 5">
            <a:extLst>
              <a:ext uri="{FF2B5EF4-FFF2-40B4-BE49-F238E27FC236}">
                <a16:creationId xmlns:a16="http://schemas.microsoft.com/office/drawing/2014/main" id="{5CC49954-9FBA-4286-B720-567B8ECDD49D}"/>
              </a:ext>
            </a:extLst>
          </p:cNvPr>
          <p:cNvCxnSpPr>
            <a:stCxn id="11" idx="3"/>
            <a:endCxn id="9" idx="2"/>
          </p:cNvCxnSpPr>
          <p:nvPr/>
        </p:nvCxnSpPr>
        <p:spPr>
          <a:xfrm>
            <a:off x="4475219" y="2943319"/>
            <a:ext cx="1080542" cy="256783"/>
          </a:xfrm>
          <a:prstGeom prst="curvedConnector3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7">
            <a:extLst>
              <a:ext uri="{FF2B5EF4-FFF2-40B4-BE49-F238E27FC236}">
                <a16:creationId xmlns:a16="http://schemas.microsoft.com/office/drawing/2014/main" id="{EE92EA51-1D17-4EA3-8536-77A4181F54E4}"/>
              </a:ext>
            </a:extLst>
          </p:cNvPr>
          <p:cNvCxnSpPr>
            <a:stCxn id="30" idx="3"/>
            <a:endCxn id="9" idx="2"/>
          </p:cNvCxnSpPr>
          <p:nvPr/>
        </p:nvCxnSpPr>
        <p:spPr>
          <a:xfrm flipV="1">
            <a:off x="4482886" y="3200102"/>
            <a:ext cx="1072875" cy="264921"/>
          </a:xfrm>
          <a:prstGeom prst="curvedConnector3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1">
            <a:extLst>
              <a:ext uri="{FF2B5EF4-FFF2-40B4-BE49-F238E27FC236}">
                <a16:creationId xmlns:a16="http://schemas.microsoft.com/office/drawing/2014/main" id="{6D56DB59-6865-43F9-9483-3D7296800AAE}"/>
              </a:ext>
            </a:extLst>
          </p:cNvPr>
          <p:cNvSpPr/>
          <p:nvPr/>
        </p:nvSpPr>
        <p:spPr>
          <a:xfrm>
            <a:off x="4081053" y="5308761"/>
            <a:ext cx="803665" cy="759497"/>
          </a:xfrm>
          <a:prstGeom prst="can">
            <a:avLst/>
          </a:prstGeom>
          <a:solidFill>
            <a:srgbClr val="C5E0B4"/>
          </a:solidFill>
          <a:ln w="28575">
            <a:solidFill>
              <a:srgbClr val="717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MULISH ROMAN" pitchFamily="2" charset="77"/>
              </a:rPr>
              <a:t>Teradata</a:t>
            </a:r>
            <a:endParaRPr lang="en-US" sz="800">
              <a:solidFill>
                <a:schemeClr val="tx1"/>
              </a:solidFill>
              <a:latin typeface="MULISH ROMAN" pitchFamily="2" charset="77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118559C-7A8F-4EEB-B70D-00B85822D847}"/>
              </a:ext>
            </a:extLst>
          </p:cNvPr>
          <p:cNvGrpSpPr/>
          <p:nvPr/>
        </p:nvGrpSpPr>
        <p:grpSpPr>
          <a:xfrm>
            <a:off x="7162604" y="5525867"/>
            <a:ext cx="1606348" cy="402336"/>
            <a:chOff x="5193792" y="3284525"/>
            <a:chExt cx="958291" cy="402336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3" name="Rounded Rectangle 109">
              <a:extLst>
                <a:ext uri="{FF2B5EF4-FFF2-40B4-BE49-F238E27FC236}">
                  <a16:creationId xmlns:a16="http://schemas.microsoft.com/office/drawing/2014/main" id="{9EC71194-5DCE-4BBE-93C0-E962041D8233}"/>
                </a:ext>
              </a:extLst>
            </p:cNvPr>
            <p:cNvSpPr/>
            <p:nvPr/>
          </p:nvSpPr>
          <p:spPr>
            <a:xfrm>
              <a:off x="5193792" y="3284525"/>
              <a:ext cx="958291" cy="402336"/>
            </a:xfrm>
            <a:prstGeom prst="roundRect">
              <a:avLst/>
            </a:prstGeom>
            <a:grpFill/>
            <a:ln w="34925">
              <a:solidFill>
                <a:schemeClr val="bg2">
                  <a:lumMod val="10000"/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05B486-9F8A-4E73-A57D-AD0935694115}"/>
                </a:ext>
              </a:extLst>
            </p:cNvPr>
            <p:cNvSpPr txBox="1"/>
            <p:nvPr/>
          </p:nvSpPr>
          <p:spPr>
            <a:xfrm>
              <a:off x="5266734" y="3383008"/>
              <a:ext cx="868279" cy="2154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err="1">
                  <a:latin typeface="MULISH REGULAR ROMAN" pitchFamily="2" charset="77"/>
                </a:rPr>
                <a:t>Entain</a:t>
              </a:r>
              <a:r>
                <a:rPr lang="en-US" sz="800">
                  <a:latin typeface="MULISH REGULAR ROMAN" pitchFamily="2" charset="77"/>
                </a:rPr>
                <a:t> Platform</a:t>
              </a:r>
              <a:endParaRPr lang="en-US" sz="700">
                <a:latin typeface="MULISH REGULAR ROMAN" pitchFamily="2" charset="77"/>
              </a:endParaRPr>
            </a:p>
          </p:txBody>
        </p:sp>
      </p:grpSp>
      <p:cxnSp>
        <p:nvCxnSpPr>
          <p:cNvPr id="45" name="Straight Arrow Connector 61">
            <a:extLst>
              <a:ext uri="{FF2B5EF4-FFF2-40B4-BE49-F238E27FC236}">
                <a16:creationId xmlns:a16="http://schemas.microsoft.com/office/drawing/2014/main" id="{C92DC8B1-24A4-4D24-9ED0-EB275A742E15}"/>
              </a:ext>
            </a:extLst>
          </p:cNvPr>
          <p:cNvCxnSpPr>
            <a:cxnSpLocks/>
            <a:stCxn id="43" idx="1"/>
            <a:endCxn id="16" idx="3"/>
          </p:cNvCxnSpPr>
          <p:nvPr/>
        </p:nvCxnSpPr>
        <p:spPr>
          <a:xfrm rot="10800000">
            <a:off x="6490632" y="4914967"/>
            <a:ext cx="671972" cy="812069"/>
          </a:xfrm>
          <a:prstGeom prst="curved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61">
            <a:extLst>
              <a:ext uri="{FF2B5EF4-FFF2-40B4-BE49-F238E27FC236}">
                <a16:creationId xmlns:a16="http://schemas.microsoft.com/office/drawing/2014/main" id="{169BAD1C-9047-43B5-AD43-26DC7000A73A}"/>
              </a:ext>
            </a:extLst>
          </p:cNvPr>
          <p:cNvCxnSpPr>
            <a:cxnSpLocks/>
            <a:stCxn id="41" idx="4"/>
            <a:endCxn id="15" idx="1"/>
          </p:cNvCxnSpPr>
          <p:nvPr/>
        </p:nvCxnSpPr>
        <p:spPr>
          <a:xfrm flipV="1">
            <a:off x="4884718" y="4909929"/>
            <a:ext cx="664693" cy="778581"/>
          </a:xfrm>
          <a:prstGeom prst="curved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6106B14-3AB6-4C3C-8515-9092B329C058}"/>
              </a:ext>
            </a:extLst>
          </p:cNvPr>
          <p:cNvSpPr txBox="1"/>
          <p:nvPr/>
        </p:nvSpPr>
        <p:spPr>
          <a:xfrm>
            <a:off x="4835040" y="5727035"/>
            <a:ext cx="104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MULISH ROMAN" pitchFamily="2" charset="77"/>
              </a:rPr>
              <a:t>Historical Player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BB18CC-E2E1-4009-A670-E1ADD8A0C370}"/>
              </a:ext>
            </a:extLst>
          </p:cNvPr>
          <p:cNvSpPr txBox="1"/>
          <p:nvPr/>
        </p:nvSpPr>
        <p:spPr>
          <a:xfrm>
            <a:off x="6112772" y="5735409"/>
            <a:ext cx="104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latin typeface="MULISH ROMAN" pitchFamily="2" charset="77"/>
              </a:rPr>
              <a:t>Real Time Player Data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9C759E-79FD-40FC-B3E8-D4C6CB827641}"/>
              </a:ext>
            </a:extLst>
          </p:cNvPr>
          <p:cNvCxnSpPr>
            <a:cxnSpLocks/>
          </p:cNvCxnSpPr>
          <p:nvPr/>
        </p:nvCxnSpPr>
        <p:spPr>
          <a:xfrm flipH="1">
            <a:off x="5783032" y="3657926"/>
            <a:ext cx="1" cy="3695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BEFD0F-CD92-43CB-89D7-1FAF8C2EDF25}"/>
              </a:ext>
            </a:extLst>
          </p:cNvPr>
          <p:cNvCxnSpPr>
            <a:cxnSpLocks/>
          </p:cNvCxnSpPr>
          <p:nvPr/>
        </p:nvCxnSpPr>
        <p:spPr>
          <a:xfrm flipH="1">
            <a:off x="5783090" y="4336508"/>
            <a:ext cx="1" cy="3695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8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01EE-FF5E-477F-8834-94044FF5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SIA – Bet Recommendation POC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6D698-EEED-4F5D-B98F-A0A6F6758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91013-F6AC-4EA0-BB8E-B6A5E7157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554BF53-CC33-4CB5-86EB-48574754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9" y="1454846"/>
            <a:ext cx="5939162" cy="474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6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9B79-8D19-4FE9-822E-6C1B6BD3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SIA – Bet Recommendation GRANDSTAND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7D513-E35F-41CB-B82D-301B5CDDFE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265C3F-D8B8-4E6B-815C-044494B12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146" y="1136212"/>
            <a:ext cx="7430610" cy="543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34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268512"/>
      </p:ext>
    </p:extLst>
  </p:cSld>
  <p:clrMapOvr>
    <a:masterClrMapping/>
  </p:clrMapOvr>
</p:sld>
</file>

<file path=ppt/theme/theme1.xml><?xml version="1.0" encoding="utf-8"?>
<a:theme xmlns:a="http://schemas.openxmlformats.org/drawingml/2006/main" name="Entain Theme">
  <a:themeElements>
    <a:clrScheme name="Custom 7">
      <a:dk1>
        <a:srgbClr val="000000"/>
      </a:dk1>
      <a:lt1>
        <a:srgbClr val="FFFFFF"/>
      </a:lt1>
      <a:dk2>
        <a:srgbClr val="43268B"/>
      </a:dk2>
      <a:lt2>
        <a:srgbClr val="BF00FF"/>
      </a:lt2>
      <a:accent1>
        <a:srgbClr val="6851A2"/>
      </a:accent1>
      <a:accent2>
        <a:srgbClr val="AFA9D3"/>
      </a:accent2>
      <a:accent3>
        <a:srgbClr val="FFAA01"/>
      </a:accent3>
      <a:accent4>
        <a:srgbClr val="F1185C"/>
      </a:accent4>
      <a:accent5>
        <a:srgbClr val="01DAC5"/>
      </a:accent5>
      <a:accent6>
        <a:srgbClr val="0042FF"/>
      </a:accent6>
      <a:hlink>
        <a:srgbClr val="000000"/>
      </a:hlink>
      <a:folHlink>
        <a:srgbClr val="000000"/>
      </a:folHlink>
    </a:clrScheme>
    <a:fontScheme name="Entain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F1332C96F74C4AB3B41CB8895F5B00" ma:contentTypeVersion="13" ma:contentTypeDescription="Create a new document." ma:contentTypeScope="" ma:versionID="8b355d08f810f7810de0f4134e2f8bda">
  <xsd:schema xmlns:xsd="http://www.w3.org/2001/XMLSchema" xmlns:xs="http://www.w3.org/2001/XMLSchema" xmlns:p="http://schemas.microsoft.com/office/2006/metadata/properties" xmlns:ns3="365a4445-762b-4392-9337-61b8d62e2da7" xmlns:ns4="f6ee7487-a68e-4656-964d-4ad719c8cf04" targetNamespace="http://schemas.microsoft.com/office/2006/metadata/properties" ma:root="true" ma:fieldsID="7b24f5b1584a422ed8144f19c5007aaf" ns3:_="" ns4:_="">
    <xsd:import namespace="365a4445-762b-4392-9337-61b8d62e2da7"/>
    <xsd:import namespace="f6ee7487-a68e-4656-964d-4ad719c8cf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5a4445-762b-4392-9337-61b8d62e2d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e7487-a68e-4656-964d-4ad719c8cf0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E477CB-E964-4B2C-B9E6-B8D1715490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7379B5-EE1B-44F5-AA13-89C5D60ACD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61294F-D3FD-46E1-BAC6-FD6E29C312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5a4445-762b-4392-9337-61b8d62e2da7"/>
    <ds:schemaRef ds:uri="f6ee7487-a68e-4656-964d-4ad719c8cf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344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Mulish</vt:lpstr>
      <vt:lpstr>Mulish ExtraBold Roman</vt:lpstr>
      <vt:lpstr>Mulish Regular Roman</vt:lpstr>
      <vt:lpstr>Mulish Regular Roman</vt:lpstr>
      <vt:lpstr>MULISH ROMAN</vt:lpstr>
      <vt:lpstr>Mulish SemiBold</vt:lpstr>
      <vt:lpstr>System Font Regular</vt:lpstr>
      <vt:lpstr>Entain Theme</vt:lpstr>
      <vt:lpstr>ADA/CIP/DCRM</vt:lpstr>
      <vt:lpstr>Sportsbook High Level Stats</vt:lpstr>
      <vt:lpstr>Bonus Optimisation</vt:lpstr>
      <vt:lpstr>CRM use cases</vt:lpstr>
      <vt:lpstr>Static, slowly changing – CASIA game recommendations</vt:lpstr>
      <vt:lpstr>Time sensitive, dynamically changing</vt:lpstr>
      <vt:lpstr>SIA – Bet Recommendation POC</vt:lpstr>
      <vt:lpstr>SIA – Bet Recommendation GRANDSTAND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Klair Clarke</dc:creator>
  <cp:lastModifiedBy>Andras Kolbert</cp:lastModifiedBy>
  <cp:revision>3</cp:revision>
  <dcterms:created xsi:type="dcterms:W3CDTF">2020-10-28T12:37:17Z</dcterms:created>
  <dcterms:modified xsi:type="dcterms:W3CDTF">2022-07-07T12:20:07Z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0x0101002AF1332C96F74C4AB3B41CB8895F5B00</vt:lpwstr>
  </property>
</Properties>
</file>