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391" r:id="rId5"/>
    <p:sldId id="937" r:id="rId6"/>
    <p:sldId id="404" r:id="rId7"/>
    <p:sldId id="403" r:id="rId8"/>
    <p:sldId id="406" r:id="rId9"/>
    <p:sldId id="407" r:id="rId10"/>
    <p:sldId id="393" r:id="rId11"/>
    <p:sldId id="366" r:id="rId12"/>
    <p:sldId id="367" r:id="rId13"/>
    <p:sldId id="368" r:id="rId14"/>
    <p:sldId id="369" r:id="rId15"/>
    <p:sldId id="370" r:id="rId16"/>
    <p:sldId id="372" r:id="rId17"/>
    <p:sldId id="376" r:id="rId18"/>
    <p:sldId id="379" r:id="rId19"/>
    <p:sldId id="399" r:id="rId20"/>
    <p:sldId id="284" r:id="rId21"/>
    <p:sldId id="398" r:id="rId22"/>
    <p:sldId id="381" r:id="rId23"/>
    <p:sldId id="384" r:id="rId24"/>
    <p:sldId id="383" r:id="rId25"/>
    <p:sldId id="385" r:id="rId26"/>
    <p:sldId id="386" r:id="rId27"/>
    <p:sldId id="400" r:id="rId28"/>
    <p:sldId id="401" r:id="rId29"/>
    <p:sldId id="409" r:id="rId30"/>
    <p:sldId id="405" r:id="rId31"/>
    <p:sldId id="408" r:id="rId32"/>
    <p:sldId id="3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68B"/>
    <a:srgbClr val="A8A1CF"/>
    <a:srgbClr val="9582BE"/>
    <a:srgbClr val="9686BE"/>
    <a:srgbClr val="8674B5"/>
    <a:srgbClr val="6851A2"/>
    <a:srgbClr val="BF00FF"/>
    <a:srgbClr val="F1185C"/>
    <a:srgbClr val="01DAC5"/>
    <a:srgbClr val="E0D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92838" autoAdjust="0"/>
  </p:normalViewPr>
  <p:slideViewPr>
    <p:cSldViewPr snapToGrid="0">
      <p:cViewPr varScale="1">
        <p:scale>
          <a:sx n="73" d="100"/>
          <a:sy n="73" d="100"/>
        </p:scale>
        <p:origin x="961"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24/12/2021</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12/24/2021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25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12</a:t>
            </a:fld>
            <a:endParaRPr lang="en-US"/>
          </a:p>
        </p:txBody>
      </p:sp>
    </p:spTree>
    <p:extLst>
      <p:ext uri="{BB962C8B-B14F-4D97-AF65-F5344CB8AC3E}">
        <p14:creationId xmlns:p14="http://schemas.microsoft.com/office/powerpoint/2010/main" val="3191345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13</a:t>
            </a:fld>
            <a:endParaRPr lang="en-US"/>
          </a:p>
        </p:txBody>
      </p:sp>
    </p:spTree>
    <p:extLst>
      <p:ext uri="{BB962C8B-B14F-4D97-AF65-F5344CB8AC3E}">
        <p14:creationId xmlns:p14="http://schemas.microsoft.com/office/powerpoint/2010/main" val="359146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14</a:t>
            </a:fld>
            <a:endParaRPr lang="en-US"/>
          </a:p>
        </p:txBody>
      </p:sp>
    </p:spTree>
    <p:extLst>
      <p:ext uri="{BB962C8B-B14F-4D97-AF65-F5344CB8AC3E}">
        <p14:creationId xmlns:p14="http://schemas.microsoft.com/office/powerpoint/2010/main" val="4187961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15</a:t>
            </a:fld>
            <a:endParaRPr lang="en-US"/>
          </a:p>
        </p:txBody>
      </p:sp>
    </p:spTree>
    <p:extLst>
      <p:ext uri="{BB962C8B-B14F-4D97-AF65-F5344CB8AC3E}">
        <p14:creationId xmlns:p14="http://schemas.microsoft.com/office/powerpoint/2010/main" val="366398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21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17</a:t>
            </a:fld>
            <a:endParaRPr lang="en-US"/>
          </a:p>
        </p:txBody>
      </p:sp>
    </p:spTree>
    <p:extLst>
      <p:ext uri="{BB962C8B-B14F-4D97-AF65-F5344CB8AC3E}">
        <p14:creationId xmlns:p14="http://schemas.microsoft.com/office/powerpoint/2010/main" val="2942590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402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19</a:t>
            </a:fld>
            <a:endParaRPr lang="en-US"/>
          </a:p>
        </p:txBody>
      </p:sp>
    </p:spTree>
    <p:extLst>
      <p:ext uri="{BB962C8B-B14F-4D97-AF65-F5344CB8AC3E}">
        <p14:creationId xmlns:p14="http://schemas.microsoft.com/office/powerpoint/2010/main" val="3668792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20</a:t>
            </a:fld>
            <a:endParaRPr lang="en-US"/>
          </a:p>
        </p:txBody>
      </p:sp>
    </p:spTree>
    <p:extLst>
      <p:ext uri="{BB962C8B-B14F-4D97-AF65-F5344CB8AC3E}">
        <p14:creationId xmlns:p14="http://schemas.microsoft.com/office/powerpoint/2010/main" val="1756042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21</a:t>
            </a:fld>
            <a:endParaRPr lang="en-US"/>
          </a:p>
        </p:txBody>
      </p:sp>
    </p:spTree>
    <p:extLst>
      <p:ext uri="{BB962C8B-B14F-4D97-AF65-F5344CB8AC3E}">
        <p14:creationId xmlns:p14="http://schemas.microsoft.com/office/powerpoint/2010/main" val="184669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25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22</a:t>
            </a:fld>
            <a:endParaRPr lang="en-US"/>
          </a:p>
        </p:txBody>
      </p:sp>
    </p:spTree>
    <p:extLst>
      <p:ext uri="{BB962C8B-B14F-4D97-AF65-F5344CB8AC3E}">
        <p14:creationId xmlns:p14="http://schemas.microsoft.com/office/powerpoint/2010/main" val="3991799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23</a:t>
            </a:fld>
            <a:endParaRPr lang="en-US"/>
          </a:p>
        </p:txBody>
      </p:sp>
    </p:spTree>
    <p:extLst>
      <p:ext uri="{BB962C8B-B14F-4D97-AF65-F5344CB8AC3E}">
        <p14:creationId xmlns:p14="http://schemas.microsoft.com/office/powerpoint/2010/main" val="3217152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4098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904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206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27</a:t>
            </a:fld>
            <a:endParaRPr lang="en-US"/>
          </a:p>
        </p:txBody>
      </p:sp>
    </p:spTree>
    <p:extLst>
      <p:ext uri="{BB962C8B-B14F-4D97-AF65-F5344CB8AC3E}">
        <p14:creationId xmlns:p14="http://schemas.microsoft.com/office/powerpoint/2010/main" val="455937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28</a:t>
            </a:fld>
            <a:endParaRPr lang="en-US"/>
          </a:p>
        </p:txBody>
      </p:sp>
    </p:spTree>
    <p:extLst>
      <p:ext uri="{BB962C8B-B14F-4D97-AF65-F5344CB8AC3E}">
        <p14:creationId xmlns:p14="http://schemas.microsoft.com/office/powerpoint/2010/main" val="120189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60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8</a:t>
            </a:fld>
            <a:endParaRPr lang="en-US"/>
          </a:p>
        </p:txBody>
      </p:sp>
    </p:spTree>
    <p:extLst>
      <p:ext uri="{BB962C8B-B14F-4D97-AF65-F5344CB8AC3E}">
        <p14:creationId xmlns:p14="http://schemas.microsoft.com/office/powerpoint/2010/main" val="3353488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9</a:t>
            </a:fld>
            <a:endParaRPr lang="en-US"/>
          </a:p>
        </p:txBody>
      </p:sp>
    </p:spTree>
    <p:extLst>
      <p:ext uri="{BB962C8B-B14F-4D97-AF65-F5344CB8AC3E}">
        <p14:creationId xmlns:p14="http://schemas.microsoft.com/office/powerpoint/2010/main" val="1443464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10</a:t>
            </a:fld>
            <a:endParaRPr lang="en-US"/>
          </a:p>
        </p:txBody>
      </p:sp>
    </p:spTree>
    <p:extLst>
      <p:ext uri="{BB962C8B-B14F-4D97-AF65-F5344CB8AC3E}">
        <p14:creationId xmlns:p14="http://schemas.microsoft.com/office/powerpoint/2010/main" val="140901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11</a:t>
            </a:fld>
            <a:endParaRPr lang="en-US"/>
          </a:p>
        </p:txBody>
      </p:sp>
    </p:spTree>
    <p:extLst>
      <p:ext uri="{BB962C8B-B14F-4D97-AF65-F5344CB8AC3E}">
        <p14:creationId xmlns:p14="http://schemas.microsoft.com/office/powerpoint/2010/main" val="529422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1.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11.xml"/><Relationship Id="rId4" Type="http://schemas.openxmlformats.org/officeDocument/2006/relationships/image" Target="../media/image40.sv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39.png"/><Relationship Id="rId7" Type="http://schemas.openxmlformats.org/officeDocument/2006/relationships/image" Target="../media/image44.png"/><Relationship Id="rId12"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12.xml"/><Relationship Id="rId4" Type="http://schemas.openxmlformats.org/officeDocument/2006/relationships/image" Target="../media/image40.sv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39.pn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9.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6.png"/><Relationship Id="rId7" Type="http://schemas.openxmlformats.org/officeDocument/2006/relationships/slide" Target="slide18.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4.xml"/></Relationships>
</file>

<file path=ppt/slides/_rels/slide17.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39.png"/><Relationship Id="rId7" Type="http://schemas.openxmlformats.org/officeDocument/2006/relationships/image" Target="../media/image47.png"/><Relationship Id="rId12"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1.png"/><Relationship Id="rId10" Type="http://schemas.openxmlformats.org/officeDocument/2006/relationships/slide" Target="slide25.xml"/><Relationship Id="rId4" Type="http://schemas.openxmlformats.org/officeDocument/2006/relationships/image" Target="../media/image40.sv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48.png"/><Relationship Id="rId7" Type="http://schemas.openxmlformats.org/officeDocument/2006/relationships/image" Target="../media/image50.png"/><Relationship Id="rId12"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slide" Target="slide2.xml"/><Relationship Id="rId5" Type="http://schemas.openxmlformats.org/officeDocument/2006/relationships/image" Target="../media/image49.png"/><Relationship Id="rId10" Type="http://schemas.openxmlformats.org/officeDocument/2006/relationships/slide" Target="slide16.xml"/><Relationship Id="rId4" Type="http://schemas.openxmlformats.org/officeDocument/2006/relationships/image" Target="../media/image40.sv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0.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1.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19.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2.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0.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3.xm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1.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24.xm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6.png"/><Relationship Id="rId7" Type="http://schemas.openxmlformats.org/officeDocument/2006/relationships/slide" Target="slide16.xm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5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51.svg"/><Relationship Id="rId9" Type="http://schemas.openxmlformats.org/officeDocument/2006/relationships/slide" Target="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8.png"/><Relationship Id="rId7" Type="http://schemas.openxmlformats.org/officeDocument/2006/relationships/slide" Target="slide17.xm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52.svg"/><Relationship Id="rId11" Type="http://schemas.openxmlformats.org/officeDocument/2006/relationships/image" Target="../media/image11.png"/><Relationship Id="rId5" Type="http://schemas.openxmlformats.org/officeDocument/2006/relationships/image" Target="../media/image49.png"/><Relationship Id="rId10" Type="http://schemas.openxmlformats.org/officeDocument/2006/relationships/slide" Target="slide2.xml"/><Relationship Id="rId4" Type="http://schemas.openxmlformats.org/officeDocument/2006/relationships/image" Target="../media/image51.svg"/><Relationship Id="rId9" Type="http://schemas.openxmlformats.org/officeDocument/2006/relationships/slide" Target="slide18.xml"/></Relationships>
</file>

<file path=ppt/slides/_rels/slide2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1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1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2.png"/><Relationship Id="rId21" Type="http://schemas.openxmlformats.org/officeDocument/2006/relationships/image" Target="../media/image29.png"/><Relationship Id="rId34"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slide" Target="slide2.xml"/><Relationship Id="rId2" Type="http://schemas.openxmlformats.org/officeDocument/2006/relationships/notesSlide" Target="../notesSlides/notesSlide2.xml"/><Relationship Id="rId16" Type="http://schemas.openxmlformats.org/officeDocument/2006/relationships/image" Target="../media/image24.png"/><Relationship Id="rId20" Type="http://schemas.openxmlformats.org/officeDocument/2006/relationships/image" Target="../media/image28.jpg"/><Relationship Id="rId29"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2.png"/><Relationship Id="rId32" Type="http://schemas.openxmlformats.org/officeDocument/2006/relationships/image" Target="../media/image10.png"/><Relationship Id="rId5"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9.png"/><Relationship Id="rId19" Type="http://schemas.openxmlformats.org/officeDocument/2006/relationships/image" Target="../media/image27.png"/><Relationship Id="rId31" Type="http://schemas.openxmlformats.org/officeDocument/2006/relationships/slide" Target="slide3.xml"/><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jp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9.png"/><Relationship Id="rId7" Type="http://schemas.openxmlformats.org/officeDocument/2006/relationships/slide" Target="slide10.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2.svg"/><Relationship Id="rId11" Type="http://schemas.openxmlformats.org/officeDocument/2006/relationships/image" Target="../media/image11.png"/><Relationship Id="rId5" Type="http://schemas.openxmlformats.org/officeDocument/2006/relationships/image" Target="../media/image41.png"/><Relationship Id="rId10" Type="http://schemas.openxmlformats.org/officeDocument/2006/relationships/slide" Target="slide2.xml"/><Relationship Id="rId4" Type="http://schemas.openxmlformats.org/officeDocument/2006/relationships/image" Target="../media/image40.svg"/><Relationship Id="rId9"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987776"/>
            <a:ext cx="7200000" cy="432000"/>
          </a:xfrm>
        </p:spPr>
        <p:txBody>
          <a:bodyPr/>
          <a:lstStyle/>
          <a:p>
            <a:pPr>
              <a:spcAft>
                <a:spcPts val="600"/>
              </a:spcAft>
            </a:pPr>
            <a:r>
              <a:rPr lang="en-US" sz="4800" b="1" dirty="0">
                <a:solidFill>
                  <a:schemeClr val="bg2"/>
                </a:solidFill>
                <a:latin typeface="+mj-lt"/>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505911"/>
            <a:ext cx="3600000" cy="288000"/>
          </a:xfrm>
        </p:spPr>
        <p:txBody>
          <a:bodyPr/>
          <a:lstStyle/>
          <a:p>
            <a:r>
              <a:rPr lang="en-US" sz="2000" b="1" dirty="0">
                <a:solidFill>
                  <a:schemeClr val="tx1">
                    <a:lumMod val="75000"/>
                    <a:lumOff val="25000"/>
                  </a:schemeClr>
                </a:solidFill>
                <a:latin typeface="+mj-lt"/>
              </a:rPr>
              <a:t>23</a:t>
            </a:r>
            <a:r>
              <a:rPr lang="en-US" sz="2000" b="1" baseline="30000" dirty="0">
                <a:solidFill>
                  <a:schemeClr val="tx1">
                    <a:lumMod val="75000"/>
                    <a:lumOff val="25000"/>
                  </a:schemeClr>
                </a:solidFill>
                <a:latin typeface="+mj-lt"/>
              </a:rPr>
              <a:t>rd </a:t>
            </a:r>
            <a:r>
              <a:rPr lang="en-US" sz="2000" b="1" dirty="0">
                <a:solidFill>
                  <a:schemeClr val="tx1">
                    <a:lumMod val="75000"/>
                    <a:lumOff val="25000"/>
                  </a:schemeClr>
                </a:solidFill>
                <a:latin typeface="+mj-lt"/>
              </a:rPr>
              <a:t>December 2021</a:t>
            </a:r>
          </a:p>
        </p:txBody>
      </p:sp>
    </p:spTree>
    <p:extLst>
      <p:ext uri="{BB962C8B-B14F-4D97-AF65-F5344CB8AC3E}">
        <p14:creationId xmlns:p14="http://schemas.microsoft.com/office/powerpoint/2010/main" val="251604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805896"/>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200"/>
              </a:spcAft>
            </a:pPr>
            <a:r>
              <a:rPr lang="en-US" sz="1400" dirty="0">
                <a:solidFill>
                  <a:schemeClr val="tx1">
                    <a:lumMod val="75000"/>
                    <a:lumOff val="25000"/>
                  </a:schemeClr>
                </a:solidFill>
                <a:latin typeface="+mj-lt"/>
              </a:rPr>
              <a:t>This is to bring back the Casino players who left the platform, by awarding them with a bonus.</a:t>
            </a:r>
            <a:endParaRPr lang="en-US" sz="1600" b="1" dirty="0">
              <a:solidFill>
                <a:schemeClr val="tx1">
                  <a:lumMod val="75000"/>
                  <a:lumOff val="25000"/>
                </a:schemeClr>
              </a:solidFill>
              <a:latin typeface="+mj-lt"/>
            </a:endParaRPr>
          </a:p>
          <a:p>
            <a:pPr>
              <a:spcAft>
                <a:spcPts val="12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LCG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Identity players who are not online, but they are supposed to be online, award them a bonus.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Reactivate/Retain players.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98488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recommended players from ADA models for bonus rewarding and post these events to SFMC over HTTP for Realtime rewarding and communication.</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Live Casino</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8F713F92-1B23-4736-8436-EB5FAAA8AD2B}"/>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1F5E93D8-8F39-4815-9565-693468C0DAEB}"/>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DC424A26-E493-4529-B5C0-F63250B9500F}"/>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E733CE-DAED-41C3-AA24-07F337EAC172}"/>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713FDD93-A1D3-430E-AB6E-F77E56ABA521}"/>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9022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215613" cy="2816156"/>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avoid lag in sending Transactional/Behavioral data to </a:t>
            </a:r>
            <a:r>
              <a:rPr lang="en-US" sz="1400" dirty="0" err="1">
                <a:solidFill>
                  <a:schemeClr val="tx1">
                    <a:lumMod val="75000"/>
                    <a:lumOff val="25000"/>
                  </a:schemeClr>
                </a:solidFill>
                <a:latin typeface="+mj-lt"/>
              </a:rPr>
              <a:t>Casia</a:t>
            </a:r>
            <a:r>
              <a:rPr lang="en-US" sz="1400" dirty="0">
                <a:solidFill>
                  <a:schemeClr val="tx1">
                    <a:lumMod val="75000"/>
                    <a:lumOff val="25000"/>
                  </a:schemeClr>
                </a:solidFill>
                <a:latin typeface="+mj-lt"/>
              </a:rPr>
              <a:t> &amp; Graphyte analytic systems</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Identified the bottlenecks in the entire pipeline and improved.</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By the above solution, now the system can provide sports/games recommendations instantly</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Performance Improvements </a:t>
            </a:r>
          </a:p>
        </p:txBody>
      </p:sp>
      <p:sp>
        <p:nvSpPr>
          <p:cNvPr id="14" name="Rectangle 13">
            <a:extLst>
              <a:ext uri="{FF2B5EF4-FFF2-40B4-BE49-F238E27FC236}">
                <a16:creationId xmlns:a16="http://schemas.microsoft.com/office/drawing/2014/main" id="{46DD5430-EE30-40BA-BA60-331E9BB80679}"/>
              </a:ext>
            </a:extLst>
          </p:cNvPr>
          <p:cNvSpPr/>
          <p:nvPr/>
        </p:nvSpPr>
        <p:spPr>
          <a:xfrm>
            <a:off x="6348652" y="2750314"/>
            <a:ext cx="5143562" cy="157479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Scaled Services Vertically, horizontally, fixed performance bottle necks in different services in the pipeline.</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 Login, Deposit, Withdrawal, Promo, Bonus, Wallet events, Behavioral events.</a:t>
            </a:r>
            <a:endParaRPr lang="en-US" sz="1600" dirty="0">
              <a:solidFill>
                <a:schemeClr val="tx1">
                  <a:lumMod val="75000"/>
                  <a:lumOff val="25000"/>
                </a:schemeClr>
              </a:solidFill>
              <a:latin typeface="+mj-lt"/>
            </a:endParaRP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EF8BD989-2596-467B-9828-C91E5630B9BF}"/>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AD826295-7EEE-47EF-A5DA-51457A8FF5ED}"/>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C5B6B6CF-2EA5-4A6A-A3AD-0B6B7AA77822}"/>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F1A73E-F797-4302-B4A3-24A9FFF00BE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Picture 27" descr="Icon&#10;&#10;Description automatically generated">
            <a:hlinkClick r:id="rId10" action="ppaction://hlinksldjump"/>
            <a:extLst>
              <a:ext uri="{FF2B5EF4-FFF2-40B4-BE49-F238E27FC236}">
                <a16:creationId xmlns:a16="http://schemas.microsoft.com/office/drawing/2014/main" id="{9C52CA55-D06C-485D-8596-3CE05171FA26}"/>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6450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1" y="2544834"/>
            <a:ext cx="5566472" cy="3831818"/>
          </a:xfrm>
          <a:prstGeom prst="rect">
            <a:avLst/>
          </a:prstGeom>
        </p:spPr>
        <p:txBody>
          <a:bodyPr wrap="square">
            <a:spAutoFit/>
          </a:bodyPr>
          <a:lstStyle/>
          <a:p>
            <a:pPr>
              <a:spcAft>
                <a:spcPts val="1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350" dirty="0">
                <a:solidFill>
                  <a:schemeClr val="tx1">
                    <a:lumMod val="75000"/>
                    <a:lumOff val="25000"/>
                  </a:schemeClr>
                </a:solidFill>
                <a:latin typeface="+mj-lt"/>
              </a:rPr>
              <a:t>Expose API for casino games home page personalization for A/B test usecases.</a:t>
            </a:r>
          </a:p>
          <a:p>
            <a:pPr>
              <a:spcAft>
                <a:spcPts val="1000"/>
              </a:spcAft>
            </a:pPr>
            <a:r>
              <a:rPr lang="en-US" sz="1350" dirty="0">
                <a:solidFill>
                  <a:schemeClr val="tx1">
                    <a:lumMod val="75000"/>
                    <a:lumOff val="25000"/>
                  </a:schemeClr>
                </a:solidFill>
                <a:latin typeface="+mj-lt"/>
              </a:rPr>
              <a:t>Routing casino recommendation events from ADA to platform (DCRM) with help of analytics ESB.</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bwin.es.</a:t>
            </a:r>
          </a:p>
          <a:p>
            <a:pPr>
              <a:spcAft>
                <a:spcPts val="200"/>
              </a:spcAft>
            </a:pPr>
            <a:r>
              <a:rPr lang="en-US" sz="1600" b="1" dirty="0">
                <a:solidFill>
                  <a:schemeClr val="tx1">
                    <a:lumMod val="75000"/>
                    <a:lumOff val="25000"/>
                  </a:schemeClr>
                </a:solidFill>
                <a:latin typeface="+mj-lt"/>
              </a:rPr>
              <a:t>Action taken: </a:t>
            </a:r>
          </a:p>
          <a:p>
            <a:pPr marL="182880" indent="-182880">
              <a:spcAft>
                <a:spcPts val="100"/>
              </a:spcAft>
              <a:buFont typeface="+mj-lt"/>
              <a:buAutoNum type="arabicPeriod"/>
            </a:pPr>
            <a:r>
              <a:rPr lang="en-US" sz="1350" spc="-60" dirty="0">
                <a:solidFill>
                  <a:schemeClr val="tx1">
                    <a:lumMod val="75000"/>
                    <a:lumOff val="25000"/>
                  </a:schemeClr>
                </a:solidFill>
                <a:latin typeface="+mj-lt"/>
              </a:rPr>
              <a:t>Streamed the AWS casino recommendations &amp; persisted in MongoDB.</a:t>
            </a:r>
          </a:p>
          <a:p>
            <a:pPr marL="182880" indent="-182880">
              <a:spcAft>
                <a:spcPts val="100"/>
              </a:spcAft>
              <a:buFont typeface="+mj-lt"/>
              <a:buAutoNum type="arabicPeriod"/>
            </a:pPr>
            <a:r>
              <a:rPr lang="en-US" sz="1350" dirty="0">
                <a:solidFill>
                  <a:schemeClr val="tx1">
                    <a:lumMod val="75000"/>
                    <a:lumOff val="25000"/>
                  </a:schemeClr>
                </a:solidFill>
                <a:latin typeface="+mj-lt"/>
              </a:rPr>
              <a:t>Exposed API to provide recommendations to frontend.</a:t>
            </a:r>
          </a:p>
          <a:p>
            <a:pPr marL="182880" indent="-182880">
              <a:spcAft>
                <a:spcPts val="100"/>
              </a:spcAft>
              <a:buFont typeface="+mj-lt"/>
              <a:buAutoNum type="arabicPeriod"/>
            </a:pPr>
            <a:r>
              <a:rPr lang="en-US" sz="1350" dirty="0">
                <a:solidFill>
                  <a:schemeClr val="tx1">
                    <a:lumMod val="75000"/>
                    <a:lumOff val="25000"/>
                  </a:schemeClr>
                </a:solidFill>
                <a:latin typeface="+mj-lt"/>
              </a:rPr>
              <a:t>Player can see game recommendations as per events received from </a:t>
            </a:r>
            <a:r>
              <a:rPr lang="en-US" sz="1350" dirty="0" err="1">
                <a:solidFill>
                  <a:schemeClr val="tx1">
                    <a:lumMod val="75000"/>
                    <a:lumOff val="25000"/>
                  </a:schemeClr>
                </a:solidFill>
                <a:latin typeface="+mj-lt"/>
              </a:rPr>
              <a:t>ada</a:t>
            </a:r>
            <a:r>
              <a:rPr lang="en-US" sz="1350" dirty="0">
                <a:solidFill>
                  <a:schemeClr val="tx1">
                    <a:lumMod val="75000"/>
                    <a:lumOff val="25000"/>
                  </a:schemeClr>
                </a:solidFill>
                <a:latin typeface="+mj-lt"/>
              </a:rPr>
              <a:t> Improves the business.</a:t>
            </a:r>
          </a:p>
          <a:p>
            <a:pPr marL="182880" indent="-182880">
              <a:spcAft>
                <a:spcPts val="1000"/>
              </a:spcAft>
              <a:buFont typeface="+mj-lt"/>
              <a:buAutoNum type="arabicPeriod"/>
            </a:pPr>
            <a:r>
              <a:rPr lang="en-US" sz="1350" dirty="0">
                <a:solidFill>
                  <a:schemeClr val="tx1">
                    <a:lumMod val="75000"/>
                    <a:lumOff val="25000"/>
                  </a:schemeClr>
                </a:solidFill>
                <a:latin typeface="+mj-lt"/>
              </a:rPr>
              <a:t>Routing Casia-Casino Recommendation to DCRM platform.</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350" spc="-80" dirty="0">
                <a:solidFill>
                  <a:schemeClr val="tx1">
                    <a:lumMod val="75000"/>
                    <a:lumOff val="25000"/>
                  </a:schemeClr>
                </a:solidFill>
                <a:latin typeface="+mj-lt"/>
              </a:rPr>
              <a:t>Player's casino homepage is personalized based on his behavioral activities. </a:t>
            </a:r>
            <a:endParaRPr lang="en-US" sz="135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565382"/>
            <a:ext cx="5650309" cy="1872307"/>
          </a:xfrm>
          <a:prstGeom prst="rect">
            <a:avLst/>
          </a:prstGeom>
        </p:spPr>
        <p:txBody>
          <a:bodyPr wrap="square">
            <a:spAutoFit/>
          </a:bodyPr>
          <a:lstStyle/>
          <a:p>
            <a:pPr>
              <a:spcAft>
                <a:spcPts val="200"/>
              </a:spcAft>
            </a:pPr>
            <a:r>
              <a:rPr lang="en-US" sz="1600" b="1" dirty="0">
                <a:solidFill>
                  <a:schemeClr val="tx1">
                    <a:lumMod val="75000"/>
                    <a:lumOff val="25000"/>
                  </a:schemeClr>
                </a:solidFill>
              </a:rPr>
              <a:t>Source Events</a:t>
            </a:r>
            <a:r>
              <a:rPr lang="en-US" sz="1600" b="1" dirty="0">
                <a:solidFill>
                  <a:schemeClr val="tx1">
                    <a:lumMod val="75000"/>
                    <a:lumOff val="25000"/>
                  </a:schemeClr>
                </a:solidFill>
                <a:latin typeface="+mj-lt"/>
              </a:rPr>
              <a:t>:</a:t>
            </a:r>
            <a:r>
              <a:rPr lang="en-US" sz="1600" b="1" spc="-60" dirty="0">
                <a:solidFill>
                  <a:schemeClr val="tx1">
                    <a:lumMod val="75000"/>
                    <a:lumOff val="25000"/>
                  </a:schemeClr>
                </a:solidFill>
                <a:latin typeface="+mj-lt"/>
              </a:rPr>
              <a:t> </a:t>
            </a:r>
          </a:p>
          <a:p>
            <a:pPr marL="182880" indent="-182880">
              <a:spcAft>
                <a:spcPts val="200"/>
              </a:spcAft>
              <a:buFont typeface="+mj-lt"/>
              <a:buAutoNum type="arabicPeriod"/>
            </a:pPr>
            <a:r>
              <a:rPr lang="en-US" sz="1400" spc="-60" dirty="0">
                <a:solidFill>
                  <a:schemeClr val="tx1">
                    <a:lumMod val="75000"/>
                    <a:lumOff val="25000"/>
                  </a:schemeClr>
                </a:solidFill>
                <a:latin typeface="+mj-lt"/>
              </a:rPr>
              <a:t>casino hand complete and login complete events,</a:t>
            </a:r>
          </a:p>
          <a:p>
            <a:pPr marL="182880" indent="-182880">
              <a:spcAft>
                <a:spcPts val="200"/>
              </a:spcAft>
              <a:buFont typeface="+mj-lt"/>
              <a:buAutoNum type="arabicPeriod"/>
            </a:pPr>
            <a:r>
              <a:rPr lang="en-US" sz="1400" dirty="0"/>
              <a:t>Events are  collected from ADA</a:t>
            </a:r>
            <a:r>
              <a:rPr lang="en-US" sz="1600" dirty="0">
                <a:solidFill>
                  <a:schemeClr val="tx1">
                    <a:lumMod val="75000"/>
                    <a:lumOff val="25000"/>
                  </a:schemeClr>
                </a:solidFill>
              </a:rPr>
              <a:t>.</a:t>
            </a:r>
          </a:p>
          <a:p>
            <a:pPr marL="182880" indent="-182880">
              <a:spcAft>
                <a:spcPts val="1000"/>
              </a:spcAft>
              <a:buFont typeface="+mj-lt"/>
              <a:buAutoNum type="arabicPeriod"/>
            </a:pPr>
            <a:r>
              <a:rPr lang="en-US" sz="1400" dirty="0">
                <a:solidFill>
                  <a:schemeClr val="tx1">
                    <a:lumMod val="75000"/>
                    <a:lumOff val="25000"/>
                  </a:schemeClr>
                </a:solidFill>
              </a:rPr>
              <a:t>Recommendation events are collected from  ADA </a:t>
            </a:r>
            <a:r>
              <a:rPr lang="en-US" sz="1600" dirty="0">
                <a:solidFill>
                  <a:schemeClr val="tx1">
                    <a:lumMod val="75000"/>
                    <a:lumOff val="25000"/>
                  </a:schemeClr>
                </a:solidFill>
              </a:rPr>
              <a:t>.</a:t>
            </a:r>
            <a:endParaRPr lang="en-US" sz="1400"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Feedback Events:</a:t>
            </a:r>
            <a:r>
              <a:rPr lang="en-US" sz="1600" b="1" spc="-40" dirty="0">
                <a:solidFill>
                  <a:schemeClr val="tx1">
                    <a:lumMod val="75000"/>
                    <a:lumOff val="25000"/>
                  </a:schemeClr>
                </a:solidFill>
                <a:latin typeface="+mj-lt"/>
              </a:rPr>
              <a:t> </a:t>
            </a:r>
            <a:r>
              <a:rPr lang="en-US" sz="1400" spc="-40" dirty="0">
                <a:solidFill>
                  <a:schemeClr val="tx1">
                    <a:lumMod val="75000"/>
                    <a:lumOff val="25000"/>
                  </a:schemeClr>
                </a:solidFill>
                <a:latin typeface="+mj-lt"/>
              </a:rPr>
              <a:t>casino game recommendations for each player.</a:t>
            </a:r>
          </a:p>
          <a:p>
            <a:pPr>
              <a:spcAft>
                <a:spcPts val="1000"/>
              </a:spcAft>
            </a:pPr>
            <a:r>
              <a:rPr lang="en-US" sz="1600" b="1" dirty="0">
                <a:solidFill>
                  <a:schemeClr val="tx1">
                    <a:lumMod val="75000"/>
                    <a:lumOff val="25000"/>
                  </a:schemeClr>
                </a:solidFill>
                <a:latin typeface="+mj-lt"/>
              </a:rPr>
              <a:t>Architecture diagram:</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66400"/>
            <a:ext cx="11012600" cy="635680"/>
          </a:xfrm>
        </p:spPr>
        <p:txBody>
          <a:bodyPr/>
          <a:lstStyle/>
          <a:p>
            <a:r>
              <a:rPr lang="en-US" sz="2800" b="1" spc="-60" dirty="0">
                <a:solidFill>
                  <a:schemeClr val="tx2"/>
                </a:solidFill>
                <a:latin typeface="+mj-lt"/>
              </a:rPr>
              <a:t>Stream AWS </a:t>
            </a:r>
            <a:r>
              <a:rPr lang="en-US" sz="2800" b="1" spc="-60" dirty="0" err="1">
                <a:solidFill>
                  <a:schemeClr val="tx2"/>
                </a:solidFill>
                <a:latin typeface="+mj-lt"/>
              </a:rPr>
              <a:t>Casia</a:t>
            </a:r>
            <a:r>
              <a:rPr lang="en-US" sz="2800" b="1" spc="-60" dirty="0">
                <a:solidFill>
                  <a:schemeClr val="tx2"/>
                </a:solidFill>
                <a:latin typeface="+mj-lt"/>
              </a:rPr>
              <a:t> model data &amp; serve through API / </a:t>
            </a:r>
            <a:br>
              <a:rPr lang="en-US" sz="2800" b="1" spc="-60" dirty="0">
                <a:solidFill>
                  <a:schemeClr val="tx2"/>
                </a:solidFill>
                <a:latin typeface="+mj-lt"/>
              </a:rPr>
            </a:br>
            <a:r>
              <a:rPr lang="en-US" sz="2800" b="1" spc="-60" dirty="0">
                <a:solidFill>
                  <a:schemeClr val="tx2"/>
                </a:solidFill>
                <a:latin typeface="+mj-lt"/>
              </a:rPr>
              <a:t>CASIA-CASINO Recommendation Data Routing to DCRM </a:t>
            </a:r>
            <a:r>
              <a:rPr lang="en-US" sz="2400" spc="-60" dirty="0">
                <a:solidFill>
                  <a:schemeClr val="tx2"/>
                </a:solidFill>
                <a:latin typeface="+mj-lt"/>
              </a:rPr>
              <a:t>(Optimove)</a:t>
            </a:r>
            <a:endParaRPr lang="en-US" sz="2200" spc="-60" dirty="0">
              <a:solidFill>
                <a:schemeClr val="tx2"/>
              </a:solidFill>
              <a:latin typeface="+mj-lt"/>
            </a:endParaRPr>
          </a:p>
        </p:txBody>
      </p:sp>
      <p:pic>
        <p:nvPicPr>
          <p:cNvPr id="2" name="Picture 1">
            <a:extLst>
              <a:ext uri="{FF2B5EF4-FFF2-40B4-BE49-F238E27FC236}">
                <a16:creationId xmlns:a16="http://schemas.microsoft.com/office/drawing/2014/main" id="{5AF0F37E-7E5D-491A-9737-08A126350661}"/>
              </a:ext>
            </a:extLst>
          </p:cNvPr>
          <p:cNvPicPr>
            <a:picLocks noChangeAspect="1"/>
          </p:cNvPicPr>
          <p:nvPr/>
        </p:nvPicPr>
        <p:blipFill>
          <a:blip r:embed="rId7"/>
          <a:stretch>
            <a:fillRect/>
          </a:stretch>
        </p:blipFill>
        <p:spPr>
          <a:xfrm>
            <a:off x="6422490" y="4467815"/>
            <a:ext cx="4753192" cy="2002053"/>
          </a:xfrm>
          <a:prstGeom prst="rect">
            <a:avLst/>
          </a:prstGeom>
        </p:spPr>
      </p:pic>
      <p:pic>
        <p:nvPicPr>
          <p:cNvPr id="19" name="Picture 18" descr="A picture containing text, clock&#10;&#10;Description automatically generated">
            <a:hlinkClick r:id="rId8" action="ppaction://hlinksldjump"/>
            <a:extLst>
              <a:ext uri="{FF2B5EF4-FFF2-40B4-BE49-F238E27FC236}">
                <a16:creationId xmlns:a16="http://schemas.microsoft.com/office/drawing/2014/main" id="{9E9EA2C0-1C79-4218-BFCF-39742E43E509}"/>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10" action="ppaction://hlinksldjump"/>
            <a:extLst>
              <a:ext uri="{FF2B5EF4-FFF2-40B4-BE49-F238E27FC236}">
                <a16:creationId xmlns:a16="http://schemas.microsoft.com/office/drawing/2014/main" id="{10134B68-2E5A-4780-9703-3A270B74EC6B}"/>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771CF20A-FB93-4FB3-B0C4-4B7EAD709ADB}"/>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58D1EB-24EE-4FE5-9BB4-8990BA378C3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1" action="ppaction://hlinksldjump"/>
            <a:extLst>
              <a:ext uri="{FF2B5EF4-FFF2-40B4-BE49-F238E27FC236}">
                <a16:creationId xmlns:a16="http://schemas.microsoft.com/office/drawing/2014/main" id="{C97F7EBB-9C77-4512-AAF4-1ADC5A20CC58}"/>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26839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596204"/>
            <a:ext cx="5431240" cy="340093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recommend Top Sports, Live Sports, Default Bet Amount to the players.</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bwin.com.</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Consume Top Sports, Live Sports, Default Bet Amount from CAR data file from BI and serve this data to sports team through Tibco.</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Recommendation of Top Sports, Live Sports, Default Bet Amount to the players will be provided based on his behavioral activities.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550289"/>
            <a:ext cx="5302242" cy="120032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Every day BI pushes CAR data file to SFTP, CIP processes this file and persists the data into Mongo DB. On every login CRM data service will fetch the data from mongo and sends to crmtosportscomm, crmtosportscomm publishes data to sports Tibco..</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CDNA Sports</a:t>
            </a:r>
          </a:p>
        </p:txBody>
      </p:sp>
      <p:pic>
        <p:nvPicPr>
          <p:cNvPr id="4" name="Picture 3">
            <a:extLst>
              <a:ext uri="{FF2B5EF4-FFF2-40B4-BE49-F238E27FC236}">
                <a16:creationId xmlns:a16="http://schemas.microsoft.com/office/drawing/2014/main" id="{522915B0-955C-4E4C-9AB8-0FB85A638355}"/>
              </a:ext>
            </a:extLst>
          </p:cNvPr>
          <p:cNvPicPr>
            <a:picLocks noChangeAspect="1"/>
          </p:cNvPicPr>
          <p:nvPr/>
        </p:nvPicPr>
        <p:blipFill>
          <a:blip r:embed="rId7"/>
          <a:stretch>
            <a:fillRect/>
          </a:stretch>
        </p:blipFill>
        <p:spPr>
          <a:xfrm>
            <a:off x="6422490" y="3752280"/>
            <a:ext cx="5414245" cy="2670843"/>
          </a:xfrm>
          <a:prstGeom prst="rect">
            <a:avLst/>
          </a:prstGeom>
        </p:spPr>
      </p:pic>
      <p:pic>
        <p:nvPicPr>
          <p:cNvPr id="19" name="Picture 18" descr="A picture containing text, clock&#10;&#10;Description automatically generated">
            <a:hlinkClick r:id="rId8" action="ppaction://hlinksldjump"/>
            <a:extLst>
              <a:ext uri="{FF2B5EF4-FFF2-40B4-BE49-F238E27FC236}">
                <a16:creationId xmlns:a16="http://schemas.microsoft.com/office/drawing/2014/main" id="{7AE620BA-86F4-4D02-AC6D-023BE13F22F4}"/>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10" action="ppaction://hlinksldjump"/>
            <a:extLst>
              <a:ext uri="{FF2B5EF4-FFF2-40B4-BE49-F238E27FC236}">
                <a16:creationId xmlns:a16="http://schemas.microsoft.com/office/drawing/2014/main" id="{C411F80B-E691-4E41-BDAA-E99D907867C9}"/>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D752BE13-3FA6-4BF1-938E-CD0337EADD9C}"/>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0A6715-6174-4333-9B1B-31609D832D51}"/>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1" action="ppaction://hlinksldjump"/>
            <a:extLst>
              <a:ext uri="{FF2B5EF4-FFF2-40B4-BE49-F238E27FC236}">
                <a16:creationId xmlns:a16="http://schemas.microsoft.com/office/drawing/2014/main" id="{EE3669F2-26F3-491B-BBFE-7C38C75F2EF9}"/>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09264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00567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Playtech exposes a rich API for live casino. The request is to bring this data into a data store that is accessible to Analysts and from which they can create dashboards to support Casino operations.</a:t>
            </a:r>
          </a:p>
          <a:p>
            <a:pPr>
              <a:spcAft>
                <a:spcPts val="1000"/>
              </a:spcAft>
            </a:pPr>
            <a:r>
              <a:rPr lang="en-US" sz="1600" b="1" dirty="0">
                <a:solidFill>
                  <a:schemeClr val="tx1">
                    <a:lumMod val="75000"/>
                    <a:lumOff val="25000"/>
                  </a:schemeClr>
                </a:solidFill>
              </a:rPr>
              <a:t>Business benefit: </a:t>
            </a:r>
            <a:br>
              <a:rPr lang="en-US" sz="1600" b="1" dirty="0">
                <a:solidFill>
                  <a:schemeClr val="tx1">
                    <a:lumMod val="75000"/>
                    <a:lumOff val="25000"/>
                  </a:schemeClr>
                </a:solidFill>
              </a:rPr>
            </a:br>
            <a:r>
              <a:rPr lang="en-US" sz="1400" dirty="0">
                <a:solidFill>
                  <a:schemeClr val="tx1">
                    <a:lumMod val="75000"/>
                    <a:lumOff val="25000"/>
                  </a:schemeClr>
                </a:solidFill>
              </a:rPr>
              <a:t>Analysts can visualize the data and make necessary recommendations to support casino operations.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4954344" cy="1467068"/>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Below is the process of consuming the data.</a:t>
            </a:r>
          </a:p>
          <a:p>
            <a:pPr marL="342900" indent="-342900">
              <a:spcAft>
                <a:spcPts val="200"/>
              </a:spcAft>
              <a:buFont typeface="+mj-lt"/>
              <a:buAutoNum type="arabicPeriod"/>
            </a:pPr>
            <a:r>
              <a:rPr lang="en-US" sz="1400" dirty="0">
                <a:solidFill>
                  <a:schemeClr val="tx1">
                    <a:lumMod val="75000"/>
                    <a:lumOff val="25000"/>
                  </a:schemeClr>
                </a:solidFill>
                <a:latin typeface="+mj-lt"/>
              </a:rPr>
              <a:t>Consuming the data from Playtech Kafka and pushing to S3.</a:t>
            </a:r>
          </a:p>
          <a:p>
            <a:pPr marL="342900" indent="-342900">
              <a:spcAft>
                <a:spcPts val="600"/>
              </a:spcAft>
              <a:buFont typeface="+mj-lt"/>
              <a:buAutoNum type="arabicPeriod"/>
            </a:pPr>
            <a:r>
              <a:rPr lang="en-US" sz="1400" dirty="0">
                <a:solidFill>
                  <a:schemeClr val="tx1">
                    <a:lumMod val="75000"/>
                    <a:lumOff val="25000"/>
                  </a:schemeClr>
                </a:solidFill>
                <a:latin typeface="+mj-lt"/>
              </a:rPr>
              <a:t>Snowpipe has been configured at the snowflake side which will be listening to S3 events and consume the data as they appear</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Play Tech integration</a:t>
            </a:r>
          </a:p>
        </p:txBody>
      </p:sp>
      <p:sp>
        <p:nvSpPr>
          <p:cNvPr id="19" name="Rectangle 18">
            <a:extLst>
              <a:ext uri="{FF2B5EF4-FFF2-40B4-BE49-F238E27FC236}">
                <a16:creationId xmlns:a16="http://schemas.microsoft.com/office/drawing/2014/main" id="{AE212F08-2A1C-413E-BB77-37E6242216FD}"/>
              </a:ext>
            </a:extLst>
          </p:cNvPr>
          <p:cNvSpPr/>
          <p:nvPr/>
        </p:nvSpPr>
        <p:spPr>
          <a:xfrm>
            <a:off x="6422490" y="4135042"/>
            <a:ext cx="5414244" cy="2224493"/>
          </a:xfrm>
          <a:prstGeom prst="rect">
            <a:avLst/>
          </a:prstGeom>
          <a:solidFill>
            <a:srgbClr val="F3E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E12C8AE-091A-4E8A-A672-24329C574350}"/>
              </a:ext>
            </a:extLst>
          </p:cNvPr>
          <p:cNvPicPr>
            <a:picLocks noChangeAspect="1"/>
          </p:cNvPicPr>
          <p:nvPr/>
        </p:nvPicPr>
        <p:blipFill rotWithShape="1">
          <a:blip r:embed="rId7"/>
          <a:srcRect l="3076" t="13388"/>
          <a:stretch/>
        </p:blipFill>
        <p:spPr>
          <a:xfrm>
            <a:off x="6743016" y="4416505"/>
            <a:ext cx="4801969" cy="1914749"/>
          </a:xfrm>
          <a:prstGeom prst="rect">
            <a:avLst/>
          </a:prstGeom>
        </p:spPr>
      </p:pic>
      <p:pic>
        <p:nvPicPr>
          <p:cNvPr id="21" name="Picture 20">
            <a:extLst>
              <a:ext uri="{FF2B5EF4-FFF2-40B4-BE49-F238E27FC236}">
                <a16:creationId xmlns:a16="http://schemas.microsoft.com/office/drawing/2014/main" id="{8EF78C92-2D3A-4E9E-AC4F-7F18ED76711B}"/>
              </a:ext>
            </a:extLst>
          </p:cNvPr>
          <p:cNvPicPr>
            <a:picLocks noChangeAspect="1"/>
          </p:cNvPicPr>
          <p:nvPr/>
        </p:nvPicPr>
        <p:blipFill rotWithShape="1">
          <a:blip r:embed="rId7"/>
          <a:srcRect l="-563" t="-394" r="78069" b="90708"/>
          <a:stretch/>
        </p:blipFill>
        <p:spPr>
          <a:xfrm>
            <a:off x="6416528" y="4180739"/>
            <a:ext cx="1063772" cy="261074"/>
          </a:xfrm>
          <a:prstGeom prst="rect">
            <a:avLst/>
          </a:prstGeom>
        </p:spPr>
      </p:pic>
      <p:pic>
        <p:nvPicPr>
          <p:cNvPr id="27" name="Picture 26" descr="A picture containing text, clock&#10;&#10;Description automatically generated">
            <a:hlinkClick r:id="rId8" action="ppaction://hlinksldjump"/>
            <a:extLst>
              <a:ext uri="{FF2B5EF4-FFF2-40B4-BE49-F238E27FC236}">
                <a16:creationId xmlns:a16="http://schemas.microsoft.com/office/drawing/2014/main" id="{9A21245B-1CDE-4D92-B0E0-2BCC97768BD7}"/>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9" name="Picture 28" descr="A picture containing text, clock&#10;&#10;Description automatically generated">
            <a:hlinkClick r:id="rId8" action="ppaction://hlinksldjump"/>
            <a:extLst>
              <a:ext uri="{FF2B5EF4-FFF2-40B4-BE49-F238E27FC236}">
                <a16:creationId xmlns:a16="http://schemas.microsoft.com/office/drawing/2014/main" id="{339CCE5D-2A5B-4B79-915C-3057899857BF}"/>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34" name="Straight Connector 33">
            <a:extLst>
              <a:ext uri="{FF2B5EF4-FFF2-40B4-BE49-F238E27FC236}">
                <a16:creationId xmlns:a16="http://schemas.microsoft.com/office/drawing/2014/main" id="{55E61460-B86E-47C6-8BF2-38C83529D79F}"/>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22572D-8606-4396-812A-FEE3BF7C489E}"/>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descr="Icon&#10;&#10;Description automatically generated">
            <a:hlinkClick r:id="rId10" action="ppaction://hlinksldjump"/>
            <a:extLst>
              <a:ext uri="{FF2B5EF4-FFF2-40B4-BE49-F238E27FC236}">
                <a16:creationId xmlns:a16="http://schemas.microsoft.com/office/drawing/2014/main" id="{22678DD7-D905-49CF-91CA-DCA0C682DAC2}"/>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34204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698944"/>
            <a:ext cx="5431240" cy="3262432"/>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Phone and </a:t>
            </a:r>
            <a:r>
              <a:rPr lang="en-US" sz="1400" dirty="0">
                <a:solidFill>
                  <a:schemeClr val="tx1">
                    <a:lumMod val="75000"/>
                    <a:lumOff val="25000"/>
                  </a:schemeClr>
                </a:solidFill>
              </a:rPr>
              <a:t>Email</a:t>
            </a:r>
            <a:r>
              <a:rPr lang="en-US" sz="1400" dirty="0">
                <a:solidFill>
                  <a:schemeClr val="tx1">
                    <a:lumMod val="75000"/>
                    <a:lumOff val="25000"/>
                  </a:schemeClr>
                </a:solidFill>
                <a:latin typeface="+mj-lt"/>
              </a:rPr>
              <a:t> details of players are sent to Snapchat for audience segmentation.</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Entain and  LCG labels players data are sent.</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AAM Segmented audience created at Snapchat , encrypted player mobile, email details are sent to Snapchat to segmented audience.</a:t>
            </a:r>
          </a:p>
          <a:p>
            <a:pPr>
              <a:spcAft>
                <a:spcPts val="600"/>
              </a:spcAft>
            </a:pPr>
            <a:r>
              <a:rPr lang="en-US" sz="1600" b="1" dirty="0">
                <a:solidFill>
                  <a:schemeClr val="tx1">
                    <a:lumMod val="75000"/>
                    <a:lumOff val="25000"/>
                  </a:schemeClr>
                </a:solidFill>
                <a:latin typeface="+mj-lt"/>
              </a:rPr>
              <a:t>Business benefit: </a:t>
            </a:r>
          </a:p>
          <a:p>
            <a:pPr>
              <a:spcAft>
                <a:spcPts val="600"/>
              </a:spcAft>
            </a:pPr>
            <a:r>
              <a:rPr lang="en-US" sz="1400" dirty="0">
                <a:solidFill>
                  <a:schemeClr val="tx1">
                    <a:lumMod val="75000"/>
                    <a:lumOff val="25000"/>
                  </a:schemeClr>
                </a:solidFill>
                <a:latin typeface="+mj-lt"/>
              </a:rPr>
              <a:t>By sending this information to Snapchat , players  can see the advertisements related to </a:t>
            </a:r>
            <a:r>
              <a:rPr lang="en-US" sz="1400" dirty="0" err="1">
                <a:solidFill>
                  <a:schemeClr val="tx1">
                    <a:lumMod val="75000"/>
                    <a:lumOff val="25000"/>
                  </a:schemeClr>
                </a:solidFill>
                <a:latin typeface="+mj-lt"/>
              </a:rPr>
              <a:t>Entain</a:t>
            </a:r>
            <a:r>
              <a:rPr lang="en-US" sz="1400" dirty="0">
                <a:solidFill>
                  <a:schemeClr val="tx1">
                    <a:lumMod val="75000"/>
                    <a:lumOff val="25000"/>
                  </a:schemeClr>
                </a:solidFill>
                <a:latin typeface="+mj-lt"/>
              </a:rPr>
              <a:t> games/promotions.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174681"/>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AAM segmented  players list is collected with help of DMP Destinations, and these players are used to create  Snapchat segmented audience</a:t>
            </a:r>
            <a:r>
              <a:rPr lang="en-US" sz="160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Architecture</a:t>
            </a:r>
            <a:r>
              <a:rPr lang="en-US" sz="1600" b="1" u="sng" dirty="0">
                <a:solidFill>
                  <a:schemeClr val="tx1">
                    <a:lumMod val="75000"/>
                    <a:lumOff val="25000"/>
                  </a:schemeClr>
                </a:solidFill>
                <a:latin typeface="+mj-lt"/>
              </a:rPr>
              <a:t>:</a:t>
            </a: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817200"/>
            <a:ext cx="6791117" cy="635680"/>
          </a:xfrm>
        </p:spPr>
        <p:txBody>
          <a:bodyPr/>
          <a:lstStyle/>
          <a:p>
            <a:r>
              <a:rPr lang="en-US" b="1" dirty="0">
                <a:solidFill>
                  <a:schemeClr val="tx2"/>
                </a:solidFill>
                <a:latin typeface="+mj-lt"/>
              </a:rPr>
              <a:t>Phone &amp; Email Encryption for Snapchat integration </a:t>
            </a:r>
          </a:p>
        </p:txBody>
      </p:sp>
      <p:grpSp>
        <p:nvGrpSpPr>
          <p:cNvPr id="2" name="Group 1">
            <a:extLst>
              <a:ext uri="{FF2B5EF4-FFF2-40B4-BE49-F238E27FC236}">
                <a16:creationId xmlns:a16="http://schemas.microsoft.com/office/drawing/2014/main" id="{578286F8-E5BC-469E-94F3-736AAB5B88FD}"/>
              </a:ext>
            </a:extLst>
          </p:cNvPr>
          <p:cNvGrpSpPr/>
          <p:nvPr/>
        </p:nvGrpSpPr>
        <p:grpSpPr>
          <a:xfrm>
            <a:off x="6422490" y="4019091"/>
            <a:ext cx="5413909" cy="2018901"/>
            <a:chOff x="6376760" y="4205945"/>
            <a:chExt cx="5543460" cy="2067212"/>
          </a:xfrm>
        </p:grpSpPr>
        <p:cxnSp>
          <p:nvCxnSpPr>
            <p:cNvPr id="16" name="Straight Arrow Connector 15">
              <a:extLst>
                <a:ext uri="{FF2B5EF4-FFF2-40B4-BE49-F238E27FC236}">
                  <a16:creationId xmlns:a16="http://schemas.microsoft.com/office/drawing/2014/main" id="{BE868FEA-4A18-48A5-A730-D801B14835F6}"/>
                </a:ext>
              </a:extLst>
            </p:cNvPr>
            <p:cNvCxnSpPr>
              <a:cxnSpLocks/>
            </p:cNvCxnSpPr>
            <p:nvPr/>
          </p:nvCxnSpPr>
          <p:spPr>
            <a:xfrm>
              <a:off x="723392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D6E99E7-09BC-4D64-B15D-188084D56E93}"/>
                </a:ext>
              </a:extLst>
            </p:cNvPr>
            <p:cNvSpPr/>
            <p:nvPr/>
          </p:nvSpPr>
          <p:spPr>
            <a:xfrm>
              <a:off x="6376760"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Adobe DMP</a:t>
              </a:r>
            </a:p>
          </p:txBody>
        </p:sp>
        <p:sp>
          <p:nvSpPr>
            <p:cNvPr id="19" name="Cylinder 18">
              <a:extLst>
                <a:ext uri="{FF2B5EF4-FFF2-40B4-BE49-F238E27FC236}">
                  <a16:creationId xmlns:a16="http://schemas.microsoft.com/office/drawing/2014/main" id="{75F62FF1-E854-4A9A-B9F8-6901D665F0EB}"/>
                </a:ext>
              </a:extLst>
            </p:cNvPr>
            <p:cNvSpPr/>
            <p:nvPr/>
          </p:nvSpPr>
          <p:spPr>
            <a:xfrm>
              <a:off x="9515027" y="5539521"/>
              <a:ext cx="711070" cy="733636"/>
            </a:xfrm>
            <a:prstGeom prst="can">
              <a:avLst/>
            </a:prstGeom>
            <a:solidFill>
              <a:srgbClr val="A8A1CF"/>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Mango DB</a:t>
              </a:r>
            </a:p>
          </p:txBody>
        </p:sp>
        <p:sp>
          <p:nvSpPr>
            <p:cNvPr id="20" name="Rectangle: Rounded Corners 19">
              <a:extLst>
                <a:ext uri="{FF2B5EF4-FFF2-40B4-BE49-F238E27FC236}">
                  <a16:creationId xmlns:a16="http://schemas.microsoft.com/office/drawing/2014/main" id="{535B9703-4BA7-4DD2-86CB-102009CE31FB}"/>
                </a:ext>
              </a:extLst>
            </p:cNvPr>
            <p:cNvSpPr/>
            <p:nvPr/>
          </p:nvSpPr>
          <p:spPr>
            <a:xfrm>
              <a:off x="7558871"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Data Central Exchange</a:t>
              </a:r>
            </a:p>
          </p:txBody>
        </p:sp>
        <p:sp>
          <p:nvSpPr>
            <p:cNvPr id="21" name="Rectangle: Rounded Corners 20">
              <a:extLst>
                <a:ext uri="{FF2B5EF4-FFF2-40B4-BE49-F238E27FC236}">
                  <a16:creationId xmlns:a16="http://schemas.microsoft.com/office/drawing/2014/main" id="{18EE41C9-040A-48E6-A888-4273B3D303DB}"/>
                </a:ext>
              </a:extLst>
            </p:cNvPr>
            <p:cNvSpPr/>
            <p:nvPr/>
          </p:nvSpPr>
          <p:spPr>
            <a:xfrm>
              <a:off x="9880949" y="420594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DUS</a:t>
              </a:r>
            </a:p>
          </p:txBody>
        </p:sp>
        <p:sp>
          <p:nvSpPr>
            <p:cNvPr id="22" name="Cylinder 21">
              <a:extLst>
                <a:ext uri="{FF2B5EF4-FFF2-40B4-BE49-F238E27FC236}">
                  <a16:creationId xmlns:a16="http://schemas.microsoft.com/office/drawing/2014/main" id="{D8A8E275-D787-445D-9025-F23636AC3081}"/>
                </a:ext>
              </a:extLst>
            </p:cNvPr>
            <p:cNvSpPr/>
            <p:nvPr/>
          </p:nvSpPr>
          <p:spPr>
            <a:xfrm>
              <a:off x="10518327" y="5539521"/>
              <a:ext cx="711070" cy="733636"/>
            </a:xfrm>
            <a:prstGeom prst="can">
              <a:avLst/>
            </a:prstGeom>
            <a:solidFill>
              <a:srgbClr val="A8A1CF"/>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SQL DB</a:t>
              </a:r>
            </a:p>
          </p:txBody>
        </p:sp>
        <p:sp>
          <p:nvSpPr>
            <p:cNvPr id="23" name="Rectangle: Rounded Corners 22">
              <a:extLst>
                <a:ext uri="{FF2B5EF4-FFF2-40B4-BE49-F238E27FC236}">
                  <a16:creationId xmlns:a16="http://schemas.microsoft.com/office/drawing/2014/main" id="{2EA9C47B-D6E6-4879-A49D-C9FA47C56B3F}"/>
                </a:ext>
              </a:extLst>
            </p:cNvPr>
            <p:cNvSpPr/>
            <p:nvPr/>
          </p:nvSpPr>
          <p:spPr>
            <a:xfrm>
              <a:off x="11063060" y="4343401"/>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Snapchat</a:t>
              </a:r>
            </a:p>
          </p:txBody>
        </p:sp>
        <p:sp>
          <p:nvSpPr>
            <p:cNvPr id="3" name="Cylinder 2">
              <a:extLst>
                <a:ext uri="{FF2B5EF4-FFF2-40B4-BE49-F238E27FC236}">
                  <a16:creationId xmlns:a16="http://schemas.microsoft.com/office/drawing/2014/main" id="{47EE99AF-3AFC-4E3F-A60E-389378640457}"/>
                </a:ext>
              </a:extLst>
            </p:cNvPr>
            <p:cNvSpPr/>
            <p:nvPr/>
          </p:nvSpPr>
          <p:spPr>
            <a:xfrm rot="5400000">
              <a:off x="8919890" y="4179437"/>
              <a:ext cx="457200" cy="815016"/>
            </a:xfrm>
            <a:prstGeom prst="can">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t>Kafka</a:t>
              </a:r>
            </a:p>
          </p:txBody>
        </p:sp>
        <p:cxnSp>
          <p:nvCxnSpPr>
            <p:cNvPr id="26" name="Straight Arrow Connector 25">
              <a:extLst>
                <a:ext uri="{FF2B5EF4-FFF2-40B4-BE49-F238E27FC236}">
                  <a16:creationId xmlns:a16="http://schemas.microsoft.com/office/drawing/2014/main" id="{F1D099BF-DFDB-4455-9CF4-A1A95B8D6F8A}"/>
                </a:ext>
              </a:extLst>
            </p:cNvPr>
            <p:cNvCxnSpPr>
              <a:cxnSpLocks/>
            </p:cNvCxnSpPr>
            <p:nvPr/>
          </p:nvCxnSpPr>
          <p:spPr>
            <a:xfrm>
              <a:off x="841502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0B90BD-55C8-4260-8844-473EAEE81A0C}"/>
                </a:ext>
              </a:extLst>
            </p:cNvPr>
            <p:cNvCxnSpPr>
              <a:cxnSpLocks/>
            </p:cNvCxnSpPr>
            <p:nvPr/>
          </p:nvCxnSpPr>
          <p:spPr>
            <a:xfrm>
              <a:off x="9564370" y="4593364"/>
              <a:ext cx="324951" cy="0"/>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C21601-501E-4D15-B578-A23931CC2183}"/>
                </a:ext>
              </a:extLst>
            </p:cNvPr>
            <p:cNvCxnSpPr>
              <a:cxnSpLocks/>
            </p:cNvCxnSpPr>
            <p:nvPr/>
          </p:nvCxnSpPr>
          <p:spPr>
            <a:xfrm>
              <a:off x="10739120" y="4593364"/>
              <a:ext cx="324951" cy="0"/>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D5C9E0A-DA30-45E2-8B8A-DF3E7C1E8304}"/>
                </a:ext>
              </a:extLst>
            </p:cNvPr>
            <p:cNvCxnSpPr>
              <a:cxnSpLocks/>
              <a:endCxn id="19" idx="1"/>
            </p:cNvCxnSpPr>
            <p:nvPr/>
          </p:nvCxnSpPr>
          <p:spPr>
            <a:xfrm flipH="1">
              <a:off x="9870562" y="4953000"/>
              <a:ext cx="294036" cy="586521"/>
            </a:xfrm>
            <a:prstGeom prst="straightConnector1">
              <a:avLst/>
            </a:prstGeom>
            <a:ln w="19050">
              <a:solidFill>
                <a:schemeClr val="bg1">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5774F3A-5905-4759-A2A3-74B01960C0E1}"/>
                </a:ext>
              </a:extLst>
            </p:cNvPr>
            <p:cNvCxnSpPr>
              <a:cxnSpLocks/>
              <a:endCxn id="22" idx="1"/>
            </p:cNvCxnSpPr>
            <p:nvPr/>
          </p:nvCxnSpPr>
          <p:spPr>
            <a:xfrm>
              <a:off x="10489549" y="4944945"/>
              <a:ext cx="384313" cy="59457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6" name="Picture 35" descr="A picture containing text, clock&#10;&#10;Description automatically generated">
            <a:hlinkClick r:id="rId7" action="ppaction://hlinksldjump"/>
            <a:extLst>
              <a:ext uri="{FF2B5EF4-FFF2-40B4-BE49-F238E27FC236}">
                <a16:creationId xmlns:a16="http://schemas.microsoft.com/office/drawing/2014/main" id="{7C9988BF-7956-449C-8A3B-E5FEA93A5095}"/>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rId9" action="ppaction://hlinksldjump"/>
            <a:extLst>
              <a:ext uri="{FF2B5EF4-FFF2-40B4-BE49-F238E27FC236}">
                <a16:creationId xmlns:a16="http://schemas.microsoft.com/office/drawing/2014/main" id="{4DC873AE-7E43-4F29-A5FA-D900EBFD40F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10"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41183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3097" y="2750314"/>
            <a:ext cx="5017952" cy="3616375"/>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Currently, we don’t have bet recommendations for Grandstand users which would help to target players with personalized recommendations.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CIP consumes bet events from Grandstand which are served to ADA models. These models generate the bet recommendations</a:t>
            </a:r>
            <a:r>
              <a:rPr lang="en-US" sz="1400" dirty="0">
                <a:solidFill>
                  <a:schemeClr val="tx1">
                    <a:lumMod val="75000"/>
                    <a:lumOff val="25000"/>
                  </a:schemeClr>
                </a:solidFill>
                <a:latin typeface="+mj-lt"/>
              </a:rPr>
              <a:t>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and will be shared to Grandstand for running their campaign.</a:t>
            </a:r>
          </a:p>
          <a:p>
            <a:pPr lvl="0">
              <a:spcAft>
                <a:spcPts val="1000"/>
              </a:spcAf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lang="en-US" sz="1400" dirty="0">
                <a:solidFill>
                  <a:schemeClr val="tx1">
                    <a:lumMod val="75000"/>
                    <a:lumOff val="25000"/>
                  </a:schemeClr>
                </a:solidFill>
                <a:latin typeface="+mj-lt"/>
              </a:rPr>
              <a:t>Per</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sonalized customer experience to increase in CTR (click through rate), </a:t>
            </a:r>
            <a:r>
              <a:rPr lang="en-US" sz="1400" dirty="0">
                <a:solidFill>
                  <a:schemeClr val="tx1">
                    <a:lumMod val="75000"/>
                    <a:lumOff val="25000"/>
                  </a:schemeClr>
                </a:solidFill>
                <a:latin typeface="+mj-lt"/>
              </a:rPr>
              <a:t>bet quantity and GGR.</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399" cy="15440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Architecture/Design:</a:t>
            </a:r>
            <a:r>
              <a:rPr kumimoji="0" lang="en-US" sz="1400" b="1" i="0" u="none" strike="noStrike" kern="1200" cap="none" spc="0" normalizeH="0" baseline="0" noProof="0" dirty="0">
                <a:ln>
                  <a:noFill/>
                </a:ln>
                <a:solidFill>
                  <a:schemeClr val="tx1">
                    <a:lumMod val="75000"/>
                    <a:lumOff val="25000"/>
                  </a:schemeClr>
                </a:solidFill>
                <a:effectLst/>
                <a:uLnTx/>
                <a:uFillTx/>
                <a:latin typeface="+mj-lt"/>
                <a:ea typeface="+mn-ea"/>
                <a:cs typeface="+mn-cs"/>
              </a:rPr>
              <a:t> </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Bet Events are sent from Grandstand to Entain Internal Systems, which are evaluated for Bet recommendations by ADA Models. The derived recommendations will be provided back to Grandstand for running their campaigns.</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F9A4367-1A55-4CCB-9E34-D94B43EA0EAF}"/>
              </a:ext>
            </a:extLst>
          </p:cNvPr>
          <p:cNvGrpSpPr/>
          <p:nvPr/>
        </p:nvGrpSpPr>
        <p:grpSpPr>
          <a:xfrm>
            <a:off x="6517729" y="3968475"/>
            <a:ext cx="5299566" cy="1223299"/>
            <a:chOff x="6372270" y="3920459"/>
            <a:chExt cx="5653040" cy="1304891"/>
          </a:xfrm>
        </p:grpSpPr>
        <p:sp>
          <p:nvSpPr>
            <p:cNvPr id="2" name="Rectangle 1">
              <a:extLst>
                <a:ext uri="{FF2B5EF4-FFF2-40B4-BE49-F238E27FC236}">
                  <a16:creationId xmlns:a16="http://schemas.microsoft.com/office/drawing/2014/main" id="{533481DE-13F5-439B-BA73-78B795E5C6CA}"/>
                </a:ext>
              </a:extLst>
            </p:cNvPr>
            <p:cNvSpPr/>
            <p:nvPr/>
          </p:nvSpPr>
          <p:spPr>
            <a:xfrm>
              <a:off x="7386342" y="3920459"/>
              <a:ext cx="4638968" cy="128572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ulish"/>
                <a:ea typeface="+mn-ea"/>
                <a:cs typeface="+mn-cs"/>
              </a:endParaRPr>
            </a:p>
          </p:txBody>
        </p:sp>
        <p:sp>
          <p:nvSpPr>
            <p:cNvPr id="19" name="Rectangle: Rounded Corners 18">
              <a:extLst>
                <a:ext uri="{FF2B5EF4-FFF2-40B4-BE49-F238E27FC236}">
                  <a16:creationId xmlns:a16="http://schemas.microsoft.com/office/drawing/2014/main" id="{6E4077C6-4614-4D4F-BD49-91609D9EC4D9}"/>
                </a:ext>
              </a:extLst>
            </p:cNvPr>
            <p:cNvSpPr/>
            <p:nvPr/>
          </p:nvSpPr>
          <p:spPr>
            <a:xfrm>
              <a:off x="6372270" y="4194333"/>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a:t>
              </a:r>
            </a:p>
          </p:txBody>
        </p:sp>
        <p:sp>
          <p:nvSpPr>
            <p:cNvPr id="20" name="Rectangle: Rounded Corners 19">
              <a:extLst>
                <a:ext uri="{FF2B5EF4-FFF2-40B4-BE49-F238E27FC236}">
                  <a16:creationId xmlns:a16="http://schemas.microsoft.com/office/drawing/2014/main" id="{6E66C46E-98B1-4A0D-B6DB-E6725736DDAA}"/>
                </a:ext>
              </a:extLst>
            </p:cNvPr>
            <p:cNvSpPr/>
            <p:nvPr/>
          </p:nvSpPr>
          <p:spPr>
            <a:xfrm>
              <a:off x="7554381" y="4194333"/>
              <a:ext cx="102918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 API Container</a:t>
              </a:r>
            </a:p>
          </p:txBody>
        </p:sp>
        <p:sp>
          <p:nvSpPr>
            <p:cNvPr id="27" name="Rectangle: Rounded Corners 26">
              <a:extLst>
                <a:ext uri="{FF2B5EF4-FFF2-40B4-BE49-F238E27FC236}">
                  <a16:creationId xmlns:a16="http://schemas.microsoft.com/office/drawing/2014/main" id="{59FEED7B-054A-44D9-B2E3-9767742B887B}"/>
                </a:ext>
              </a:extLst>
            </p:cNvPr>
            <p:cNvSpPr/>
            <p:nvPr/>
          </p:nvSpPr>
          <p:spPr>
            <a:xfrm>
              <a:off x="11058570" y="4331789"/>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ADA</a:t>
              </a:r>
            </a:p>
          </p:txBody>
        </p:sp>
        <p:sp>
          <p:nvSpPr>
            <p:cNvPr id="29" name="Cylinder 28">
              <a:extLst>
                <a:ext uri="{FF2B5EF4-FFF2-40B4-BE49-F238E27FC236}">
                  <a16:creationId xmlns:a16="http://schemas.microsoft.com/office/drawing/2014/main" id="{ADDEDC6E-194A-4D0B-88F5-19B274F56264}"/>
                </a:ext>
              </a:extLst>
            </p:cNvPr>
            <p:cNvSpPr/>
            <p:nvPr/>
          </p:nvSpPr>
          <p:spPr>
            <a:xfrm rot="5400000">
              <a:off x="9015010" y="4053271"/>
              <a:ext cx="472144" cy="1029180"/>
            </a:xfrm>
            <a:prstGeom prst="can">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Common Kafka</a:t>
              </a:r>
            </a:p>
          </p:txBody>
        </p:sp>
        <p:cxnSp>
          <p:nvCxnSpPr>
            <p:cNvPr id="11" name="Straight Arrow Connector 10">
              <a:extLst>
                <a:ext uri="{FF2B5EF4-FFF2-40B4-BE49-F238E27FC236}">
                  <a16:creationId xmlns:a16="http://schemas.microsoft.com/office/drawing/2014/main" id="{CF122151-FFF1-4502-BBAF-8430914B809B}"/>
                </a:ext>
              </a:extLst>
            </p:cNvPr>
            <p:cNvCxnSpPr>
              <a:stCxn id="20" idx="3"/>
              <a:endCxn id="29" idx="3"/>
            </p:cNvCxnSpPr>
            <p:nvPr/>
          </p:nvCxnSpPr>
          <p:spPr>
            <a:xfrm>
              <a:off x="8583561" y="4567861"/>
              <a:ext cx="152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32AD74-FCB4-4764-8290-21134CB0516A}"/>
                </a:ext>
              </a:extLst>
            </p:cNvPr>
            <p:cNvCxnSpPr>
              <a:stCxn id="29" idx="1"/>
              <a:endCxn id="21" idx="1"/>
            </p:cNvCxnSpPr>
            <p:nvPr/>
          </p:nvCxnSpPr>
          <p:spPr>
            <a:xfrm flipV="1">
              <a:off x="9765672" y="4557655"/>
              <a:ext cx="211984" cy="1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A058B6-3C64-4D7C-B1BA-6924A1F2B16F}"/>
                </a:ext>
              </a:extLst>
            </p:cNvPr>
            <p:cNvCxnSpPr>
              <a:endCxn id="27" idx="1"/>
            </p:cNvCxnSpPr>
            <p:nvPr/>
          </p:nvCxnSpPr>
          <p:spPr>
            <a:xfrm>
              <a:off x="10811385" y="4567861"/>
              <a:ext cx="247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33F1207-3EE5-4E77-BC19-2EE083D16EE8}"/>
                </a:ext>
              </a:extLst>
            </p:cNvPr>
            <p:cNvCxnSpPr/>
            <p:nvPr/>
          </p:nvCxnSpPr>
          <p:spPr>
            <a:xfrm>
              <a:off x="7229430" y="4557654"/>
              <a:ext cx="230590" cy="1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8EAAE82-E2F4-4DB3-985E-4B13EC3247E4}"/>
                </a:ext>
              </a:extLst>
            </p:cNvPr>
            <p:cNvSpPr txBox="1"/>
            <p:nvPr/>
          </p:nvSpPr>
          <p:spPr>
            <a:xfrm>
              <a:off x="8937522" y="4979129"/>
              <a:ext cx="217656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ulish"/>
                  <a:ea typeface="+mn-ea"/>
                  <a:cs typeface="+mn-cs"/>
                </a:rPr>
                <a:t>Entain Internal</a:t>
              </a:r>
            </a:p>
          </p:txBody>
        </p:sp>
        <p:sp>
          <p:nvSpPr>
            <p:cNvPr id="21" name="Rectangle: Rounded Corners 20">
              <a:extLst>
                <a:ext uri="{FF2B5EF4-FFF2-40B4-BE49-F238E27FC236}">
                  <a16:creationId xmlns:a16="http://schemas.microsoft.com/office/drawing/2014/main" id="{67E7755B-B8ED-4707-A383-70E1990C11FA}"/>
                </a:ext>
              </a:extLst>
            </p:cNvPr>
            <p:cNvSpPr/>
            <p:nvPr/>
          </p:nvSpPr>
          <p:spPr>
            <a:xfrm>
              <a:off x="9977656" y="4184127"/>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DUS</a:t>
              </a:r>
            </a:p>
          </p:txBody>
        </p:sp>
      </p:grpSp>
      <p:grpSp>
        <p:nvGrpSpPr>
          <p:cNvPr id="6" name="Group 5">
            <a:extLst>
              <a:ext uri="{FF2B5EF4-FFF2-40B4-BE49-F238E27FC236}">
                <a16:creationId xmlns:a16="http://schemas.microsoft.com/office/drawing/2014/main" id="{A705CDE6-5EE4-4522-9AEA-A2D28FE25E75}"/>
              </a:ext>
            </a:extLst>
          </p:cNvPr>
          <p:cNvGrpSpPr/>
          <p:nvPr/>
        </p:nvGrpSpPr>
        <p:grpSpPr>
          <a:xfrm>
            <a:off x="6517751" y="5359694"/>
            <a:ext cx="4488510" cy="1211637"/>
            <a:chOff x="6306576" y="5486400"/>
            <a:chExt cx="4504809" cy="1292452"/>
          </a:xfrm>
        </p:grpSpPr>
        <p:sp>
          <p:nvSpPr>
            <p:cNvPr id="38" name="Rectangle 37">
              <a:extLst>
                <a:ext uri="{FF2B5EF4-FFF2-40B4-BE49-F238E27FC236}">
                  <a16:creationId xmlns:a16="http://schemas.microsoft.com/office/drawing/2014/main" id="{C735149D-27BA-48B1-9065-8AAC18B8729E}"/>
                </a:ext>
              </a:extLst>
            </p:cNvPr>
            <p:cNvSpPr/>
            <p:nvPr/>
          </p:nvSpPr>
          <p:spPr>
            <a:xfrm>
              <a:off x="6306576" y="5486400"/>
              <a:ext cx="2734178" cy="1265310"/>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ulish"/>
                <a:ea typeface="+mn-ea"/>
                <a:cs typeface="+mn-cs"/>
              </a:endParaRPr>
            </a:p>
          </p:txBody>
        </p:sp>
        <p:sp>
          <p:nvSpPr>
            <p:cNvPr id="41" name="Rectangle: Rounded Corners 40">
              <a:extLst>
                <a:ext uri="{FF2B5EF4-FFF2-40B4-BE49-F238E27FC236}">
                  <a16:creationId xmlns:a16="http://schemas.microsoft.com/office/drawing/2014/main" id="{072BBA29-464B-4D0E-9AAE-815C9B52B676}"/>
                </a:ext>
              </a:extLst>
            </p:cNvPr>
            <p:cNvSpPr/>
            <p:nvPr/>
          </p:nvSpPr>
          <p:spPr>
            <a:xfrm>
              <a:off x="6358266" y="5812888"/>
              <a:ext cx="857160" cy="472144"/>
            </a:xfrm>
            <a:prstGeom prst="roundRect">
              <a:avLst>
                <a:gd name="adj" fmla="val 4555"/>
              </a:avLst>
            </a:prstGeom>
            <a:solidFill>
              <a:srgbClr val="8674B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ADA</a:t>
              </a:r>
            </a:p>
          </p:txBody>
        </p:sp>
        <p:sp>
          <p:nvSpPr>
            <p:cNvPr id="42" name="Rectangle: Rounded Corners 41">
              <a:extLst>
                <a:ext uri="{FF2B5EF4-FFF2-40B4-BE49-F238E27FC236}">
                  <a16:creationId xmlns:a16="http://schemas.microsoft.com/office/drawing/2014/main" id="{7AEB38D1-4AFB-4E30-9CF4-39F025AEC0BD}"/>
                </a:ext>
              </a:extLst>
            </p:cNvPr>
            <p:cNvSpPr/>
            <p:nvPr/>
          </p:nvSpPr>
          <p:spPr>
            <a:xfrm>
              <a:off x="7490091" y="5634375"/>
              <a:ext cx="857160"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DUS</a:t>
              </a:r>
            </a:p>
          </p:txBody>
        </p:sp>
        <p:sp>
          <p:nvSpPr>
            <p:cNvPr id="44" name="TextBox 43">
              <a:extLst>
                <a:ext uri="{FF2B5EF4-FFF2-40B4-BE49-F238E27FC236}">
                  <a16:creationId xmlns:a16="http://schemas.microsoft.com/office/drawing/2014/main" id="{CCBAF38B-928A-4826-9EF8-B632F06C275B}"/>
                </a:ext>
              </a:extLst>
            </p:cNvPr>
            <p:cNvSpPr txBox="1"/>
            <p:nvPr/>
          </p:nvSpPr>
          <p:spPr>
            <a:xfrm>
              <a:off x="6848171" y="6532631"/>
              <a:ext cx="217656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ulish"/>
                  <a:ea typeface="+mn-ea"/>
                  <a:cs typeface="+mn-cs"/>
                </a:rPr>
                <a:t>Entain Internal</a:t>
              </a:r>
            </a:p>
          </p:txBody>
        </p:sp>
        <p:cxnSp>
          <p:nvCxnSpPr>
            <p:cNvPr id="46" name="Straight Arrow Connector 45">
              <a:extLst>
                <a:ext uri="{FF2B5EF4-FFF2-40B4-BE49-F238E27FC236}">
                  <a16:creationId xmlns:a16="http://schemas.microsoft.com/office/drawing/2014/main" id="{4706B395-B3D0-408A-B383-EEE3E3726B10}"/>
                </a:ext>
              </a:extLst>
            </p:cNvPr>
            <p:cNvCxnSpPr/>
            <p:nvPr/>
          </p:nvCxnSpPr>
          <p:spPr>
            <a:xfrm>
              <a:off x="7229430" y="6046839"/>
              <a:ext cx="32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6FD17A45-5B4B-4628-9AFF-288286EF1562}"/>
                </a:ext>
              </a:extLst>
            </p:cNvPr>
            <p:cNvSpPr/>
            <p:nvPr/>
          </p:nvSpPr>
          <p:spPr>
            <a:xfrm>
              <a:off x="9415353" y="5659333"/>
              <a:ext cx="1396032" cy="747055"/>
            </a:xfrm>
            <a:prstGeom prst="roundRect">
              <a:avLst>
                <a:gd name="adj" fmla="val 4555"/>
              </a:avLst>
            </a:prstGeom>
            <a:solidFill>
              <a:srgbClr val="A8A1C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Mulish"/>
                  <a:ea typeface="+mn-ea"/>
                  <a:cs typeface="+mn-cs"/>
                </a:rPr>
                <a:t>GRANDSTAND</a:t>
              </a:r>
            </a:p>
          </p:txBody>
        </p:sp>
        <p:cxnSp>
          <p:nvCxnSpPr>
            <p:cNvPr id="51" name="Straight Arrow Connector 50">
              <a:extLst>
                <a:ext uri="{FF2B5EF4-FFF2-40B4-BE49-F238E27FC236}">
                  <a16:creationId xmlns:a16="http://schemas.microsoft.com/office/drawing/2014/main" id="{EA4B57CB-E891-4E75-854A-ABE9DAC5A79D}"/>
                </a:ext>
              </a:extLst>
            </p:cNvPr>
            <p:cNvCxnSpPr>
              <a:cxnSpLocks/>
            </p:cNvCxnSpPr>
            <p:nvPr/>
          </p:nvCxnSpPr>
          <p:spPr>
            <a:xfrm>
              <a:off x="8347251" y="6061587"/>
              <a:ext cx="1183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9" name="Title 1">
            <a:extLst>
              <a:ext uri="{FF2B5EF4-FFF2-40B4-BE49-F238E27FC236}">
                <a16:creationId xmlns:a16="http://schemas.microsoft.com/office/drawing/2014/main" id="{7BE158F7-71F8-4EF8-81B8-5F02CB2B0A06}"/>
              </a:ext>
            </a:extLst>
          </p:cNvPr>
          <p:cNvSpPr txBox="1">
            <a:spLocks/>
          </p:cNvSpPr>
          <p:nvPr/>
        </p:nvSpPr>
        <p:spPr>
          <a:xfrm>
            <a:off x="442801" y="817200"/>
            <a:ext cx="62729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Grandstand Bet Recommendations</a:t>
            </a:r>
          </a:p>
        </p:txBody>
      </p:sp>
      <p:pic>
        <p:nvPicPr>
          <p:cNvPr id="43" name="Picture 42" descr="A picture containing text, clock&#10;&#10;Description automatically generated">
            <a:hlinkClick r:id="rId7" action="ppaction://hlinksldjump"/>
            <a:extLst>
              <a:ext uri="{FF2B5EF4-FFF2-40B4-BE49-F238E27FC236}">
                <a16:creationId xmlns:a16="http://schemas.microsoft.com/office/drawing/2014/main" id="{E21B7BD4-A476-476B-90D4-86EDD6DC4DC2}"/>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47" name="Picture 46" descr="A picture containing text, clock&#10;&#10;Description automatically generated">
            <a:hlinkClick r:id="rId9" action="ppaction://hlinksldjump"/>
            <a:extLst>
              <a:ext uri="{FF2B5EF4-FFF2-40B4-BE49-F238E27FC236}">
                <a16:creationId xmlns:a16="http://schemas.microsoft.com/office/drawing/2014/main" id="{35D436E7-BFA9-4256-ABD4-D8D82CD7E0F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48" name="Straight Connector 47">
            <a:extLst>
              <a:ext uri="{FF2B5EF4-FFF2-40B4-BE49-F238E27FC236}">
                <a16:creationId xmlns:a16="http://schemas.microsoft.com/office/drawing/2014/main" id="{B2C025EF-4AD3-4A20-80EE-56F6C864840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3BA4D9-09C8-4233-9297-72D95934087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Picture 51" descr="Icon&#10;&#10;Description automatically generated">
            <a:hlinkClick r:id="rId10" action="ppaction://hlinksldjump"/>
            <a:extLst>
              <a:ext uri="{FF2B5EF4-FFF2-40B4-BE49-F238E27FC236}">
                <a16:creationId xmlns:a16="http://schemas.microsoft.com/office/drawing/2014/main" id="{E6971A30-3CF7-4C63-8603-509ED3A2771E}"/>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52274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1"/>
            <a:ext cx="6096001" cy="6858001"/>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DF6127A-61AD-4833-B4C7-1151E7C2D425}"/>
              </a:ext>
            </a:extLst>
          </p:cNvPr>
          <p:cNvSpPr/>
          <p:nvPr/>
        </p:nvSpPr>
        <p:spPr>
          <a:xfrm>
            <a:off x="6467374" y="3805618"/>
            <a:ext cx="5281823" cy="268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486968"/>
            <a:ext cx="4455103" cy="461665"/>
          </a:xfrm>
          <a:prstGeom prst="rect">
            <a:avLst/>
          </a:prstGeom>
        </p:spPr>
        <p:txBody>
          <a:bodyPr wrap="square">
            <a:spAutoFit/>
          </a:bodyPr>
          <a:lstStyle/>
          <a:p>
            <a:r>
              <a:rPr lang="en-US" sz="2400" b="1" dirty="0">
                <a:solidFill>
                  <a:schemeClr val="accent1"/>
                </a:solidFill>
                <a:latin typeface="+mj-lt"/>
              </a:rPr>
              <a:t>Business use case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3922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445514"/>
            <a:ext cx="5400540" cy="107721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consumes pageview (session_id,account_id, </a:t>
            </a:r>
            <a:r>
              <a:rPr lang="en-US" sz="1200" dirty="0" err="1">
                <a:solidFill>
                  <a:schemeClr val="tx1">
                    <a:lumMod val="75000"/>
                    <a:lumOff val="25000"/>
                  </a:schemeClr>
                </a:solidFill>
                <a:latin typeface="+mj-lt"/>
              </a:rPr>
              <a:t>ip_address</a:t>
            </a:r>
            <a:r>
              <a:rPr lang="en-US" sz="1200" dirty="0">
                <a:solidFill>
                  <a:schemeClr val="tx1">
                    <a:lumMod val="75000"/>
                    <a:lumOff val="25000"/>
                  </a:schemeClr>
                </a:solidFill>
                <a:latin typeface="+mj-lt"/>
              </a:rPr>
              <a:t>, datetime_my_account_accessed) events from frontend through GTM, Persist this data in elasticsearch,HDFS and create visualizations through Kibana, Hue. </a:t>
            </a:r>
            <a:endParaRPr lang="en-US" sz="14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2690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2690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4869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2456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2456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Brute force data loss mitigation</a:t>
            </a:r>
          </a:p>
        </p:txBody>
      </p:sp>
      <p:pic>
        <p:nvPicPr>
          <p:cNvPr id="2" name="Picture 1">
            <a:extLst>
              <a:ext uri="{FF2B5EF4-FFF2-40B4-BE49-F238E27FC236}">
                <a16:creationId xmlns:a16="http://schemas.microsoft.com/office/drawing/2014/main" id="{5163B8CE-72D0-4F26-A32D-0E74657F6991}"/>
              </a:ext>
            </a:extLst>
          </p:cNvPr>
          <p:cNvPicPr>
            <a:picLocks noChangeAspect="1"/>
          </p:cNvPicPr>
          <p:nvPr/>
        </p:nvPicPr>
        <p:blipFill>
          <a:blip r:embed="rId7"/>
          <a:stretch>
            <a:fillRect/>
          </a:stretch>
        </p:blipFill>
        <p:spPr>
          <a:xfrm>
            <a:off x="6602706" y="3864214"/>
            <a:ext cx="5072814" cy="2577433"/>
          </a:xfrm>
          <a:prstGeom prst="rect">
            <a:avLst/>
          </a:prstGeom>
        </p:spPr>
      </p:pic>
      <p:sp>
        <p:nvSpPr>
          <p:cNvPr id="14" name="Rectangle 13">
            <a:extLst>
              <a:ext uri="{FF2B5EF4-FFF2-40B4-BE49-F238E27FC236}">
                <a16:creationId xmlns:a16="http://schemas.microsoft.com/office/drawing/2014/main" id="{C094F031-FDD4-457E-9A00-5398918C5633}"/>
              </a:ext>
            </a:extLst>
          </p:cNvPr>
          <p:cNvSpPr/>
          <p:nvPr/>
        </p:nvSpPr>
        <p:spPr>
          <a:xfrm>
            <a:off x="455851" y="2450738"/>
            <a:ext cx="5566469" cy="2939266"/>
          </a:xfrm>
          <a:prstGeom prst="rect">
            <a:avLst/>
          </a:prstGeom>
        </p:spPr>
        <p:txBody>
          <a:bodyPr wrap="square" lIns="91440" tIns="45720" rIns="91440" bIns="45720" anchor="t">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200" spc="-30" dirty="0">
                <a:solidFill>
                  <a:schemeClr val="tx1">
                    <a:lumMod val="75000"/>
                    <a:lumOff val="25000"/>
                  </a:schemeClr>
                </a:solidFill>
                <a:latin typeface="+mj-lt"/>
              </a:rPr>
              <a:t> </a:t>
            </a:r>
            <a:r>
              <a:rPr lang="en-US" sz="1200" spc="-50" dirty="0">
                <a:solidFill>
                  <a:schemeClr val="tx1">
                    <a:lumMod val="75000"/>
                    <a:lumOff val="25000"/>
                  </a:schemeClr>
                </a:solidFill>
              </a:rPr>
              <a:t>Storing records of access to customer’s account credential stuffing is one of the most usual cyberattack Entain is exposed to</a:t>
            </a:r>
            <a:r>
              <a:rPr lang="en-US" sz="1200" spc="-30" dirty="0">
                <a:solidFill>
                  <a:schemeClr val="tx1">
                    <a:lumMod val="75000"/>
                    <a:lumOff val="25000"/>
                  </a:schemeClr>
                </a:solidFill>
                <a:latin typeface="+mj-lt"/>
              </a:rPr>
              <a:t>. There is no provision to visualize the customer account information during such attacks</a:t>
            </a:r>
            <a:r>
              <a:rPr lang="en-US" sz="1200" spc="-50" dirty="0">
                <a:solidFill>
                  <a:schemeClr val="tx1">
                    <a:lumMod val="75000"/>
                    <a:lumOff val="25000"/>
                  </a:schemeClr>
                </a:solidFill>
              </a:rPr>
              <a:t>.</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All labels</a:t>
            </a:r>
          </a:p>
          <a:p>
            <a:r>
              <a:rPr lang="en-US" sz="1600" b="1" dirty="0">
                <a:solidFill>
                  <a:schemeClr val="tx1">
                    <a:lumMod val="75000"/>
                    <a:lumOff val="25000"/>
                  </a:schemeClr>
                </a:solidFill>
                <a:latin typeface="+mj-lt"/>
              </a:rPr>
              <a:t>Action taken: </a:t>
            </a:r>
          </a:p>
          <a:p>
            <a:r>
              <a:rPr lang="en-US" sz="1200" spc="-50" dirty="0">
                <a:solidFill>
                  <a:schemeClr val="tx1">
                    <a:lumMod val="75000"/>
                    <a:lumOff val="25000"/>
                  </a:schemeClr>
                </a:solidFill>
                <a:latin typeface="+mj-lt"/>
              </a:rPr>
              <a:t>Implemented a log system capable of identifying attackers having access to customer account information.</a:t>
            </a:r>
          </a:p>
          <a:p>
            <a:pPr>
              <a:spcAft>
                <a:spcPts val="1000"/>
              </a:spcAft>
            </a:pPr>
            <a:endParaRPr lang="en-US" sz="1200" spc="-50" dirty="0">
              <a:solidFill>
                <a:schemeClr val="tx1">
                  <a:lumMod val="75000"/>
                  <a:lumOff val="25000"/>
                </a:schemeClr>
              </a:solidFill>
              <a:latin typeface="+mj-lt"/>
            </a:endParaRP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We can identify If attackers access the customer account information.</a:t>
            </a:r>
          </a:p>
        </p:txBody>
      </p:sp>
      <p:pic>
        <p:nvPicPr>
          <p:cNvPr id="16" name="Picture 15" descr="A picture containing text, clock&#10;&#10;Description automatically generated">
            <a:hlinkClick r:id="rId8" action="ppaction://hlinksldjump"/>
            <a:extLst>
              <a:ext uri="{FF2B5EF4-FFF2-40B4-BE49-F238E27FC236}">
                <a16:creationId xmlns:a16="http://schemas.microsoft.com/office/drawing/2014/main" id="{E668EF9B-3EB0-4B50-B4B8-5EADBF4EFE79}"/>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rId10" action="ppaction://hlinksldjump"/>
            <a:extLst>
              <a:ext uri="{FF2B5EF4-FFF2-40B4-BE49-F238E27FC236}">
                <a16:creationId xmlns:a16="http://schemas.microsoft.com/office/drawing/2014/main" id="{A9BDDC83-4FE1-4C25-A323-149F1AE5E94E}"/>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54E1E392-B6A9-49AC-9D6D-53EC95A9A6D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14D5AE-83C9-4E86-8E40-E59C524E4E6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11" action="ppaction://hlinksldjump"/>
            <a:extLst>
              <a:ext uri="{FF2B5EF4-FFF2-40B4-BE49-F238E27FC236}">
                <a16:creationId xmlns:a16="http://schemas.microsoft.com/office/drawing/2014/main" id="{25BA2D58-B668-44C6-976D-3430CEF5EE48}"/>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504351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3097" y="2750314"/>
            <a:ext cx="5017952" cy="3616375"/>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As of we don’t have any relation between  our marketing data and the Facebook systems that optimize Ad targeting, resulting in increased cost per action.</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Coral , Ladbrokes ,BetMGM ,Borgata ,</a:t>
            </a:r>
            <a:r>
              <a:rPr lang="en-US" sz="1400" dirty="0">
                <a:solidFill>
                  <a:schemeClr val="tx1">
                    <a:lumMod val="75000"/>
                    <a:lumOff val="25000"/>
                  </a:schemeClr>
                </a:solidFill>
                <a:latin typeface="+mj-lt"/>
              </a:rPr>
              <a:t>B</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win (UK, AT, FR, ES, BE, DE, GR, CO, IT, PT, SE) ,</a:t>
            </a:r>
            <a:r>
              <a:rPr kumimoji="0" lang="en-US" sz="1400" b="0" i="0" u="none" strike="noStrike" kern="1200" cap="none" spc="0" normalizeH="0" baseline="0" noProof="0" dirty="0" err="1">
                <a:ln>
                  <a:noFill/>
                </a:ln>
                <a:solidFill>
                  <a:schemeClr val="tx1">
                    <a:lumMod val="75000"/>
                    <a:lumOff val="25000"/>
                  </a:schemeClr>
                </a:solidFill>
                <a:effectLst/>
                <a:uLnTx/>
                <a:uFillTx/>
                <a:latin typeface="+mj-lt"/>
                <a:ea typeface="+mn-ea"/>
                <a:cs typeface="+mn-cs"/>
              </a:rPr>
              <a:t>Bwin</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 DK ,party poker ,party casino ,Gala Bingo ,Gala Casino ,Gala Spins ,Foxy Bingo ,Foxy Games ,Cheeky Bingo ,Ladbrokes BE.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Integrated with Facebook Conversion </a:t>
            </a:r>
            <a:r>
              <a:rPr kumimoji="0" lang="en-US" sz="1400" b="0" i="0" u="none" strike="noStrike" kern="1200" cap="none" spc="0" normalizeH="0" baseline="0" noProof="0" dirty="0" err="1">
                <a:ln>
                  <a:noFill/>
                </a:ln>
                <a:solidFill>
                  <a:schemeClr val="tx1">
                    <a:lumMod val="75000"/>
                    <a:lumOff val="25000"/>
                  </a:schemeClr>
                </a:solidFill>
                <a:effectLst/>
                <a:uLnTx/>
                <a:uFillTx/>
                <a:latin typeface="+mj-lt"/>
                <a:ea typeface="+mn-ea"/>
                <a:cs typeface="+mn-cs"/>
              </a:rPr>
              <a:t>Api</a:t>
            </a: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rPr>
              <a:t>Can have optimized Ad targeting , decrease cost per action and measure results.</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3285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a:t>
            </a: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CIP Consumes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Betslipadd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Betslip</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submit, First Time Deposit, Registration Success, Deposit, Game Open, Login from front end through GTM and streams the data to Facebook in realtime.</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5A1490B4-68BF-4499-A581-93E500B08F6E}"/>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Facebook CAPI</a:t>
            </a:r>
          </a:p>
        </p:txBody>
      </p:sp>
      <p:sp>
        <p:nvSpPr>
          <p:cNvPr id="2" name="Rectangle 1">
            <a:extLst>
              <a:ext uri="{FF2B5EF4-FFF2-40B4-BE49-F238E27FC236}">
                <a16:creationId xmlns:a16="http://schemas.microsoft.com/office/drawing/2014/main" id="{A10E6F26-C9F6-4B0A-9E64-B5C69766AA94}"/>
              </a:ext>
            </a:extLst>
          </p:cNvPr>
          <p:cNvSpPr/>
          <p:nvPr/>
        </p:nvSpPr>
        <p:spPr>
          <a:xfrm>
            <a:off x="6467374" y="3805618"/>
            <a:ext cx="5281823" cy="268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7ECD2BA-F3A9-4D18-AED9-FAEA729FFF66}"/>
              </a:ext>
            </a:extLst>
          </p:cNvPr>
          <p:cNvPicPr>
            <a:picLocks noChangeAspect="1"/>
          </p:cNvPicPr>
          <p:nvPr/>
        </p:nvPicPr>
        <p:blipFill rotWithShape="1">
          <a:blip r:embed="rId7"/>
          <a:srcRect t="7055" r="11152" b="4856"/>
          <a:stretch/>
        </p:blipFill>
        <p:spPr>
          <a:xfrm>
            <a:off x="6520536" y="3944567"/>
            <a:ext cx="4343145" cy="2422122"/>
          </a:xfrm>
          <a:prstGeom prst="rect">
            <a:avLst/>
          </a:prstGeom>
        </p:spPr>
      </p:pic>
      <p:pic>
        <p:nvPicPr>
          <p:cNvPr id="20" name="Picture 19" descr="A picture containing text, clock&#10;&#10;Description automatically generated">
            <a:hlinkClick r:id="rId8" action="ppaction://hlinksldjump"/>
            <a:extLst>
              <a:ext uri="{FF2B5EF4-FFF2-40B4-BE49-F238E27FC236}">
                <a16:creationId xmlns:a16="http://schemas.microsoft.com/office/drawing/2014/main" id="{802E61CE-FD62-4D19-A27C-DF807D305769}"/>
              </a:ext>
            </a:extLst>
          </p:cNvPr>
          <p:cNvPicPr>
            <a:picLocks noChangeAspect="1"/>
          </p:cNvPicPr>
          <p:nvPr/>
        </p:nvPicPr>
        <p:blipFill>
          <a:blip r:embed="rId9"/>
          <a:stretch>
            <a:fillRect/>
          </a:stretch>
        </p:blipFill>
        <p:spPr>
          <a:xfrm>
            <a:off x="10811385" y="347300"/>
            <a:ext cx="433729" cy="436827"/>
          </a:xfrm>
          <a:prstGeom prst="rect">
            <a:avLst/>
          </a:prstGeom>
        </p:spPr>
      </p:pic>
      <p:pic>
        <p:nvPicPr>
          <p:cNvPr id="21" name="Picture 20" descr="A picture containing text, clock&#10;&#10;Description automatically generated">
            <a:hlinkClick r:id="rId10" action="ppaction://hlinksldjump"/>
            <a:extLst>
              <a:ext uri="{FF2B5EF4-FFF2-40B4-BE49-F238E27FC236}">
                <a16:creationId xmlns:a16="http://schemas.microsoft.com/office/drawing/2014/main" id="{7493544A-719E-4332-8391-274E97659E77}"/>
              </a:ext>
            </a:extLst>
          </p:cNvPr>
          <p:cNvPicPr>
            <a:picLocks noChangeAspect="1"/>
          </p:cNvPicPr>
          <p:nvPr/>
        </p:nvPicPr>
        <p:blipFill>
          <a:blip r:embed="rId9"/>
          <a:stretch>
            <a:fillRect/>
          </a:stretch>
        </p:blipFill>
        <p:spPr>
          <a:xfrm rot="10800000">
            <a:off x="9473025" y="347300"/>
            <a:ext cx="433729" cy="436827"/>
          </a:xfrm>
          <a:prstGeom prst="rect">
            <a:avLst/>
          </a:prstGeom>
        </p:spPr>
      </p:pic>
      <p:cxnSp>
        <p:nvCxnSpPr>
          <p:cNvPr id="27" name="Straight Connector 26">
            <a:extLst>
              <a:ext uri="{FF2B5EF4-FFF2-40B4-BE49-F238E27FC236}">
                <a16:creationId xmlns:a16="http://schemas.microsoft.com/office/drawing/2014/main" id="{C9B50A6E-FC8E-4EB9-B056-C4A3777881E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A36016E-1A9E-46D7-BB77-B862B750F42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33" descr="Icon&#10;&#10;Description automatically generated">
            <a:hlinkClick r:id="rId11" action="ppaction://hlinksldjump"/>
            <a:extLst>
              <a:ext uri="{FF2B5EF4-FFF2-40B4-BE49-F238E27FC236}">
                <a16:creationId xmlns:a16="http://schemas.microsoft.com/office/drawing/2014/main" id="{EF520C6B-311C-4DD7-9344-682CCE78B9A1}"/>
              </a:ext>
            </a:extLst>
          </p:cNvPr>
          <p:cNvPicPr>
            <a:picLocks noChangeAspect="1"/>
          </p:cNvPicPr>
          <p:nvPr/>
        </p:nvPicPr>
        <p:blipFill>
          <a:blip r:embed="rId12"/>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993762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50837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To identify the anti money laundering players and take a corrective action to avoid these in future.</a:t>
            </a:r>
          </a:p>
          <a:p>
            <a:pPr>
              <a:spcAft>
                <a:spcPts val="1000"/>
              </a:spcAft>
            </a:pPr>
            <a:r>
              <a:rPr lang="en-US" sz="1400" dirty="0">
                <a:solidFill>
                  <a:schemeClr val="tx1">
                    <a:lumMod val="75000"/>
                    <a:lumOff val="25000"/>
                  </a:schemeClr>
                </a:solidFill>
                <a:latin typeface="+mj-lt"/>
              </a:rPr>
              <a:t>Label(s) impacted: All major locations in UK </a:t>
            </a:r>
          </a:p>
          <a:p>
            <a:pPr>
              <a:spcAft>
                <a:spcPts val="1000"/>
              </a:spcAft>
            </a:pPr>
            <a:r>
              <a:rPr lang="en-US" sz="1600" b="1" dirty="0">
                <a:solidFill>
                  <a:schemeClr val="tx1">
                    <a:lumMod val="75000"/>
                    <a:lumOff val="25000"/>
                  </a:schemeClr>
                </a:solidFill>
                <a:latin typeface="+mj-lt"/>
              </a:rPr>
              <a:t>Action taken: </a:t>
            </a:r>
            <a:br>
              <a:rPr lang="en-US" sz="1600" dirty="0">
                <a:solidFill>
                  <a:schemeClr val="tx1">
                    <a:lumMod val="75000"/>
                    <a:lumOff val="25000"/>
                  </a:schemeClr>
                </a:solidFill>
                <a:latin typeface="+mj-lt"/>
              </a:rPr>
            </a:br>
            <a:r>
              <a:rPr lang="en-US" sz="1400" dirty="0">
                <a:solidFill>
                  <a:schemeClr val="tx1">
                    <a:lumMod val="75000"/>
                    <a:lumOff val="25000"/>
                  </a:schemeClr>
                </a:solidFill>
                <a:latin typeface="+mj-lt"/>
              </a:rPr>
              <a:t>Detecting  fraudulent   players , money laundering identification.</a:t>
            </a:r>
          </a:p>
          <a:p>
            <a:pPr>
              <a:spcAft>
                <a:spcPts val="600"/>
              </a:spcAft>
            </a:pPr>
            <a:r>
              <a:rPr lang="en-US" sz="1600" b="1" dirty="0">
                <a:solidFill>
                  <a:schemeClr val="tx1">
                    <a:lumMod val="75000"/>
                    <a:lumOff val="25000"/>
                  </a:schemeClr>
                </a:solidFill>
                <a:latin typeface="+mj-lt"/>
              </a:rPr>
              <a:t>Business benefit: </a:t>
            </a:r>
            <a:br>
              <a:rPr lang="en-US" sz="1600" dirty="0">
                <a:solidFill>
                  <a:schemeClr val="tx1">
                    <a:lumMod val="75000"/>
                    <a:lumOff val="25000"/>
                  </a:schemeClr>
                </a:solidFill>
                <a:latin typeface="+mj-lt"/>
              </a:rPr>
            </a:br>
            <a:r>
              <a:rPr lang="en-US" sz="1400" dirty="0">
                <a:solidFill>
                  <a:schemeClr val="tx1">
                    <a:lumMod val="75000"/>
                    <a:lumOff val="25000"/>
                  </a:schemeClr>
                </a:solidFill>
              </a:rPr>
              <a:t>System can identify the fraudulent players and take a corrective action to avoid these in future.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58477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Player data  collected from BI is used for triggering  Scout API end points</a:t>
            </a:r>
            <a:r>
              <a:rPr lang="en-US" sz="1600" dirty="0">
                <a:solidFill>
                  <a:schemeClr val="tx1">
                    <a:lumMod val="75000"/>
                    <a:lumOff val="25000"/>
                  </a:schemeClr>
                </a:solidFill>
                <a:latin typeface="+mj-lt"/>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Scout Integration</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B25DED96-6909-437C-B060-B14B21312777}"/>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B54412E7-E18B-453E-BF74-0404C10D6A1D}"/>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834C97B3-D380-4A3F-9464-DAAFC098F3EE}"/>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6E4367-A606-47D5-9D38-D4C175BA29F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DBB62F9A-5967-4FD1-B606-98FD5880A39B}"/>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3187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AF9A30D2-4149-4430-B676-83218073E7BD}"/>
              </a:ext>
            </a:extLst>
          </p:cNvPr>
          <p:cNvSpPr>
            <a:spLocks/>
          </p:cNvSpPr>
          <p:nvPr/>
        </p:nvSpPr>
        <p:spPr bwMode="auto">
          <a:xfrm>
            <a:off x="1436688" y="1862138"/>
            <a:ext cx="6656388" cy="665162"/>
          </a:xfrm>
          <a:custGeom>
            <a:avLst/>
            <a:gdLst>
              <a:gd name="T0" fmla="*/ 2251 w 2251"/>
              <a:gd name="T1" fmla="*/ 113 h 225"/>
              <a:gd name="T2" fmla="*/ 2251 w 2251"/>
              <a:gd name="T3" fmla="*/ 113 h 225"/>
              <a:gd name="T4" fmla="*/ 2138 w 2251"/>
              <a:gd name="T5" fmla="*/ 0 h 225"/>
              <a:gd name="T6" fmla="*/ 0 w 2251"/>
              <a:gd name="T7" fmla="*/ 0 h 225"/>
              <a:gd name="T8" fmla="*/ 0 w 2251"/>
              <a:gd name="T9" fmla="*/ 225 h 225"/>
              <a:gd name="T10" fmla="*/ 2138 w 2251"/>
              <a:gd name="T11" fmla="*/ 225 h 225"/>
              <a:gd name="T12" fmla="*/ 2251 w 2251"/>
              <a:gd name="T13" fmla="*/ 113 h 225"/>
            </a:gdLst>
            <a:ahLst/>
            <a:cxnLst>
              <a:cxn ang="0">
                <a:pos x="T0" y="T1"/>
              </a:cxn>
              <a:cxn ang="0">
                <a:pos x="T2" y="T3"/>
              </a:cxn>
              <a:cxn ang="0">
                <a:pos x="T4" y="T5"/>
              </a:cxn>
              <a:cxn ang="0">
                <a:pos x="T6" y="T7"/>
              </a:cxn>
              <a:cxn ang="0">
                <a:pos x="T8" y="T9"/>
              </a:cxn>
              <a:cxn ang="0">
                <a:pos x="T10" y="T11"/>
              </a:cxn>
              <a:cxn ang="0">
                <a:pos x="T12" y="T13"/>
              </a:cxn>
            </a:cxnLst>
            <a:rect l="0" t="0" r="r" b="b"/>
            <a:pathLst>
              <a:path w="2251" h="225">
                <a:moveTo>
                  <a:pt x="2251" y="113"/>
                </a:moveTo>
                <a:cubicBezTo>
                  <a:pt x="2251" y="113"/>
                  <a:pt x="2251" y="113"/>
                  <a:pt x="2251" y="113"/>
                </a:cubicBezTo>
                <a:cubicBezTo>
                  <a:pt x="2251" y="50"/>
                  <a:pt x="2200" y="0"/>
                  <a:pt x="2138" y="0"/>
                </a:cubicBezTo>
                <a:cubicBezTo>
                  <a:pt x="0" y="0"/>
                  <a:pt x="0" y="0"/>
                  <a:pt x="0" y="0"/>
                </a:cubicBezTo>
                <a:cubicBezTo>
                  <a:pt x="0" y="225"/>
                  <a:pt x="0" y="225"/>
                  <a:pt x="0" y="225"/>
                </a:cubicBezTo>
                <a:cubicBezTo>
                  <a:pt x="2138" y="225"/>
                  <a:pt x="2138" y="225"/>
                  <a:pt x="2138" y="225"/>
                </a:cubicBezTo>
                <a:cubicBezTo>
                  <a:pt x="2200" y="225"/>
                  <a:pt x="2251" y="175"/>
                  <a:pt x="2251" y="113"/>
                </a:cubicBezTo>
                <a:close/>
              </a:path>
            </a:pathLst>
          </a:custGeom>
          <a:solidFill>
            <a:srgbClr val="43268B">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69BD90E9-3727-4F45-B526-CF7153609CDE}"/>
              </a:ext>
            </a:extLst>
          </p:cNvPr>
          <p:cNvSpPr>
            <a:spLocks/>
          </p:cNvSpPr>
          <p:nvPr/>
        </p:nvSpPr>
        <p:spPr bwMode="auto">
          <a:xfrm>
            <a:off x="1436688" y="2616200"/>
            <a:ext cx="6656388" cy="669925"/>
          </a:xfrm>
          <a:custGeom>
            <a:avLst/>
            <a:gdLst>
              <a:gd name="T0" fmla="*/ 2138 w 2251"/>
              <a:gd name="T1" fmla="*/ 226 h 226"/>
              <a:gd name="T2" fmla="*/ 2251 w 2251"/>
              <a:gd name="T3" fmla="*/ 113 h 226"/>
              <a:gd name="T4" fmla="*/ 2251 w 2251"/>
              <a:gd name="T5" fmla="*/ 113 h 226"/>
              <a:gd name="T6" fmla="*/ 2138 w 2251"/>
              <a:gd name="T7" fmla="*/ 0 h 226"/>
              <a:gd name="T8" fmla="*/ 1 w 2251"/>
              <a:gd name="T9" fmla="*/ 0 h 226"/>
              <a:gd name="T10" fmla="*/ 0 w 2251"/>
              <a:gd name="T11" fmla="*/ 0 h 226"/>
              <a:gd name="T12" fmla="*/ 0 w 2251"/>
              <a:gd name="T13" fmla="*/ 226 h 226"/>
              <a:gd name="T14" fmla="*/ 2138 w 2251"/>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1" h="226">
                <a:moveTo>
                  <a:pt x="2138" y="226"/>
                </a:moveTo>
                <a:cubicBezTo>
                  <a:pt x="2200" y="226"/>
                  <a:pt x="2251" y="175"/>
                  <a:pt x="2251" y="113"/>
                </a:cubicBezTo>
                <a:cubicBezTo>
                  <a:pt x="2251" y="113"/>
                  <a:pt x="2251" y="113"/>
                  <a:pt x="2251" y="113"/>
                </a:cubicBezTo>
                <a:cubicBezTo>
                  <a:pt x="2251" y="50"/>
                  <a:pt x="2200" y="0"/>
                  <a:pt x="2138" y="0"/>
                </a:cubicBezTo>
                <a:cubicBezTo>
                  <a:pt x="1" y="0"/>
                  <a:pt x="1" y="0"/>
                  <a:pt x="1" y="0"/>
                </a:cubicBezTo>
                <a:cubicBezTo>
                  <a:pt x="0" y="0"/>
                  <a:pt x="0" y="0"/>
                  <a:pt x="0" y="0"/>
                </a:cubicBezTo>
                <a:cubicBezTo>
                  <a:pt x="0" y="226"/>
                  <a:pt x="0" y="226"/>
                  <a:pt x="0" y="226"/>
                </a:cubicBezTo>
                <a:lnTo>
                  <a:pt x="2138" y="226"/>
                </a:lnTo>
                <a:close/>
              </a:path>
            </a:pathLst>
          </a:custGeom>
          <a:solidFill>
            <a:srgbClr val="8674B5"/>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79716B0A-F42D-4826-811E-A56F4950FBE7}"/>
              </a:ext>
            </a:extLst>
          </p:cNvPr>
          <p:cNvSpPr>
            <a:spLocks/>
          </p:cNvSpPr>
          <p:nvPr/>
        </p:nvSpPr>
        <p:spPr bwMode="auto">
          <a:xfrm>
            <a:off x="1436688" y="3365500"/>
            <a:ext cx="6656388" cy="671512"/>
          </a:xfrm>
          <a:custGeom>
            <a:avLst/>
            <a:gdLst>
              <a:gd name="T0" fmla="*/ 2138 w 2251"/>
              <a:gd name="T1" fmla="*/ 227 h 227"/>
              <a:gd name="T2" fmla="*/ 2251 w 2251"/>
              <a:gd name="T3" fmla="*/ 114 h 227"/>
              <a:gd name="T4" fmla="*/ 2251 w 2251"/>
              <a:gd name="T5" fmla="*/ 114 h 227"/>
              <a:gd name="T6" fmla="*/ 2138 w 2251"/>
              <a:gd name="T7" fmla="*/ 0 h 227"/>
              <a:gd name="T8" fmla="*/ 1 w 2251"/>
              <a:gd name="T9" fmla="*/ 0 h 227"/>
              <a:gd name="T10" fmla="*/ 0 w 2251"/>
              <a:gd name="T11" fmla="*/ 0 h 227"/>
              <a:gd name="T12" fmla="*/ 0 w 2251"/>
              <a:gd name="T13" fmla="*/ 227 h 227"/>
              <a:gd name="T14" fmla="*/ 2138 w 2251"/>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1" h="227">
                <a:moveTo>
                  <a:pt x="2138" y="227"/>
                </a:moveTo>
                <a:cubicBezTo>
                  <a:pt x="2200" y="227"/>
                  <a:pt x="2251" y="176"/>
                  <a:pt x="2251" y="114"/>
                </a:cubicBezTo>
                <a:cubicBezTo>
                  <a:pt x="2251" y="114"/>
                  <a:pt x="2251" y="114"/>
                  <a:pt x="2251" y="114"/>
                </a:cubicBezTo>
                <a:cubicBezTo>
                  <a:pt x="2251" y="51"/>
                  <a:pt x="2200" y="0"/>
                  <a:pt x="2138" y="0"/>
                </a:cubicBezTo>
                <a:cubicBezTo>
                  <a:pt x="1" y="0"/>
                  <a:pt x="1" y="0"/>
                  <a:pt x="1" y="0"/>
                </a:cubicBezTo>
                <a:cubicBezTo>
                  <a:pt x="0" y="0"/>
                  <a:pt x="0" y="0"/>
                  <a:pt x="0" y="0"/>
                </a:cubicBezTo>
                <a:cubicBezTo>
                  <a:pt x="0" y="227"/>
                  <a:pt x="0" y="227"/>
                  <a:pt x="0" y="227"/>
                </a:cubicBezTo>
                <a:lnTo>
                  <a:pt x="2138" y="227"/>
                </a:lnTo>
                <a:close/>
              </a:path>
            </a:pathLst>
          </a:custGeom>
          <a:solidFill>
            <a:srgbClr val="9586C4">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5B724812-0D03-4C07-9D01-CE4F053558BA}"/>
              </a:ext>
            </a:extLst>
          </p:cNvPr>
          <p:cNvSpPr>
            <a:spLocks/>
          </p:cNvSpPr>
          <p:nvPr/>
        </p:nvSpPr>
        <p:spPr bwMode="auto">
          <a:xfrm>
            <a:off x="1436688" y="4873625"/>
            <a:ext cx="6656388" cy="666750"/>
          </a:xfrm>
          <a:custGeom>
            <a:avLst/>
            <a:gdLst>
              <a:gd name="T0" fmla="*/ 2138 w 2251"/>
              <a:gd name="T1" fmla="*/ 225 h 225"/>
              <a:gd name="T2" fmla="*/ 2251 w 2251"/>
              <a:gd name="T3" fmla="*/ 113 h 225"/>
              <a:gd name="T4" fmla="*/ 2251 w 2251"/>
              <a:gd name="T5" fmla="*/ 113 h 225"/>
              <a:gd name="T6" fmla="*/ 2138 w 2251"/>
              <a:gd name="T7" fmla="*/ 0 h 225"/>
              <a:gd name="T8" fmla="*/ 0 w 2251"/>
              <a:gd name="T9" fmla="*/ 0 h 225"/>
              <a:gd name="T10" fmla="*/ 0 w 2251"/>
              <a:gd name="T11" fmla="*/ 225 h 225"/>
              <a:gd name="T12" fmla="*/ 2138 w 2251"/>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2251" h="225">
                <a:moveTo>
                  <a:pt x="2138" y="225"/>
                </a:moveTo>
                <a:cubicBezTo>
                  <a:pt x="2200" y="225"/>
                  <a:pt x="2251" y="175"/>
                  <a:pt x="2251" y="113"/>
                </a:cubicBezTo>
                <a:cubicBezTo>
                  <a:pt x="2251" y="113"/>
                  <a:pt x="2251" y="113"/>
                  <a:pt x="2251" y="113"/>
                </a:cubicBezTo>
                <a:cubicBezTo>
                  <a:pt x="2251" y="50"/>
                  <a:pt x="2200" y="0"/>
                  <a:pt x="2138" y="0"/>
                </a:cubicBezTo>
                <a:cubicBezTo>
                  <a:pt x="0" y="0"/>
                  <a:pt x="0" y="0"/>
                  <a:pt x="0" y="0"/>
                </a:cubicBezTo>
                <a:cubicBezTo>
                  <a:pt x="0" y="225"/>
                  <a:pt x="0" y="225"/>
                  <a:pt x="0" y="225"/>
                </a:cubicBezTo>
                <a:lnTo>
                  <a:pt x="2138" y="225"/>
                </a:lnTo>
                <a:close/>
              </a:path>
            </a:pathLst>
          </a:custGeom>
          <a:solidFill>
            <a:srgbClr val="6951A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6">
            <a:extLst>
              <a:ext uri="{FF2B5EF4-FFF2-40B4-BE49-F238E27FC236}">
                <a16:creationId xmlns:a16="http://schemas.microsoft.com/office/drawing/2014/main" id="{16287370-96F0-4C6E-8092-E9F94A3F2FEA}"/>
              </a:ext>
            </a:extLst>
          </p:cNvPr>
          <p:cNvSpPr>
            <a:spLocks/>
          </p:cNvSpPr>
          <p:nvPr/>
        </p:nvSpPr>
        <p:spPr bwMode="auto">
          <a:xfrm>
            <a:off x="1436688" y="4119563"/>
            <a:ext cx="6656388" cy="668337"/>
          </a:xfrm>
          <a:custGeom>
            <a:avLst/>
            <a:gdLst>
              <a:gd name="T0" fmla="*/ 1 w 2251"/>
              <a:gd name="T1" fmla="*/ 226 h 226"/>
              <a:gd name="T2" fmla="*/ 2138 w 2251"/>
              <a:gd name="T3" fmla="*/ 226 h 226"/>
              <a:gd name="T4" fmla="*/ 2251 w 2251"/>
              <a:gd name="T5" fmla="*/ 113 h 226"/>
              <a:gd name="T6" fmla="*/ 2251 w 2251"/>
              <a:gd name="T7" fmla="*/ 113 h 226"/>
              <a:gd name="T8" fmla="*/ 2138 w 2251"/>
              <a:gd name="T9" fmla="*/ 0 h 226"/>
              <a:gd name="T10" fmla="*/ 0 w 2251"/>
              <a:gd name="T11" fmla="*/ 0 h 226"/>
              <a:gd name="T12" fmla="*/ 0 w 2251"/>
              <a:gd name="T13" fmla="*/ 226 h 226"/>
              <a:gd name="T14" fmla="*/ 1 w 2251"/>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1" h="226">
                <a:moveTo>
                  <a:pt x="1" y="226"/>
                </a:moveTo>
                <a:cubicBezTo>
                  <a:pt x="2138" y="226"/>
                  <a:pt x="2138" y="226"/>
                  <a:pt x="2138" y="226"/>
                </a:cubicBezTo>
                <a:cubicBezTo>
                  <a:pt x="2200" y="226"/>
                  <a:pt x="2251" y="175"/>
                  <a:pt x="2251" y="113"/>
                </a:cubicBezTo>
                <a:cubicBezTo>
                  <a:pt x="2251" y="113"/>
                  <a:pt x="2251" y="113"/>
                  <a:pt x="2251" y="113"/>
                </a:cubicBezTo>
                <a:cubicBezTo>
                  <a:pt x="2251" y="50"/>
                  <a:pt x="2200" y="0"/>
                  <a:pt x="2138" y="0"/>
                </a:cubicBezTo>
                <a:cubicBezTo>
                  <a:pt x="0" y="0"/>
                  <a:pt x="0" y="0"/>
                  <a:pt x="0" y="0"/>
                </a:cubicBezTo>
                <a:cubicBezTo>
                  <a:pt x="0" y="226"/>
                  <a:pt x="0" y="226"/>
                  <a:pt x="0" y="226"/>
                </a:cubicBezTo>
                <a:lnTo>
                  <a:pt x="1" y="226"/>
                </a:lnTo>
                <a:close/>
              </a:path>
            </a:pathLst>
          </a:custGeom>
          <a:solidFill>
            <a:srgbClr val="6851A2">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64A535-8F8E-46A0-B8F1-B6C1D48B066C}"/>
              </a:ext>
            </a:extLst>
          </p:cNvPr>
          <p:cNvSpPr>
            <a:spLocks noGrp="1"/>
          </p:cNvSpPr>
          <p:nvPr>
            <p:ph type="title"/>
          </p:nvPr>
        </p:nvSpPr>
        <p:spPr/>
        <p:txBody>
          <a:bodyPr/>
          <a:lstStyle/>
          <a:p>
            <a:r>
              <a:rPr lang="en-US" b="1" dirty="0">
                <a:solidFill>
                  <a:schemeClr val="tx2"/>
                </a:solidFill>
                <a:latin typeface="+mj-lt"/>
              </a:rPr>
              <a:t>Agenda</a:t>
            </a:r>
            <a:endParaRPr lang="en-US" b="1" dirty="0">
              <a:solidFill>
                <a:schemeClr val="bg2"/>
              </a:solidFill>
              <a:latin typeface="+mj-lt"/>
            </a:endParaRPr>
          </a:p>
        </p:txBody>
      </p:sp>
      <p:sp>
        <p:nvSpPr>
          <p:cNvPr id="20" name="Rectangle 19">
            <a:extLst>
              <a:ext uri="{FF2B5EF4-FFF2-40B4-BE49-F238E27FC236}">
                <a16:creationId xmlns:a16="http://schemas.microsoft.com/office/drawing/2014/main" id="{0CE54D29-57C2-4AD0-8F08-8B4F42F29541}"/>
              </a:ext>
            </a:extLst>
          </p:cNvPr>
          <p:cNvSpPr/>
          <p:nvPr/>
        </p:nvSpPr>
        <p:spPr>
          <a:xfrm>
            <a:off x="1659419" y="2009879"/>
            <a:ext cx="1853392" cy="400110"/>
          </a:xfrm>
          <a:prstGeom prst="rect">
            <a:avLst/>
          </a:prstGeom>
        </p:spPr>
        <p:txBody>
          <a:bodyPr wrap="none">
            <a:spAutoFit/>
          </a:bodyPr>
          <a:lstStyle/>
          <a:p>
            <a:r>
              <a:rPr lang="en-US" sz="2000" dirty="0">
                <a:solidFill>
                  <a:schemeClr val="bg1"/>
                </a:solidFill>
              </a:rPr>
              <a:t>CIP Overview </a:t>
            </a:r>
          </a:p>
        </p:txBody>
      </p:sp>
      <p:sp>
        <p:nvSpPr>
          <p:cNvPr id="23" name="Rectangle 22">
            <a:extLst>
              <a:ext uri="{FF2B5EF4-FFF2-40B4-BE49-F238E27FC236}">
                <a16:creationId xmlns:a16="http://schemas.microsoft.com/office/drawing/2014/main" id="{03AEAC04-6F21-49F9-9E9E-47E778BC77C6}"/>
              </a:ext>
            </a:extLst>
          </p:cNvPr>
          <p:cNvSpPr/>
          <p:nvPr/>
        </p:nvSpPr>
        <p:spPr>
          <a:xfrm>
            <a:off x="1659419" y="2762234"/>
            <a:ext cx="2611612" cy="400110"/>
          </a:xfrm>
          <a:prstGeom prst="rect">
            <a:avLst/>
          </a:prstGeom>
        </p:spPr>
        <p:txBody>
          <a:bodyPr wrap="none">
            <a:spAutoFit/>
          </a:bodyPr>
          <a:lstStyle/>
          <a:p>
            <a:r>
              <a:rPr lang="en-US" sz="2000" dirty="0">
                <a:solidFill>
                  <a:schemeClr val="bg1"/>
                </a:solidFill>
              </a:rPr>
              <a:t>CIP ARCHITECTURE</a:t>
            </a:r>
          </a:p>
        </p:txBody>
      </p:sp>
      <p:sp>
        <p:nvSpPr>
          <p:cNvPr id="24" name="Rectangle 23">
            <a:extLst>
              <a:ext uri="{FF2B5EF4-FFF2-40B4-BE49-F238E27FC236}">
                <a16:creationId xmlns:a16="http://schemas.microsoft.com/office/drawing/2014/main" id="{24E5F16A-DD3D-4671-9112-05048BA789BA}"/>
              </a:ext>
            </a:extLst>
          </p:cNvPr>
          <p:cNvSpPr/>
          <p:nvPr/>
        </p:nvSpPr>
        <p:spPr>
          <a:xfrm>
            <a:off x="1659419" y="3503014"/>
            <a:ext cx="3959738" cy="400110"/>
          </a:xfrm>
          <a:prstGeom prst="rect">
            <a:avLst/>
          </a:prstGeom>
        </p:spPr>
        <p:txBody>
          <a:bodyPr wrap="none">
            <a:spAutoFit/>
          </a:bodyPr>
          <a:lstStyle/>
          <a:p>
            <a:r>
              <a:rPr lang="en-IN" sz="2000" dirty="0">
                <a:solidFill>
                  <a:schemeClr val="bg1"/>
                </a:solidFill>
              </a:rPr>
              <a:t>K</a:t>
            </a:r>
            <a:r>
              <a:rPr lang="en-US" sz="2000" dirty="0">
                <a:solidFill>
                  <a:schemeClr val="bg1"/>
                </a:solidFill>
              </a:rPr>
              <a:t>EY ACCOMPLISHMENTS 2021</a:t>
            </a:r>
          </a:p>
        </p:txBody>
      </p:sp>
      <p:sp>
        <p:nvSpPr>
          <p:cNvPr id="25" name="Rectangle 24">
            <a:extLst>
              <a:ext uri="{FF2B5EF4-FFF2-40B4-BE49-F238E27FC236}">
                <a16:creationId xmlns:a16="http://schemas.microsoft.com/office/drawing/2014/main" id="{06BF3D49-B46F-42AB-A644-B6ED86B7384E}"/>
              </a:ext>
            </a:extLst>
          </p:cNvPr>
          <p:cNvSpPr/>
          <p:nvPr/>
        </p:nvSpPr>
        <p:spPr>
          <a:xfrm>
            <a:off x="1659419" y="4255369"/>
            <a:ext cx="4325223" cy="400110"/>
          </a:xfrm>
          <a:prstGeom prst="rect">
            <a:avLst/>
          </a:prstGeom>
        </p:spPr>
        <p:txBody>
          <a:bodyPr wrap="none">
            <a:spAutoFit/>
          </a:bodyPr>
          <a:lstStyle/>
          <a:p>
            <a:r>
              <a:rPr lang="en-US" sz="2000" dirty="0">
                <a:solidFill>
                  <a:schemeClr val="bg1"/>
                </a:solidFill>
              </a:rPr>
              <a:t>CIP DELIVERABLES DETAILS 2021</a:t>
            </a:r>
          </a:p>
        </p:txBody>
      </p:sp>
      <p:sp>
        <p:nvSpPr>
          <p:cNvPr id="26" name="Rectangle 25">
            <a:extLst>
              <a:ext uri="{FF2B5EF4-FFF2-40B4-BE49-F238E27FC236}">
                <a16:creationId xmlns:a16="http://schemas.microsoft.com/office/drawing/2014/main" id="{19696A20-21D0-4E35-86D6-8AF263B3DAC1}"/>
              </a:ext>
            </a:extLst>
          </p:cNvPr>
          <p:cNvSpPr/>
          <p:nvPr/>
        </p:nvSpPr>
        <p:spPr>
          <a:xfrm>
            <a:off x="1659419" y="5007724"/>
            <a:ext cx="2669320" cy="400110"/>
          </a:xfrm>
          <a:prstGeom prst="rect">
            <a:avLst/>
          </a:prstGeom>
        </p:spPr>
        <p:txBody>
          <a:bodyPr wrap="none">
            <a:spAutoFit/>
          </a:bodyPr>
          <a:lstStyle/>
          <a:p>
            <a:r>
              <a:rPr lang="en-US" sz="2000" dirty="0">
                <a:solidFill>
                  <a:schemeClr val="bg1"/>
                </a:solidFill>
              </a:rPr>
              <a:t>CIP ROADMAP 2022</a:t>
            </a:r>
          </a:p>
        </p:txBody>
      </p:sp>
      <p:sp>
        <p:nvSpPr>
          <p:cNvPr id="33" name="Freeform 19">
            <a:extLst>
              <a:ext uri="{FF2B5EF4-FFF2-40B4-BE49-F238E27FC236}">
                <a16:creationId xmlns:a16="http://schemas.microsoft.com/office/drawing/2014/main" id="{32B49BC7-16FD-40A0-9B71-6F9F8B179257}"/>
              </a:ext>
            </a:extLst>
          </p:cNvPr>
          <p:cNvSpPr>
            <a:spLocks/>
          </p:cNvSpPr>
          <p:nvPr/>
        </p:nvSpPr>
        <p:spPr bwMode="auto">
          <a:xfrm>
            <a:off x="0" y="1173163"/>
            <a:ext cx="1436688" cy="1354137"/>
          </a:xfrm>
          <a:custGeom>
            <a:avLst/>
            <a:gdLst>
              <a:gd name="T0" fmla="*/ 896 w 905"/>
              <a:gd name="T1" fmla="*/ 434 h 853"/>
              <a:gd name="T2" fmla="*/ 0 w 905"/>
              <a:gd name="T3" fmla="*/ 0 h 853"/>
              <a:gd name="T4" fmla="*/ 0 w 905"/>
              <a:gd name="T5" fmla="*/ 583 h 853"/>
              <a:gd name="T6" fmla="*/ 896 w 905"/>
              <a:gd name="T7" fmla="*/ 853 h 853"/>
              <a:gd name="T8" fmla="*/ 905 w 905"/>
              <a:gd name="T9" fmla="*/ 853 h 853"/>
              <a:gd name="T10" fmla="*/ 905 w 905"/>
              <a:gd name="T11" fmla="*/ 434 h 853"/>
              <a:gd name="T12" fmla="*/ 896 w 905"/>
              <a:gd name="T13" fmla="*/ 434 h 853"/>
            </a:gdLst>
            <a:ahLst/>
            <a:cxnLst>
              <a:cxn ang="0">
                <a:pos x="T0" y="T1"/>
              </a:cxn>
              <a:cxn ang="0">
                <a:pos x="T2" y="T3"/>
              </a:cxn>
              <a:cxn ang="0">
                <a:pos x="T4" y="T5"/>
              </a:cxn>
              <a:cxn ang="0">
                <a:pos x="T6" y="T7"/>
              </a:cxn>
              <a:cxn ang="0">
                <a:pos x="T8" y="T9"/>
              </a:cxn>
              <a:cxn ang="0">
                <a:pos x="T10" y="T11"/>
              </a:cxn>
              <a:cxn ang="0">
                <a:pos x="T12" y="T13"/>
              </a:cxn>
            </a:cxnLst>
            <a:rect l="0" t="0" r="r" b="b"/>
            <a:pathLst>
              <a:path w="905" h="853">
                <a:moveTo>
                  <a:pt x="896" y="434"/>
                </a:moveTo>
                <a:lnTo>
                  <a:pt x="0" y="0"/>
                </a:lnTo>
                <a:lnTo>
                  <a:pt x="0" y="583"/>
                </a:lnTo>
                <a:lnTo>
                  <a:pt x="896" y="853"/>
                </a:lnTo>
                <a:lnTo>
                  <a:pt x="905" y="853"/>
                </a:lnTo>
                <a:lnTo>
                  <a:pt x="905" y="434"/>
                </a:lnTo>
                <a:lnTo>
                  <a:pt x="896" y="434"/>
                </a:lnTo>
                <a:close/>
              </a:path>
            </a:pathLst>
          </a:custGeom>
          <a:solidFill>
            <a:srgbClr val="43268B"/>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C2074A10-F5EA-478E-AAFA-6EC0B712F360}"/>
              </a:ext>
            </a:extLst>
          </p:cNvPr>
          <p:cNvSpPr>
            <a:spLocks/>
          </p:cNvSpPr>
          <p:nvPr/>
        </p:nvSpPr>
        <p:spPr bwMode="auto">
          <a:xfrm>
            <a:off x="0" y="2208213"/>
            <a:ext cx="1436688" cy="1077912"/>
          </a:xfrm>
          <a:custGeom>
            <a:avLst/>
            <a:gdLst>
              <a:gd name="T0" fmla="*/ 0 w 905"/>
              <a:gd name="T1" fmla="*/ 589 h 679"/>
              <a:gd name="T2" fmla="*/ 896 w 905"/>
              <a:gd name="T3" fmla="*/ 679 h 679"/>
              <a:gd name="T4" fmla="*/ 905 w 905"/>
              <a:gd name="T5" fmla="*/ 679 h 679"/>
              <a:gd name="T6" fmla="*/ 905 w 905"/>
              <a:gd name="T7" fmla="*/ 257 h 679"/>
              <a:gd name="T8" fmla="*/ 0 w 905"/>
              <a:gd name="T9" fmla="*/ 0 h 679"/>
              <a:gd name="T10" fmla="*/ 0 w 905"/>
              <a:gd name="T11" fmla="*/ 589 h 679"/>
            </a:gdLst>
            <a:ahLst/>
            <a:cxnLst>
              <a:cxn ang="0">
                <a:pos x="T0" y="T1"/>
              </a:cxn>
              <a:cxn ang="0">
                <a:pos x="T2" y="T3"/>
              </a:cxn>
              <a:cxn ang="0">
                <a:pos x="T4" y="T5"/>
              </a:cxn>
              <a:cxn ang="0">
                <a:pos x="T6" y="T7"/>
              </a:cxn>
              <a:cxn ang="0">
                <a:pos x="T8" y="T9"/>
              </a:cxn>
              <a:cxn ang="0">
                <a:pos x="T10" y="T11"/>
              </a:cxn>
            </a:cxnLst>
            <a:rect l="0" t="0" r="r" b="b"/>
            <a:pathLst>
              <a:path w="905" h="679">
                <a:moveTo>
                  <a:pt x="0" y="589"/>
                </a:moveTo>
                <a:lnTo>
                  <a:pt x="896" y="679"/>
                </a:lnTo>
                <a:lnTo>
                  <a:pt x="905" y="679"/>
                </a:lnTo>
                <a:lnTo>
                  <a:pt x="905" y="257"/>
                </a:lnTo>
                <a:lnTo>
                  <a:pt x="0" y="0"/>
                </a:lnTo>
                <a:lnTo>
                  <a:pt x="0" y="589"/>
                </a:lnTo>
                <a:close/>
              </a:path>
            </a:pathLst>
          </a:custGeom>
          <a:solidFill>
            <a:srgbClr val="6851A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CEEAD8AE-0B76-4D0A-8E8B-8B9FEC0884D0}"/>
              </a:ext>
            </a:extLst>
          </p:cNvPr>
          <p:cNvSpPr>
            <a:spLocks/>
          </p:cNvSpPr>
          <p:nvPr/>
        </p:nvSpPr>
        <p:spPr bwMode="auto">
          <a:xfrm>
            <a:off x="0" y="3232150"/>
            <a:ext cx="1436688" cy="935037"/>
          </a:xfrm>
          <a:custGeom>
            <a:avLst/>
            <a:gdLst>
              <a:gd name="T0" fmla="*/ 0 w 905"/>
              <a:gd name="T1" fmla="*/ 589 h 589"/>
              <a:gd name="T2" fmla="*/ 896 w 905"/>
              <a:gd name="T3" fmla="*/ 507 h 589"/>
              <a:gd name="T4" fmla="*/ 905 w 905"/>
              <a:gd name="T5" fmla="*/ 507 h 589"/>
              <a:gd name="T6" fmla="*/ 905 w 905"/>
              <a:gd name="T7" fmla="*/ 84 h 589"/>
              <a:gd name="T8" fmla="*/ 0 w 905"/>
              <a:gd name="T9" fmla="*/ 0 h 589"/>
              <a:gd name="T10" fmla="*/ 0 w 905"/>
              <a:gd name="T11" fmla="*/ 589 h 589"/>
            </a:gdLst>
            <a:ahLst/>
            <a:cxnLst>
              <a:cxn ang="0">
                <a:pos x="T0" y="T1"/>
              </a:cxn>
              <a:cxn ang="0">
                <a:pos x="T2" y="T3"/>
              </a:cxn>
              <a:cxn ang="0">
                <a:pos x="T4" y="T5"/>
              </a:cxn>
              <a:cxn ang="0">
                <a:pos x="T6" y="T7"/>
              </a:cxn>
              <a:cxn ang="0">
                <a:pos x="T8" y="T9"/>
              </a:cxn>
              <a:cxn ang="0">
                <a:pos x="T10" y="T11"/>
              </a:cxn>
            </a:cxnLst>
            <a:rect l="0" t="0" r="r" b="b"/>
            <a:pathLst>
              <a:path w="905" h="589">
                <a:moveTo>
                  <a:pt x="0" y="589"/>
                </a:moveTo>
                <a:lnTo>
                  <a:pt x="896" y="507"/>
                </a:lnTo>
                <a:lnTo>
                  <a:pt x="905" y="507"/>
                </a:lnTo>
                <a:lnTo>
                  <a:pt x="905" y="84"/>
                </a:lnTo>
                <a:lnTo>
                  <a:pt x="0" y="0"/>
                </a:lnTo>
                <a:lnTo>
                  <a:pt x="0" y="589"/>
                </a:lnTo>
                <a:close/>
              </a:path>
            </a:pathLst>
          </a:custGeom>
          <a:solidFill>
            <a:srgbClr val="8674B5">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4">
            <a:extLst>
              <a:ext uri="{FF2B5EF4-FFF2-40B4-BE49-F238E27FC236}">
                <a16:creationId xmlns:a16="http://schemas.microsoft.com/office/drawing/2014/main" id="{7E1EBCFE-0179-41FC-AADF-4DAEADC9515B}"/>
              </a:ext>
            </a:extLst>
          </p:cNvPr>
          <p:cNvSpPr>
            <a:spLocks/>
          </p:cNvSpPr>
          <p:nvPr/>
        </p:nvSpPr>
        <p:spPr bwMode="auto">
          <a:xfrm>
            <a:off x="0" y="4873625"/>
            <a:ext cx="1436688" cy="1358900"/>
          </a:xfrm>
          <a:custGeom>
            <a:avLst/>
            <a:gdLst>
              <a:gd name="T0" fmla="*/ 0 w 905"/>
              <a:gd name="T1" fmla="*/ 272 h 856"/>
              <a:gd name="T2" fmla="*/ 0 w 905"/>
              <a:gd name="T3" fmla="*/ 856 h 856"/>
              <a:gd name="T4" fmla="*/ 896 w 905"/>
              <a:gd name="T5" fmla="*/ 420 h 856"/>
              <a:gd name="T6" fmla="*/ 905 w 905"/>
              <a:gd name="T7" fmla="*/ 420 h 856"/>
              <a:gd name="T8" fmla="*/ 905 w 905"/>
              <a:gd name="T9" fmla="*/ 0 h 856"/>
              <a:gd name="T10" fmla="*/ 896 w 905"/>
              <a:gd name="T11" fmla="*/ 0 h 856"/>
              <a:gd name="T12" fmla="*/ 0 w 905"/>
              <a:gd name="T13" fmla="*/ 272 h 856"/>
            </a:gdLst>
            <a:ahLst/>
            <a:cxnLst>
              <a:cxn ang="0">
                <a:pos x="T0" y="T1"/>
              </a:cxn>
              <a:cxn ang="0">
                <a:pos x="T2" y="T3"/>
              </a:cxn>
              <a:cxn ang="0">
                <a:pos x="T4" y="T5"/>
              </a:cxn>
              <a:cxn ang="0">
                <a:pos x="T6" y="T7"/>
              </a:cxn>
              <a:cxn ang="0">
                <a:pos x="T8" y="T9"/>
              </a:cxn>
              <a:cxn ang="0">
                <a:pos x="T10" y="T11"/>
              </a:cxn>
              <a:cxn ang="0">
                <a:pos x="T12" y="T13"/>
              </a:cxn>
            </a:cxnLst>
            <a:rect l="0" t="0" r="r" b="b"/>
            <a:pathLst>
              <a:path w="905" h="856">
                <a:moveTo>
                  <a:pt x="0" y="272"/>
                </a:moveTo>
                <a:lnTo>
                  <a:pt x="0" y="856"/>
                </a:lnTo>
                <a:lnTo>
                  <a:pt x="896" y="420"/>
                </a:lnTo>
                <a:lnTo>
                  <a:pt x="905" y="420"/>
                </a:lnTo>
                <a:lnTo>
                  <a:pt x="905" y="0"/>
                </a:lnTo>
                <a:lnTo>
                  <a:pt x="896" y="0"/>
                </a:lnTo>
                <a:lnTo>
                  <a:pt x="0" y="272"/>
                </a:lnTo>
                <a:close/>
              </a:path>
            </a:pathLst>
          </a:custGeom>
          <a:solidFill>
            <a:srgbClr val="43268B"/>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7">
            <a:extLst>
              <a:ext uri="{FF2B5EF4-FFF2-40B4-BE49-F238E27FC236}">
                <a16:creationId xmlns:a16="http://schemas.microsoft.com/office/drawing/2014/main" id="{720343FA-B0C1-4C57-A063-99E371071C3D}"/>
              </a:ext>
            </a:extLst>
          </p:cNvPr>
          <p:cNvSpPr>
            <a:spLocks/>
          </p:cNvSpPr>
          <p:nvPr/>
        </p:nvSpPr>
        <p:spPr bwMode="auto">
          <a:xfrm>
            <a:off x="0" y="4119563"/>
            <a:ext cx="1436688" cy="1077912"/>
          </a:xfrm>
          <a:custGeom>
            <a:avLst/>
            <a:gdLst>
              <a:gd name="T0" fmla="*/ 0 w 905"/>
              <a:gd name="T1" fmla="*/ 90 h 679"/>
              <a:gd name="T2" fmla="*/ 0 w 905"/>
              <a:gd name="T3" fmla="*/ 679 h 679"/>
              <a:gd name="T4" fmla="*/ 905 w 905"/>
              <a:gd name="T5" fmla="*/ 421 h 679"/>
              <a:gd name="T6" fmla="*/ 905 w 905"/>
              <a:gd name="T7" fmla="*/ 0 h 679"/>
              <a:gd name="T8" fmla="*/ 896 w 905"/>
              <a:gd name="T9" fmla="*/ 0 h 679"/>
              <a:gd name="T10" fmla="*/ 0 w 905"/>
              <a:gd name="T11" fmla="*/ 90 h 679"/>
            </a:gdLst>
            <a:ahLst/>
            <a:cxnLst>
              <a:cxn ang="0">
                <a:pos x="T0" y="T1"/>
              </a:cxn>
              <a:cxn ang="0">
                <a:pos x="T2" y="T3"/>
              </a:cxn>
              <a:cxn ang="0">
                <a:pos x="T4" y="T5"/>
              </a:cxn>
              <a:cxn ang="0">
                <a:pos x="T6" y="T7"/>
              </a:cxn>
              <a:cxn ang="0">
                <a:pos x="T8" y="T9"/>
              </a:cxn>
              <a:cxn ang="0">
                <a:pos x="T10" y="T11"/>
              </a:cxn>
            </a:cxnLst>
            <a:rect l="0" t="0" r="r" b="b"/>
            <a:pathLst>
              <a:path w="905" h="679">
                <a:moveTo>
                  <a:pt x="0" y="90"/>
                </a:moveTo>
                <a:lnTo>
                  <a:pt x="0" y="679"/>
                </a:lnTo>
                <a:lnTo>
                  <a:pt x="905" y="421"/>
                </a:lnTo>
                <a:lnTo>
                  <a:pt x="905" y="0"/>
                </a:lnTo>
                <a:lnTo>
                  <a:pt x="896" y="0"/>
                </a:lnTo>
                <a:lnTo>
                  <a:pt x="0" y="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Oval 2">
            <a:extLst>
              <a:ext uri="{FF2B5EF4-FFF2-40B4-BE49-F238E27FC236}">
                <a16:creationId xmlns:a16="http://schemas.microsoft.com/office/drawing/2014/main" id="{345FA060-B865-49AB-B7D3-2701B46B8E84}"/>
              </a:ext>
            </a:extLst>
          </p:cNvPr>
          <p:cNvSpPr/>
          <p:nvPr/>
        </p:nvSpPr>
        <p:spPr>
          <a:xfrm>
            <a:off x="7480965" y="1920793"/>
            <a:ext cx="547851" cy="547851"/>
          </a:xfrm>
          <a:prstGeom prst="ellipse">
            <a:avLst/>
          </a:prstGeom>
          <a:solidFill>
            <a:srgbClr val="4326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p>
        </p:txBody>
      </p:sp>
      <p:sp>
        <p:nvSpPr>
          <p:cNvPr id="19" name="Oval 18">
            <a:extLst>
              <a:ext uri="{FF2B5EF4-FFF2-40B4-BE49-F238E27FC236}">
                <a16:creationId xmlns:a16="http://schemas.microsoft.com/office/drawing/2014/main" id="{E080AE0B-C528-408F-ACF8-559595E59651}"/>
              </a:ext>
            </a:extLst>
          </p:cNvPr>
          <p:cNvSpPr/>
          <p:nvPr/>
        </p:nvSpPr>
        <p:spPr>
          <a:xfrm>
            <a:off x="7480965" y="2672633"/>
            <a:ext cx="547851" cy="547851"/>
          </a:xfrm>
          <a:prstGeom prst="ellipse">
            <a:avLst/>
          </a:prstGeom>
          <a:solidFill>
            <a:srgbClr val="6851A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2</a:t>
            </a:r>
          </a:p>
        </p:txBody>
      </p:sp>
      <p:sp>
        <p:nvSpPr>
          <p:cNvPr id="21" name="Oval 20">
            <a:extLst>
              <a:ext uri="{FF2B5EF4-FFF2-40B4-BE49-F238E27FC236}">
                <a16:creationId xmlns:a16="http://schemas.microsoft.com/office/drawing/2014/main" id="{0809860F-8E8A-41F9-9D4B-D89D54D97EFD}"/>
              </a:ext>
            </a:extLst>
          </p:cNvPr>
          <p:cNvSpPr/>
          <p:nvPr/>
        </p:nvSpPr>
        <p:spPr>
          <a:xfrm>
            <a:off x="7480965" y="3424473"/>
            <a:ext cx="547851" cy="547851"/>
          </a:xfrm>
          <a:prstGeom prst="ellipse">
            <a:avLst/>
          </a:prstGeom>
          <a:solidFill>
            <a:srgbClr val="6851A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3</a:t>
            </a:r>
          </a:p>
        </p:txBody>
      </p:sp>
      <p:sp>
        <p:nvSpPr>
          <p:cNvPr id="22" name="Oval 21">
            <a:extLst>
              <a:ext uri="{FF2B5EF4-FFF2-40B4-BE49-F238E27FC236}">
                <a16:creationId xmlns:a16="http://schemas.microsoft.com/office/drawing/2014/main" id="{AE42D865-ED71-403B-B686-F094A19343F9}"/>
              </a:ext>
            </a:extLst>
          </p:cNvPr>
          <p:cNvSpPr/>
          <p:nvPr/>
        </p:nvSpPr>
        <p:spPr>
          <a:xfrm>
            <a:off x="7480965" y="4176313"/>
            <a:ext cx="547851" cy="547851"/>
          </a:xfrm>
          <a:prstGeom prst="ellipse">
            <a:avLst/>
          </a:prstGeom>
          <a:solidFill>
            <a:srgbClr val="71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a:t>
            </a:r>
          </a:p>
        </p:txBody>
      </p:sp>
      <p:sp>
        <p:nvSpPr>
          <p:cNvPr id="27" name="Oval 26">
            <a:extLst>
              <a:ext uri="{FF2B5EF4-FFF2-40B4-BE49-F238E27FC236}">
                <a16:creationId xmlns:a16="http://schemas.microsoft.com/office/drawing/2014/main" id="{D9C6F89F-A8A0-4709-8A52-6C1102B9FEB6}"/>
              </a:ext>
            </a:extLst>
          </p:cNvPr>
          <p:cNvSpPr/>
          <p:nvPr/>
        </p:nvSpPr>
        <p:spPr>
          <a:xfrm>
            <a:off x="7480965" y="4938313"/>
            <a:ext cx="547851" cy="547851"/>
          </a:xfrm>
          <a:prstGeom prst="ellipse">
            <a:avLst/>
          </a:prstGeom>
          <a:solidFill>
            <a:srgbClr val="523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5</a:t>
            </a:r>
          </a:p>
        </p:txBody>
      </p:sp>
    </p:spTree>
    <p:extLst>
      <p:ext uri="{BB962C8B-B14F-4D97-AF65-F5344CB8AC3E}">
        <p14:creationId xmlns:p14="http://schemas.microsoft.com/office/powerpoint/2010/main" val="2999178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297677" cy="3431709"/>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latin typeface="+mj-lt"/>
              </a:rPr>
              <a:t>In order to enforce a break during the long play duration for safer gambling. </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ADA model calculates the player’s active session time between login and logout and sends the session active time for every 5 minutes.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Duration of play time is tracked to enforce a break to avoid addiction to gambling for player’s safety in regards to health and wealth.</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73380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CIP consumes long session events from ADA models and  passed to platform team. Then players break time will be enforced.</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Long Session events are routed to platform with help of analytics ESB.</a:t>
            </a:r>
          </a:p>
          <a:p>
            <a:pPr>
              <a:spcAft>
                <a:spcPts val="1000"/>
              </a:spcAft>
            </a:pPr>
            <a:r>
              <a:rPr lang="en-US" sz="1600" b="1" dirty="0">
                <a:solidFill>
                  <a:schemeClr val="tx1">
                    <a:lumMod val="75000"/>
                    <a:lumOff val="25000"/>
                  </a:schemeClr>
                </a:solidFill>
              </a:rPr>
              <a:t>Feedback Events: </a:t>
            </a:r>
            <a:r>
              <a:rPr lang="en-US" sz="1400" dirty="0">
                <a:solidFill>
                  <a:schemeClr val="tx1">
                    <a:lumMod val="75000"/>
                    <a:lumOff val="25000"/>
                  </a:schemeClr>
                </a:solidFill>
              </a:rPr>
              <a:t>ACTIVE_SESSION_DURATION_EVENT.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Long Sessions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4249117E-85B9-46E7-BA24-37765D19F825}"/>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049ACE1F-1E74-4D77-8C8A-CD0784E8A370}"/>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DC298E2B-039F-4253-A59C-BF82F86546B6}"/>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E5DD0C-B539-471C-8661-4B88FFA73A96}"/>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338A179A-9692-4F6D-97AE-71D961F60645}"/>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288173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185487"/>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 Break alerts will be triggered to players based on configuration done by players. These alerts notify the players to take a break.</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Restricted the player from playing continuously.</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As per the regulatory requirement, and responsible gambling firm perspective, user is saved from Bankruptcy by applying a break to his continuous play.</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2970044"/>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CIP consumes PlayBreak events from ADA models and  passed to platform team. Then players break time will be enforced at the front end.</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Player break events are routed to platform with help of analytics ESB.</a:t>
            </a:r>
          </a:p>
          <a:p>
            <a:pPr>
              <a:spcAft>
                <a:spcPts val="1000"/>
              </a:spcAft>
            </a:pPr>
            <a:r>
              <a:rPr lang="en-US" sz="1400" dirty="0">
                <a:solidFill>
                  <a:schemeClr val="tx1">
                    <a:lumMod val="75000"/>
                    <a:lumOff val="25000"/>
                  </a:schemeClr>
                </a:solidFill>
                <a:latin typeface="+mj-lt"/>
              </a:rPr>
              <a:t>USER_INTERACTION_FEEDBACK_EVENT,BREAK_ENFORCEMENT_EVENT, BREAK_TERMINATION_EVENT, BREAK_WHITELIST_ADD_EVENT, BREAK_WHITELIST_REMOVE_EVENT,PLAY_BREAK_CHANGE_EVENT</a:t>
            </a:r>
            <a:r>
              <a:rPr lang="en-US" sz="1600"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rPr>
              <a:t>Feedback Events: </a:t>
            </a:r>
            <a:r>
              <a:rPr lang="en-US" sz="1400" dirty="0">
                <a:solidFill>
                  <a:schemeClr val="tx1">
                    <a:lumMod val="75000"/>
                    <a:lumOff val="25000"/>
                  </a:schemeClr>
                </a:solidFill>
              </a:rPr>
              <a:t>THRESHOLD_BREACH_EVENT.</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Play Breaks</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8165C9A5-9EAF-42B1-BF79-8131D8B6AF08}"/>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620AA29E-F131-4BBC-9809-A6CDB45B0674}"/>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53D620A6-3E00-48EC-A419-05DBE4E9DFC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83CDFC9-EC92-4516-9663-34A6CD1FE63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FA17B288-DB99-4E7B-B465-CE5AF549E89D}"/>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5259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247043"/>
          </a:xfrm>
          <a:prstGeom prst="rect">
            <a:avLst/>
          </a:prstGeom>
        </p:spPr>
        <p:txBody>
          <a:bodyPr wrap="square">
            <a:spAutoFit/>
          </a:bodyPr>
          <a:lstStyle/>
          <a:p>
            <a:r>
              <a:rPr lang="en-US" sz="1600" b="1" dirty="0">
                <a:solidFill>
                  <a:schemeClr val="tx1">
                    <a:lumMod val="75000"/>
                    <a:lumOff val="25000"/>
                  </a:schemeClr>
                </a:solidFill>
                <a:latin typeface="+mj-lt"/>
              </a:rPr>
              <a:t>Problem description:</a:t>
            </a:r>
          </a:p>
          <a:p>
            <a:pPr>
              <a:spcAft>
                <a:spcPts val="1000"/>
              </a:spcAft>
            </a:pPr>
            <a:r>
              <a:rPr lang="en-US" sz="1400" dirty="0">
                <a:solidFill>
                  <a:schemeClr val="tx1">
                    <a:lumMod val="75000"/>
                    <a:lumOff val="25000"/>
                  </a:schemeClr>
                </a:solidFill>
                <a:latin typeface="+mj-lt"/>
              </a:rPr>
              <a:t>System should have capability to recommended safer games to the Players who are losing money while continuously playing certain games. </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r>
              <a:rPr lang="en-US" sz="1400" dirty="0">
                <a:solidFill>
                  <a:schemeClr val="tx1">
                    <a:lumMod val="75000"/>
                    <a:lumOff val="25000"/>
                  </a:schemeClr>
                </a:solidFill>
                <a:latin typeface="+mj-lt"/>
              </a:rPr>
              <a:t>GVC, LCG, US</a:t>
            </a:r>
          </a:p>
          <a:p>
            <a:r>
              <a:rPr lang="en-US" sz="1600" b="1" dirty="0">
                <a:solidFill>
                  <a:schemeClr val="tx1">
                    <a:lumMod val="75000"/>
                    <a:lumOff val="25000"/>
                  </a:schemeClr>
                </a:solidFill>
                <a:latin typeface="+mj-lt"/>
              </a:rPr>
              <a:t>Action taken: </a:t>
            </a:r>
          </a:p>
          <a:p>
            <a:pPr>
              <a:spcAft>
                <a:spcPts val="1000"/>
              </a:spcAft>
            </a:pPr>
            <a:r>
              <a:rPr lang="en-US" sz="1400" dirty="0">
                <a:solidFill>
                  <a:schemeClr val="tx1">
                    <a:lumMod val="75000"/>
                    <a:lumOff val="25000"/>
                  </a:schemeClr>
                </a:solidFill>
                <a:latin typeface="+mj-lt"/>
              </a:rPr>
              <a:t>CIP consumes risky games from ADA models and serves to Casino further avoiding in displaying these games to players</a:t>
            </a:r>
            <a:r>
              <a:rPr lang="en-US" sz="1600" b="1" dirty="0">
                <a:solidFill>
                  <a:schemeClr val="tx1">
                    <a:lumMod val="75000"/>
                    <a:lumOff val="25000"/>
                  </a:schemeClr>
                </a:solidFill>
                <a:latin typeface="+mj-lt"/>
              </a:rPr>
              <a:t>.</a:t>
            </a:r>
          </a:p>
          <a:p>
            <a:pPr>
              <a:spcAft>
                <a:spcPts val="1000"/>
              </a:spcAft>
            </a:pPr>
            <a:r>
              <a:rPr lang="en-US" sz="1600" b="1" dirty="0">
                <a:solidFill>
                  <a:schemeClr val="tx1">
                    <a:lumMod val="75000"/>
                    <a:lumOff val="25000"/>
                  </a:schemeClr>
                </a:solidFill>
                <a:latin typeface="+mj-lt"/>
              </a:rPr>
              <a:t>Business benefit: </a:t>
            </a:r>
            <a:r>
              <a:rPr lang="en-US" sz="1400" dirty="0">
                <a:solidFill>
                  <a:schemeClr val="tx1">
                    <a:lumMod val="75000"/>
                    <a:lumOff val="25000"/>
                  </a:schemeClr>
                </a:solidFill>
                <a:latin typeface="+mj-lt"/>
              </a:rPr>
              <a:t>A player is recommended with safe games thus by avoiding display of risky games which will benefit them from losing money</a:t>
            </a:r>
            <a:r>
              <a:rPr lang="en-US" sz="1600" dirty="0">
                <a:solidFill>
                  <a:schemeClr val="tx1">
                    <a:lumMod val="75000"/>
                    <a:lumOff val="25000"/>
                  </a:schemeClr>
                </a:solidFill>
                <a:latin typeface="+mj-lt"/>
              </a:rPr>
              <a:t>.</a:t>
            </a:r>
            <a:br>
              <a:rPr lang="en-US" sz="1600" b="1" dirty="0">
                <a:solidFill>
                  <a:schemeClr val="tx1">
                    <a:lumMod val="75000"/>
                    <a:lumOff val="25000"/>
                  </a:schemeClr>
                </a:solidFill>
                <a:latin typeface="+mj-lt"/>
              </a:rPr>
            </a:b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14390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rPr>
              <a:t>CIP consumes risky games from ADA models through analytical ESB and serves to Casino.</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Feedback Events: </a:t>
            </a:r>
            <a:r>
              <a:rPr lang="en-US" sz="1400" dirty="0">
                <a:solidFill>
                  <a:schemeClr val="tx1">
                    <a:lumMod val="75000"/>
                    <a:lumOff val="25000"/>
                  </a:schemeClr>
                </a:solidFill>
                <a:latin typeface="+mj-lt"/>
              </a:rPr>
              <a:t>Risky games events are routed with help of analytics ESB to platform.</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53FF0B81-8A9B-4412-B4CB-34899795A800}"/>
              </a:ext>
            </a:extLst>
          </p:cNvPr>
          <p:cNvSpPr txBox="1">
            <a:spLocks/>
          </p:cNvSpPr>
          <p:nvPr/>
        </p:nvSpPr>
        <p:spPr>
          <a:xfrm>
            <a:off x="442800" y="817200"/>
            <a:ext cx="6791117"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CASIA - 7302 - Risky Games</a:t>
            </a:r>
            <a:br>
              <a:rPr lang="en-US" b="1" dirty="0">
                <a:solidFill>
                  <a:schemeClr val="tx2"/>
                </a:solidFill>
                <a:latin typeface="+mj-lt"/>
              </a:rPr>
            </a:br>
            <a:r>
              <a:rPr lang="en-US" b="1" dirty="0">
                <a:solidFill>
                  <a:schemeClr val="tx2"/>
                </a:solidFill>
                <a:latin typeface="+mj-lt"/>
              </a:rPr>
              <a:t>(E-34559)</a:t>
            </a:r>
          </a:p>
        </p:txBody>
      </p:sp>
      <p:pic>
        <p:nvPicPr>
          <p:cNvPr id="21" name="Picture 20" descr="A picture containing text, clock&#10;&#10;Description automatically generated">
            <a:hlinkClick r:id="rId7" action="ppaction://hlinksldjump"/>
            <a:extLst>
              <a:ext uri="{FF2B5EF4-FFF2-40B4-BE49-F238E27FC236}">
                <a16:creationId xmlns:a16="http://schemas.microsoft.com/office/drawing/2014/main" id="{A28ECA13-3BBB-4E41-941D-6B5E40A91ED1}"/>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7" name="Picture 26" descr="A picture containing text, clock&#10;&#10;Description automatically generated">
            <a:hlinkClick r:id="rId9" action="ppaction://hlinksldjump"/>
            <a:extLst>
              <a:ext uri="{FF2B5EF4-FFF2-40B4-BE49-F238E27FC236}">
                <a16:creationId xmlns:a16="http://schemas.microsoft.com/office/drawing/2014/main" id="{798D672F-99F6-490F-8C6F-3D8D892094CB}"/>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9" name="Straight Connector 28">
            <a:extLst>
              <a:ext uri="{FF2B5EF4-FFF2-40B4-BE49-F238E27FC236}">
                <a16:creationId xmlns:a16="http://schemas.microsoft.com/office/drawing/2014/main" id="{D608A8A9-5F28-4194-9760-C984D6BD9CA8}"/>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E88095-4944-40F0-9A24-6A02F52DD09D}"/>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hlinkClick r:id="rId10" action="ppaction://hlinksldjump"/>
            <a:extLst>
              <a:ext uri="{FF2B5EF4-FFF2-40B4-BE49-F238E27FC236}">
                <a16:creationId xmlns:a16="http://schemas.microsoft.com/office/drawing/2014/main" id="{A8FF4041-3049-4308-B68E-C42B94EBFFFA}"/>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535265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785378"/>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rPr>
              <a:t>System should have capability to recommend games based on their behavior. </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rPr>
              <a:t>Sending the player’s behavioral data to Graphyte system</a:t>
            </a:r>
            <a:r>
              <a:rPr lang="en-US" sz="1400" dirty="0">
                <a:solidFill>
                  <a:schemeClr val="tx1">
                    <a:lumMod val="75000"/>
                    <a:lumOff val="25000"/>
                  </a:schemeClr>
                </a:solidFill>
                <a:latin typeface="+mj-lt"/>
              </a:rPr>
              <a:t>.</a:t>
            </a:r>
          </a:p>
          <a:p>
            <a:pPr>
              <a:spcAft>
                <a:spcPts val="600"/>
              </a:spcAft>
            </a:pPr>
            <a:r>
              <a:rPr lang="en-US" sz="1600" b="1" dirty="0">
                <a:solidFill>
                  <a:schemeClr val="tx1">
                    <a:lumMod val="75000"/>
                    <a:lumOff val="25000"/>
                  </a:schemeClr>
                </a:solidFill>
                <a:latin typeface="+mj-lt"/>
              </a:rPr>
              <a:t>Business benefit: </a:t>
            </a:r>
            <a:r>
              <a:rPr lang="en-US" sz="1400" dirty="0">
                <a:solidFill>
                  <a:schemeClr val="tx1">
                    <a:lumMod val="75000"/>
                    <a:lumOff val="25000"/>
                  </a:schemeClr>
                </a:solidFill>
              </a:rPr>
              <a:t>Significantly more personalized customer experience and increase in CTR (click through rate).</a:t>
            </a:r>
            <a:r>
              <a:rPr lang="en-US" sz="1600" b="1" dirty="0">
                <a:solidFill>
                  <a:schemeClr val="tx1">
                    <a:lumMod val="75000"/>
                    <a:lumOff val="25000"/>
                  </a:schemeClr>
                </a:solidFill>
                <a:latin typeface="+mj-lt"/>
              </a:rPr>
              <a:t> </a:t>
            </a:r>
            <a:br>
              <a:rPr lang="en-US" sz="1600" b="1" dirty="0">
                <a:solidFill>
                  <a:schemeClr val="tx1">
                    <a:lumMod val="75000"/>
                    <a:lumOff val="25000"/>
                  </a:schemeClr>
                </a:solidFill>
                <a:latin typeface="+mj-lt"/>
              </a:rPr>
            </a:br>
            <a:endParaRPr lang="en-US" sz="1400" dirty="0">
              <a:solidFill>
                <a:schemeClr val="tx1">
                  <a:lumMod val="75000"/>
                  <a:lumOff val="25000"/>
                </a:schemeClr>
              </a:solidFill>
              <a:latin typeface="+mj-lt"/>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1390124"/>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 </a:t>
            </a:r>
            <a:r>
              <a:rPr lang="en-US" sz="1400" dirty="0">
                <a:solidFill>
                  <a:schemeClr val="tx1">
                    <a:lumMod val="75000"/>
                    <a:lumOff val="25000"/>
                  </a:schemeClr>
                </a:solidFill>
                <a:latin typeface="+mj-lt"/>
              </a:rPr>
              <a:t>Snowplow services collects the player’s behavioral data from front end and send this data to Graphyte.</a:t>
            </a:r>
            <a:r>
              <a:rPr lang="en-US" sz="1600" b="1" dirty="0">
                <a:solidFill>
                  <a:schemeClr val="tx1">
                    <a:lumMod val="75000"/>
                    <a:lumOff val="25000"/>
                  </a:schemeClr>
                </a:solidFill>
                <a:latin typeface="+mj-lt"/>
              </a:rPr>
              <a:t>  </a:t>
            </a:r>
            <a:endParaRPr lang="en-US" sz="1400"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Deposit, first Deposit, game Open, login Success, pageview, registration Success, withdrawal, game Close.</a:t>
            </a:r>
            <a:endParaRPr lang="en-US" sz="1600" dirty="0">
              <a:solidFill>
                <a:schemeClr val="tx1">
                  <a:lumMod val="75000"/>
                  <a:lumOff val="25000"/>
                </a:schemeClr>
              </a:solidFill>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Graphyte Integration</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C555201C-6A91-44F0-BE1D-EC20F5107E06}"/>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153DE019-DB85-421B-9088-0A400535376E}"/>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3C5A72A8-458C-4129-8F99-0B1DEF660B03}"/>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6B511D9-1B9D-4E98-8130-DF44F84821E9}"/>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074CA1D3-2C2A-4F1A-B6F3-B72BFB1C36CA}"/>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387501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923877"/>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System should have capability to identify the players who missuses  bonus awarding</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Labels.</a:t>
            </a:r>
            <a:endParaRPr kumimoji="0" lang="en-US" sz="18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solidFill>
                <a:effectLst/>
                <a:uLnTx/>
                <a:uFillTx/>
                <a:latin typeface="Mulish"/>
                <a:ea typeface="+mn-ea"/>
                <a:cs typeface="+mn-cs"/>
              </a:rPr>
            </a:br>
            <a:r>
              <a:rPr lang="en-US" sz="1400" dirty="0">
                <a:solidFill>
                  <a:srgbClr val="000000">
                    <a:lumMod val="75000"/>
                    <a:lumOff val="25000"/>
                  </a:srgbClr>
                </a:solidFill>
                <a:latin typeface="Mulish"/>
              </a:rPr>
              <a:t>S</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ending Bonus Abused player details to platform</a:t>
            </a:r>
            <a:endPar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Prevent awarding of bonus to fraudulent players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1143903"/>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lt"/>
                <a:cs typeface="+mn-lt"/>
              </a:rPr>
              <a:t>CIP consumes fraudulent players data from ADA models through analytical ESB and serves to platform.</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Fraudulent players data is received from ADA and routed through analytical ESB to platform.</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7BE31EEA-6039-469A-8B0D-6AAD66258AC8}"/>
              </a:ext>
            </a:extLst>
          </p:cNvPr>
          <p:cNvSpPr txBox="1">
            <a:spLocks/>
          </p:cNvSpPr>
          <p:nvPr/>
        </p:nvSpPr>
        <p:spPr>
          <a:xfrm>
            <a:off x="442801" y="817200"/>
            <a:ext cx="62729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j-lt"/>
              </a:rPr>
              <a:t>Bonus Abuser Model changes with data to Platform</a:t>
            </a:r>
          </a:p>
        </p:txBody>
      </p:sp>
      <p:pic>
        <p:nvPicPr>
          <p:cNvPr id="21" name="Picture 20" descr="A picture containing text, clock&#10;&#10;Description automatically generated">
            <a:hlinkClick r:id="rId7" action="ppaction://hlinksldjump"/>
            <a:extLst>
              <a:ext uri="{FF2B5EF4-FFF2-40B4-BE49-F238E27FC236}">
                <a16:creationId xmlns:a16="http://schemas.microsoft.com/office/drawing/2014/main" id="{F9E6C72B-384C-46CF-9FAC-D430909657D9}"/>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7" name="Picture 26" descr="A picture containing text, clock&#10;&#10;Description automatically generated">
            <a:hlinkClick r:id="rId9" action="ppaction://hlinksldjump"/>
            <a:extLst>
              <a:ext uri="{FF2B5EF4-FFF2-40B4-BE49-F238E27FC236}">
                <a16:creationId xmlns:a16="http://schemas.microsoft.com/office/drawing/2014/main" id="{27A3E55F-0006-454D-9D95-56A5E5437BF9}"/>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9" name="Straight Connector 28">
            <a:extLst>
              <a:ext uri="{FF2B5EF4-FFF2-40B4-BE49-F238E27FC236}">
                <a16:creationId xmlns:a16="http://schemas.microsoft.com/office/drawing/2014/main" id="{AF51F255-7914-45A8-8F35-CB5D55412E1E}"/>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54859F-FC17-427E-9613-98C71986972E}"/>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hlinkClick r:id="rId10" action="ppaction://hlinksldjump"/>
            <a:extLst>
              <a:ext uri="{FF2B5EF4-FFF2-40B4-BE49-F238E27FC236}">
                <a16:creationId xmlns:a16="http://schemas.microsoft.com/office/drawing/2014/main" id="{F6A2F377-540F-44EC-84B0-4C12594ADFDE}"/>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469770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585597"/>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Problem description: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lt"/>
                <a:cs typeface="+mn-lt"/>
              </a:rPr>
              <a:t>Currently events and markets are shown in marquee page in a generic order that are configured in Sitecore.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Label(s) impacted: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i="0" u="none" strike="noStrike" kern="1200" cap="none" spc="0" normalizeH="0" baseline="0" noProof="0" dirty="0">
                <a:ln>
                  <a:noFill/>
                </a:ln>
                <a:solidFill>
                  <a:schemeClr val="tx1">
                    <a:lumMod val="75000"/>
                    <a:lumOff val="25000"/>
                  </a:schemeClr>
                </a:solidFill>
                <a:effectLst/>
                <a:uLnTx/>
                <a:uFillTx/>
                <a:latin typeface="+mj-lt"/>
                <a:ea typeface="+mn-ea"/>
                <a:cs typeface="+mn-cs"/>
              </a:rPr>
              <a:t>bwin.com</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Action taken: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lt"/>
                <a:cs typeface="+mn-lt"/>
              </a:rPr>
              <a:t>Consuming the personalized events, markets for each customer from ADA, serve to sports team through Tibco. </a:t>
            </a:r>
            <a:endParaRPr kumimoji="0" lang="en-US" sz="1400" b="0" i="0" u="none" strike="noStrike" kern="1200" cap="none" spc="0" normalizeH="0" baseline="0" noProof="0" dirty="0">
              <a:ln>
                <a:noFill/>
              </a:ln>
              <a:solidFill>
                <a:schemeClr val="tx1">
                  <a:lumMod val="75000"/>
                  <a:lumOff val="25000"/>
                </a:schemeClr>
              </a:solidFill>
              <a:effectLst/>
              <a:uLnTx/>
              <a:uFillTx/>
              <a:latin typeface="+mj-lt"/>
            </a:endParaRPr>
          </a:p>
          <a:p>
            <a:pPr>
              <a:spcAft>
                <a:spcPts val="600"/>
              </a:spcAf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t>Business benefit: </a:t>
            </a:r>
            <a:br>
              <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rPr>
            </a:br>
            <a:r>
              <a:rPr lang="en-US" sz="1400" dirty="0">
                <a:solidFill>
                  <a:schemeClr val="tx1">
                    <a:lumMod val="75000"/>
                    <a:lumOff val="25000"/>
                  </a:schemeClr>
                </a:solidFill>
                <a:latin typeface="+mj-lt"/>
                <a:ea typeface="+mn-lt"/>
                <a:cs typeface="+mn-lt"/>
              </a:rPr>
              <a:t>Personalized recommendation of relevant events and markets to the customers based on his behavioral activities.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600" b="1"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7" cy="928459"/>
          </a:xfrm>
          <a:prstGeom prst="rect">
            <a:avLst/>
          </a:prstGeom>
        </p:spPr>
        <p:txBody>
          <a:bodyPr wrap="square" lIns="91440" tIns="45720" rIns="91440" bIns="45720" anchor="t">
            <a:spAutoFit/>
          </a:bodyPr>
          <a:lstStyle/>
          <a:p>
            <a:pPr>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 </a:t>
            </a:r>
            <a:r>
              <a:rPr lang="en-US" sz="1400" dirty="0">
                <a:solidFill>
                  <a:schemeClr val="tx1">
                    <a:lumMod val="75000"/>
                    <a:lumOff val="25000"/>
                  </a:schemeClr>
                </a:solidFill>
                <a:ea typeface="+mn-lt"/>
                <a:cs typeface="+mn-lt"/>
              </a:rPr>
              <a:t>CIP consumes events, markets from ADA models and shares to sports team through Tibco.</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NA</a:t>
            </a:r>
            <a:endPar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SIA: My Marquee A/B Test</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55820F78-030A-4858-A3AA-49002B5AC6EC}"/>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BAE4F1D8-6BEA-49AF-BDC7-DF9C7D9102DF}"/>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40E3B71D-0799-43DC-91F1-5E8F150EFF16}"/>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A4E3F6-D423-42A1-A715-1746E6AAF372}"/>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E7CE50A3-AD9D-4D6F-ACF0-28F69A56A83B}"/>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871820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Roadmap - 2022</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6663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CIP Roadmap projects - 2022</a:t>
            </a:r>
          </a:p>
        </p:txBody>
      </p:sp>
      <p:graphicFrame>
        <p:nvGraphicFramePr>
          <p:cNvPr id="3" name="Table 2">
            <a:extLst>
              <a:ext uri="{FF2B5EF4-FFF2-40B4-BE49-F238E27FC236}">
                <a16:creationId xmlns:a16="http://schemas.microsoft.com/office/drawing/2014/main" id="{23B4B7CF-7D22-481A-B20A-AC324056C759}"/>
              </a:ext>
            </a:extLst>
          </p:cNvPr>
          <p:cNvGraphicFramePr>
            <a:graphicFrameLocks noGrp="1"/>
          </p:cNvGraphicFramePr>
          <p:nvPr>
            <p:extLst>
              <p:ext uri="{D42A27DB-BD31-4B8C-83A1-F6EECF244321}">
                <p14:modId xmlns:p14="http://schemas.microsoft.com/office/powerpoint/2010/main" val="2979105470"/>
              </p:ext>
            </p:extLst>
          </p:nvPr>
        </p:nvGraphicFramePr>
        <p:xfrm>
          <a:off x="442800" y="1008380"/>
          <a:ext cx="11588851" cy="5369874"/>
        </p:xfrm>
        <a:graphic>
          <a:graphicData uri="http://schemas.openxmlformats.org/drawingml/2006/table">
            <a:tbl>
              <a:tblPr>
                <a:tableStyleId>{5DA37D80-6434-44D0-A028-1B22A696006F}</a:tableStyleId>
              </a:tblPr>
              <a:tblGrid>
                <a:gridCol w="5731579">
                  <a:extLst>
                    <a:ext uri="{9D8B030D-6E8A-4147-A177-3AD203B41FA5}">
                      <a16:colId xmlns:a16="http://schemas.microsoft.com/office/drawing/2014/main" val="307248211"/>
                    </a:ext>
                  </a:extLst>
                </a:gridCol>
                <a:gridCol w="5857272">
                  <a:extLst>
                    <a:ext uri="{9D8B030D-6E8A-4147-A177-3AD203B41FA5}">
                      <a16:colId xmlns:a16="http://schemas.microsoft.com/office/drawing/2014/main" val="3854252010"/>
                    </a:ext>
                  </a:extLst>
                </a:gridCol>
              </a:tblGrid>
              <a:tr h="450946">
                <a:tc>
                  <a:txBody>
                    <a:bodyPr/>
                    <a:lstStyle/>
                    <a:p>
                      <a:pPr marL="0" algn="l" defTabSz="914400" rtl="0" eaLnBrk="1" fontAlgn="b" latinLnBrk="0" hangingPunct="1"/>
                      <a:r>
                        <a:rPr lang="en-US" sz="1300" b="1" kern="1200" dirty="0">
                          <a:solidFill>
                            <a:schemeClr val="bg1"/>
                          </a:solidFill>
                          <a:latin typeface="+mn-lt"/>
                          <a:ea typeface="+mn-ea"/>
                          <a:cs typeface="+mn-cs"/>
                        </a:rPr>
                        <a:t>Project Name</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tc>
                  <a:txBody>
                    <a:bodyPr/>
                    <a:lstStyle/>
                    <a:p>
                      <a:pPr marL="0" algn="l" defTabSz="914400" rtl="0" eaLnBrk="1" fontAlgn="b" latinLnBrk="0" hangingPunct="1"/>
                      <a:r>
                        <a:rPr lang="en-US" sz="1300" b="1" kern="1200" dirty="0">
                          <a:solidFill>
                            <a:schemeClr val="bg1"/>
                          </a:solidFill>
                          <a:latin typeface="+mn-lt"/>
                          <a:ea typeface="+mn-ea"/>
                          <a:cs typeface="+mn-cs"/>
                        </a:rPr>
                        <a:t>Description</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3205825321"/>
                  </a:ext>
                </a:extLst>
              </a:tr>
              <a:tr h="715309">
                <a:tc>
                  <a:txBody>
                    <a:bodyPr/>
                    <a:lstStyle/>
                    <a:p>
                      <a:pPr marL="0" algn="l" defTabSz="914400" rtl="0" eaLnBrk="1" fontAlgn="b" latinLnBrk="0" hangingPunct="1"/>
                      <a:r>
                        <a:rPr lang="en-US" sz="1200" kern="1200" dirty="0">
                          <a:solidFill>
                            <a:schemeClr val="accent1"/>
                          </a:solidFill>
                          <a:latin typeface="+mn-lt"/>
                          <a:ea typeface="+mn-ea"/>
                          <a:cs typeface="+mn-cs"/>
                        </a:rPr>
                        <a:t>Ladbrokes/Coral-Value Perception </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The UK Sports Brands want a way to showcase the value their customers get by surfacing a 'value statement' on site for customers to know what they are getting/could be getting from the promotions available to them. </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91578821"/>
                  </a:ext>
                </a:extLst>
              </a:tr>
              <a:tr h="47775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accent1"/>
                          </a:solidFill>
                          <a:latin typeface="+mn-lt"/>
                          <a:ea typeface="+mn-ea"/>
                          <a:cs typeface="+mn-cs"/>
                        </a:rPr>
                        <a:t>Server to Server Conversion API (Facebook /Snapchat conversion API)</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Integrated with Facebook/Snapchat Conversion </a:t>
                      </a:r>
                      <a:r>
                        <a:rPr lang="en-US" sz="1200" kern="1200" dirty="0" err="1">
                          <a:solidFill>
                            <a:schemeClr val="accent1"/>
                          </a:solidFill>
                          <a:latin typeface="+mn-lt"/>
                          <a:ea typeface="+mn-ea"/>
                          <a:cs typeface="+mn-cs"/>
                        </a:rPr>
                        <a:t>Api</a:t>
                      </a:r>
                      <a:r>
                        <a:rPr lang="en-US" sz="1200" kern="1200" dirty="0">
                          <a:solidFill>
                            <a:schemeClr val="accent1"/>
                          </a:solidFill>
                          <a:latin typeface="+mn-lt"/>
                          <a:ea typeface="+mn-ea"/>
                          <a:cs typeface="+mn-cs"/>
                        </a:rPr>
                        <a:t> towards optimizing Ad targeting , decrease cost per action and measure results.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5185571"/>
                  </a:ext>
                </a:extLst>
              </a:tr>
              <a:tr h="276307">
                <a:tc>
                  <a:txBody>
                    <a:bodyPr/>
                    <a:lstStyle/>
                    <a:p>
                      <a:pPr marL="0" algn="l" defTabSz="914400" rtl="0" eaLnBrk="1" fontAlgn="b" latinLnBrk="0" hangingPunct="1"/>
                      <a:r>
                        <a:rPr lang="en-US" sz="1200" kern="1200" dirty="0">
                          <a:solidFill>
                            <a:schemeClr val="accent1"/>
                          </a:solidFill>
                          <a:latin typeface="+mn-lt"/>
                          <a:ea typeface="+mn-ea"/>
                          <a:cs typeface="+mn-cs"/>
                        </a:rPr>
                        <a:t>SIA/CASIA cluster – Add more resource to the SIA/CASIA cluster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Scale SIA/CASIA cluster resources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0862604"/>
                  </a:ext>
                </a:extLst>
              </a:tr>
              <a:tr h="952863">
                <a:tc>
                  <a:txBody>
                    <a:bodyPr/>
                    <a:lstStyle/>
                    <a:p>
                      <a:pPr marL="0" algn="l" defTabSz="914400" rtl="0" eaLnBrk="1" fontAlgn="b" latinLnBrk="0" hangingPunct="1"/>
                      <a:r>
                        <a:rPr lang="en-US" sz="1200" kern="1200" dirty="0">
                          <a:solidFill>
                            <a:schemeClr val="accent1"/>
                          </a:solidFill>
                          <a:latin typeface="+mn-lt"/>
                          <a:ea typeface="+mn-ea"/>
                          <a:cs typeface="+mn-cs"/>
                        </a:rPr>
                        <a:t>Real Time CRM Dashboard</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accent1"/>
                          </a:solidFill>
                          <a:latin typeface="+mn-lt"/>
                          <a:ea typeface="+mn-ea"/>
                          <a:cs typeface="+mn-cs"/>
                        </a:rPr>
                        <a:t>Single interface for marketing / Ops users for tracking and monitoring all CRM campaigns, rewards with realtime alerting mechanism. Additionally provides details statistics on Player logins, Cashier deposits / withdrawals, Active players etc.,</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91857449"/>
                  </a:ext>
                </a:extLst>
              </a:tr>
              <a:tr h="549571">
                <a:tc>
                  <a:txBody>
                    <a:bodyPr/>
                    <a:lstStyle/>
                    <a:p>
                      <a:pPr marL="0" algn="l" defTabSz="914400" rtl="0" eaLnBrk="1" fontAlgn="b" latinLnBrk="0" hangingPunct="1"/>
                      <a:r>
                        <a:rPr lang="en-US" sz="1200" kern="1200" dirty="0">
                          <a:solidFill>
                            <a:schemeClr val="accent1"/>
                          </a:solidFill>
                          <a:latin typeface="+mn-lt"/>
                          <a:ea typeface="+mn-ea"/>
                          <a:cs typeface="+mn-cs"/>
                        </a:rPr>
                        <a:t>Make Gaming Bonus Abuser models available in other CRM tools beyond Optimove</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Extend the changes done to Bonus Abuser model to EDS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63460947"/>
                  </a:ext>
                </a:extLst>
              </a:tr>
              <a:tr h="276307">
                <a:tc>
                  <a:txBody>
                    <a:bodyPr/>
                    <a:lstStyle/>
                    <a:p>
                      <a:pPr marL="0" algn="l" defTabSz="914400" rtl="0" eaLnBrk="1" fontAlgn="b" latinLnBrk="0" hangingPunct="1"/>
                      <a:r>
                        <a:rPr lang="en-US" sz="1200" kern="1200" dirty="0">
                          <a:solidFill>
                            <a:schemeClr val="accent1"/>
                          </a:solidFill>
                          <a:latin typeface="+mn-lt"/>
                          <a:ea typeface="+mn-ea"/>
                          <a:cs typeface="+mn-cs"/>
                        </a:rPr>
                        <a:t>Fan zone 1.0</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l" fontAlgn="ctr"/>
                      <a:r>
                        <a:rPr lang="fr-FR" sz="1200" kern="1200" dirty="0">
                          <a:solidFill>
                            <a:schemeClr val="accent1"/>
                          </a:solidFill>
                          <a:latin typeface="+mn-lt"/>
                          <a:ea typeface="+mn-ea"/>
                          <a:cs typeface="+mn-cs"/>
                        </a:rPr>
                        <a:t>  CRM automations for </a:t>
                      </a:r>
                      <a:r>
                        <a:rPr lang="fr-FR" sz="1200" kern="1200" dirty="0" err="1">
                          <a:solidFill>
                            <a:schemeClr val="accent1"/>
                          </a:solidFill>
                          <a:latin typeface="+mn-lt"/>
                          <a:ea typeface="+mn-ea"/>
                          <a:cs typeface="+mn-cs"/>
                        </a:rPr>
                        <a:t>Fanzone</a:t>
                      </a:r>
                      <a:r>
                        <a:rPr lang="fr-FR" sz="1200" kern="1200" dirty="0">
                          <a:solidFill>
                            <a:schemeClr val="accent1"/>
                          </a:solidFill>
                          <a:latin typeface="+mn-lt"/>
                          <a:ea typeface="+mn-ea"/>
                          <a:cs typeface="+mn-cs"/>
                        </a:rPr>
                        <a:t> communications</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10627526"/>
                  </a:ext>
                </a:extLst>
              </a:tr>
              <a:tr h="477754">
                <a:tc>
                  <a:txBody>
                    <a:bodyPr/>
                    <a:lstStyle/>
                    <a:p>
                      <a:pPr marL="0" algn="l" defTabSz="914400" rtl="0" eaLnBrk="1" fontAlgn="b" latinLnBrk="0" hangingPunct="1"/>
                      <a:r>
                        <a:rPr lang="en-US" sz="1200" kern="1200" dirty="0">
                          <a:solidFill>
                            <a:schemeClr val="accent1"/>
                          </a:solidFill>
                          <a:latin typeface="+mn-lt"/>
                          <a:ea typeface="+mn-ea"/>
                          <a:cs typeface="+mn-cs"/>
                        </a:rPr>
                        <a:t>Automation Of Value statements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Summary of player’s sports rewards through various communication channels for last 30 days.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63917782"/>
                  </a:ext>
                </a:extLst>
              </a:tr>
              <a:tr h="477754">
                <a:tc>
                  <a:txBody>
                    <a:bodyPr/>
                    <a:lstStyle/>
                    <a:p>
                      <a:pPr marL="0" algn="l" defTabSz="914400" rtl="0" eaLnBrk="1" fontAlgn="b" latinLnBrk="0" hangingPunct="1"/>
                      <a:r>
                        <a:rPr lang="en-US" sz="1200" kern="1200" dirty="0">
                          <a:solidFill>
                            <a:schemeClr val="accent1"/>
                          </a:solidFill>
                          <a:latin typeface="+mn-lt"/>
                          <a:ea typeface="+mn-ea"/>
                          <a:cs typeface="+mn-cs"/>
                        </a:rPr>
                        <a:t>Audience uplift for grandstand campaigns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Based on players historical betting activity, Grandstand will target the most appropriate campaign(Event/market/outcome) to the user.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01463231"/>
                  </a:ext>
                </a:extLst>
              </a:tr>
              <a:tr h="715309">
                <a:tc>
                  <a:txBody>
                    <a:bodyPr/>
                    <a:lstStyle/>
                    <a:p>
                      <a:pPr marL="0" algn="l" defTabSz="914400" rtl="0" eaLnBrk="1" fontAlgn="b" latinLnBrk="0" hangingPunct="1"/>
                      <a:r>
                        <a:rPr lang="en-US" sz="1200" kern="1200" dirty="0">
                          <a:solidFill>
                            <a:schemeClr val="accent1"/>
                          </a:solidFill>
                          <a:latin typeface="+mn-lt"/>
                          <a:ea typeface="+mn-ea"/>
                          <a:cs typeface="+mn-cs"/>
                        </a:rPr>
                        <a:t>Segmentation and personalization of </a:t>
                      </a:r>
                      <a:r>
                        <a:rPr lang="en-US" sz="1200" kern="1200" dirty="0" err="1">
                          <a:solidFill>
                            <a:schemeClr val="accent1"/>
                          </a:solidFill>
                          <a:latin typeface="+mn-lt"/>
                          <a:ea typeface="+mn-ea"/>
                          <a:cs typeface="+mn-cs"/>
                        </a:rPr>
                        <a:t>EzNav</a:t>
                      </a:r>
                      <a:r>
                        <a:rPr lang="en-US" sz="1200" kern="1200" dirty="0">
                          <a:solidFill>
                            <a:schemeClr val="accent1"/>
                          </a:solidFill>
                          <a:latin typeface="+mn-lt"/>
                          <a:ea typeface="+mn-ea"/>
                          <a:cs typeface="+mn-cs"/>
                        </a:rPr>
                        <a:t> options LCQ4-12</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All players see exactly the same </a:t>
                      </a:r>
                      <a:r>
                        <a:rPr lang="en-US" sz="1200" kern="1200" dirty="0" err="1">
                          <a:solidFill>
                            <a:schemeClr val="accent1"/>
                          </a:solidFill>
                          <a:latin typeface="+mn-lt"/>
                          <a:ea typeface="+mn-ea"/>
                          <a:cs typeface="+mn-cs"/>
                        </a:rPr>
                        <a:t>Eznav</a:t>
                      </a:r>
                      <a:r>
                        <a:rPr lang="en-US" sz="1200" kern="1200" dirty="0">
                          <a:solidFill>
                            <a:schemeClr val="accent1"/>
                          </a:solidFill>
                          <a:latin typeface="+mn-lt"/>
                          <a:ea typeface="+mn-ea"/>
                          <a:cs typeface="+mn-cs"/>
                        </a:rPr>
                        <a:t> Game Proposition options irrespective of their product preference and previous interaction with the menu or current bets. Changes needed to display </a:t>
                      </a:r>
                      <a:r>
                        <a:rPr lang="en-US" sz="1200" kern="1200" dirty="0" err="1">
                          <a:solidFill>
                            <a:schemeClr val="accent1"/>
                          </a:solidFill>
                          <a:latin typeface="+mn-lt"/>
                          <a:ea typeface="+mn-ea"/>
                          <a:cs typeface="+mn-cs"/>
                        </a:rPr>
                        <a:t>Eznav</a:t>
                      </a:r>
                      <a:r>
                        <a:rPr lang="en-US" sz="1200" kern="1200" dirty="0">
                          <a:solidFill>
                            <a:schemeClr val="accent1"/>
                          </a:solidFill>
                          <a:latin typeface="+mn-lt"/>
                          <a:ea typeface="+mn-ea"/>
                          <a:cs typeface="+mn-cs"/>
                        </a:rPr>
                        <a:t> menu items that are relevant to the player.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4546493"/>
                  </a:ext>
                </a:extLst>
              </a:tr>
            </a:tbl>
          </a:graphicData>
        </a:graphic>
      </p:graphicFrame>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rId5" action="ppaction://hlinksldjump"/>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6"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527375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50" dirty="0">
                <a:solidFill>
                  <a:schemeClr val="tx2"/>
                </a:solidFill>
                <a:latin typeface="+mj-lt"/>
              </a:rPr>
              <a:t>CIP Roadmap projects - 2022</a:t>
            </a:r>
          </a:p>
        </p:txBody>
      </p:sp>
      <p:graphicFrame>
        <p:nvGraphicFramePr>
          <p:cNvPr id="3" name="Table 2">
            <a:extLst>
              <a:ext uri="{FF2B5EF4-FFF2-40B4-BE49-F238E27FC236}">
                <a16:creationId xmlns:a16="http://schemas.microsoft.com/office/drawing/2014/main" id="{23B4B7CF-7D22-481A-B20A-AC324056C759}"/>
              </a:ext>
            </a:extLst>
          </p:cNvPr>
          <p:cNvGraphicFramePr>
            <a:graphicFrameLocks noGrp="1"/>
          </p:cNvGraphicFramePr>
          <p:nvPr>
            <p:extLst>
              <p:ext uri="{D42A27DB-BD31-4B8C-83A1-F6EECF244321}">
                <p14:modId xmlns:p14="http://schemas.microsoft.com/office/powerpoint/2010/main" val="4269954302"/>
              </p:ext>
            </p:extLst>
          </p:nvPr>
        </p:nvGraphicFramePr>
        <p:xfrm>
          <a:off x="442800" y="1099730"/>
          <a:ext cx="11588851" cy="5270249"/>
        </p:xfrm>
        <a:graphic>
          <a:graphicData uri="http://schemas.openxmlformats.org/drawingml/2006/table">
            <a:tbl>
              <a:tblPr>
                <a:tableStyleId>{5DA37D80-6434-44D0-A028-1B22A696006F}</a:tableStyleId>
              </a:tblPr>
              <a:tblGrid>
                <a:gridCol w="5731579">
                  <a:extLst>
                    <a:ext uri="{9D8B030D-6E8A-4147-A177-3AD203B41FA5}">
                      <a16:colId xmlns:a16="http://schemas.microsoft.com/office/drawing/2014/main" val="307248211"/>
                    </a:ext>
                  </a:extLst>
                </a:gridCol>
                <a:gridCol w="5857272">
                  <a:extLst>
                    <a:ext uri="{9D8B030D-6E8A-4147-A177-3AD203B41FA5}">
                      <a16:colId xmlns:a16="http://schemas.microsoft.com/office/drawing/2014/main" val="3854252010"/>
                    </a:ext>
                  </a:extLst>
                </a:gridCol>
              </a:tblGrid>
              <a:tr h="570574">
                <a:tc>
                  <a:txBody>
                    <a:bodyPr/>
                    <a:lstStyle/>
                    <a:p>
                      <a:pPr marL="0" algn="l" defTabSz="914400" rtl="0" eaLnBrk="1" fontAlgn="b" latinLnBrk="0" hangingPunct="1"/>
                      <a:r>
                        <a:rPr lang="en-US" sz="1300" b="1" kern="1200" dirty="0">
                          <a:solidFill>
                            <a:schemeClr val="bg1"/>
                          </a:solidFill>
                          <a:latin typeface="+mn-lt"/>
                          <a:ea typeface="+mn-ea"/>
                          <a:cs typeface="+mn-cs"/>
                        </a:rPr>
                        <a:t>Project Name</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tc>
                  <a:txBody>
                    <a:bodyPr/>
                    <a:lstStyle/>
                    <a:p>
                      <a:pPr marL="0" algn="l" defTabSz="914400" rtl="0" eaLnBrk="1" fontAlgn="b" latinLnBrk="0" hangingPunct="1"/>
                      <a:r>
                        <a:rPr lang="en-US" sz="1300" b="1" kern="1200" dirty="0">
                          <a:solidFill>
                            <a:schemeClr val="bg1"/>
                          </a:solidFill>
                          <a:latin typeface="+mn-lt"/>
                          <a:ea typeface="+mn-ea"/>
                          <a:cs typeface="+mn-cs"/>
                        </a:rPr>
                        <a:t>Description</a:t>
                      </a:r>
                    </a:p>
                  </a:txBody>
                  <a:tcPr marL="45720" marR="2036" marT="2036"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3205825321"/>
                  </a:ext>
                </a:extLst>
              </a:tr>
              <a:tr h="601147">
                <a:tc>
                  <a:txBody>
                    <a:bodyPr/>
                    <a:lstStyle/>
                    <a:p>
                      <a:pPr marL="0" algn="l" defTabSz="914400" rtl="0" eaLnBrk="1" fontAlgn="b" latinLnBrk="0" hangingPunct="1"/>
                      <a:r>
                        <a:rPr lang="en-US" sz="1200" kern="1200" dirty="0">
                          <a:solidFill>
                            <a:schemeClr val="accent1"/>
                          </a:solidFill>
                          <a:latin typeface="+mn-lt"/>
                          <a:ea typeface="+mn-ea"/>
                          <a:cs typeface="+mn-cs"/>
                        </a:rPr>
                        <a:t>Smart Lobby - Options for fallback</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l" fontAlgn="ctr"/>
                      <a:r>
                        <a:rPr lang="en-US" sz="1200" kern="1200" dirty="0">
                          <a:solidFill>
                            <a:schemeClr val="accent1"/>
                          </a:solidFill>
                          <a:latin typeface="+mn-lt"/>
                          <a:ea typeface="+mn-ea"/>
                          <a:cs typeface="+mn-cs"/>
                        </a:rPr>
                        <a:t>Ability to have fallback mechanism when CASIA returns empty game list for a player</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5865317"/>
                  </a:ext>
                </a:extLst>
              </a:tr>
              <a:tr h="349606">
                <a:tc>
                  <a:txBody>
                    <a:bodyPr/>
                    <a:lstStyle/>
                    <a:p>
                      <a:pPr marL="0" algn="l" defTabSz="914400" rtl="0" eaLnBrk="1" fontAlgn="b" latinLnBrk="0" hangingPunct="1"/>
                      <a:r>
                        <a:rPr lang="en-US" sz="1200" kern="1200" dirty="0">
                          <a:solidFill>
                            <a:schemeClr val="accent1"/>
                          </a:solidFill>
                          <a:latin typeface="+mn-lt"/>
                          <a:ea typeface="+mn-ea"/>
                          <a:cs typeface="+mn-cs"/>
                        </a:rPr>
                        <a:t>Dynamic Bet - BI/CDNA (Each Player Vs Game Group)</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algn="l" fontAlgn="ctr"/>
                      <a:r>
                        <a:rPr lang="en-US" sz="1200" kern="1200" dirty="0">
                          <a:solidFill>
                            <a:schemeClr val="accent1"/>
                          </a:solidFill>
                          <a:latin typeface="+mn-lt"/>
                          <a:ea typeface="+mn-ea"/>
                          <a:cs typeface="+mn-cs"/>
                        </a:rPr>
                        <a:t> Bet recommendation for CASINO games via CASIA at game type level</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91339013"/>
                  </a:ext>
                </a:extLst>
              </a:tr>
              <a:tr h="349606">
                <a:tc>
                  <a:txBody>
                    <a:bodyPr/>
                    <a:lstStyle/>
                    <a:p>
                      <a:pPr marL="0" algn="l" defTabSz="914400" rtl="0" eaLnBrk="1" fontAlgn="b" latinLnBrk="0" hangingPunct="1"/>
                      <a:r>
                        <a:rPr lang="en-US" sz="1200" kern="1200" dirty="0">
                          <a:solidFill>
                            <a:schemeClr val="accent1"/>
                          </a:solidFill>
                          <a:latin typeface="+mn-lt"/>
                          <a:ea typeface="+mn-ea"/>
                          <a:cs typeface="+mn-cs"/>
                        </a:rPr>
                        <a:t>Dynamic Bet - CasiA (Each Player Vs Each Game)</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kern="1200" dirty="0">
                          <a:solidFill>
                            <a:schemeClr val="accent1"/>
                          </a:solidFill>
                          <a:latin typeface="+mn-lt"/>
                          <a:ea typeface="+mn-ea"/>
                          <a:cs typeface="+mn-cs"/>
                        </a:rPr>
                        <a:t>Bet recommendation for CASINO games via CASIA at game level</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9511079"/>
                  </a:ext>
                </a:extLst>
              </a:tr>
              <a:tr h="695362">
                <a:tc>
                  <a:txBody>
                    <a:bodyPr/>
                    <a:lstStyle/>
                    <a:p>
                      <a:pPr marL="0" algn="l" defTabSz="914400" rtl="0" eaLnBrk="1" fontAlgn="b" latinLnBrk="0" hangingPunct="1"/>
                      <a:r>
                        <a:rPr lang="en-US" sz="1200" kern="1200" dirty="0">
                          <a:solidFill>
                            <a:schemeClr val="accent1"/>
                          </a:solidFill>
                          <a:latin typeface="+mn-lt"/>
                          <a:ea typeface="+mn-ea"/>
                          <a:cs typeface="+mn-cs"/>
                        </a:rPr>
                        <a:t>Trading real time data to be made available on ROW brands (mirroring what’s available for Lads and Coral)</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Trading Real time data like events/markets/selections/price changes for all Entain labels to be made available for ADA</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42159638"/>
                  </a:ext>
                </a:extLst>
              </a:tr>
              <a:tr h="695362">
                <a:tc>
                  <a:txBody>
                    <a:bodyPr/>
                    <a:lstStyle/>
                    <a:p>
                      <a:pPr marL="0" algn="l" defTabSz="914400" rtl="0" eaLnBrk="1" fontAlgn="b" latinLnBrk="0" hangingPunct="1"/>
                      <a:r>
                        <a:rPr lang="en-US" sz="1200" kern="1200" dirty="0">
                          <a:solidFill>
                            <a:schemeClr val="accent1"/>
                          </a:solidFill>
                          <a:latin typeface="+mn-lt"/>
                          <a:ea typeface="+mn-ea"/>
                          <a:cs typeface="+mn-cs"/>
                        </a:rPr>
                        <a:t>2022-Q2 Extend Bonus Optimization, to the Casino offers for the regions of LCG, LATAM and Italy</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Extend Bonus Optimization models for LCG/LATAM and Italy</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3007714"/>
                  </a:ext>
                </a:extLst>
              </a:tr>
              <a:tr h="349606">
                <a:tc>
                  <a:txBody>
                    <a:bodyPr/>
                    <a:lstStyle/>
                    <a:p>
                      <a:pPr marL="0" algn="l" defTabSz="914400" rtl="0" eaLnBrk="1" fontAlgn="b" latinLnBrk="0" hangingPunct="1"/>
                      <a:r>
                        <a:rPr lang="en-US" sz="1200" kern="1200" dirty="0">
                          <a:solidFill>
                            <a:schemeClr val="accent1"/>
                          </a:solidFill>
                          <a:latin typeface="+mn-lt"/>
                          <a:ea typeface="+mn-ea"/>
                          <a:cs typeface="+mn-cs"/>
                        </a:rPr>
                        <a:t>Revamp of poker loyalty scheme(Cashback 2.0)</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tc>
                  <a:txBody>
                    <a:bodyPr/>
                    <a:lstStyle/>
                    <a:p>
                      <a:pPr marL="0" algn="l" defTabSz="914400" rtl="0" eaLnBrk="1" fontAlgn="b" latinLnBrk="0" hangingPunct="1"/>
                      <a:r>
                        <a:rPr lang="en-US" sz="1200" kern="1200" dirty="0">
                          <a:solidFill>
                            <a:schemeClr val="accent1"/>
                          </a:solidFill>
                          <a:latin typeface="+mn-lt"/>
                          <a:ea typeface="+mn-ea"/>
                          <a:cs typeface="+mn-cs"/>
                        </a:rPr>
                        <a:t>A new poker loyalty scheme, enabling segmented promotions for all labels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507732882"/>
                  </a:ext>
                </a:extLst>
              </a:tr>
              <a:tr h="753919">
                <a:tc>
                  <a:txBody>
                    <a:bodyPr/>
                    <a:lstStyle/>
                    <a:p>
                      <a:pPr marL="0" algn="l" defTabSz="914400" rtl="0" eaLnBrk="1" fontAlgn="b" latinLnBrk="0" hangingPunct="1"/>
                      <a:r>
                        <a:rPr lang="en-US" sz="1200" kern="1200" dirty="0">
                          <a:solidFill>
                            <a:schemeClr val="accent1"/>
                          </a:solidFill>
                          <a:latin typeface="+mn-lt"/>
                          <a:ea typeface="+mn-ea"/>
                          <a:cs typeface="+mn-cs"/>
                        </a:rPr>
                        <a:t>2022-Q2 Within Bonus Optimization, communicate to “No Offer” designated Customers.</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Send static communication  to users  with “No Offer” .</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20903497"/>
                  </a:ext>
                </a:extLst>
              </a:tr>
              <a:tr h="905067">
                <a:tc>
                  <a:txBody>
                    <a:bodyPr/>
                    <a:lstStyle/>
                    <a:p>
                      <a:pPr marL="0" algn="l" defTabSz="914400" rtl="0" eaLnBrk="1" fontAlgn="b" latinLnBrk="0" hangingPunct="1"/>
                      <a:r>
                        <a:rPr lang="en-US" sz="1200" kern="1200" dirty="0">
                          <a:solidFill>
                            <a:schemeClr val="accent1"/>
                          </a:solidFill>
                          <a:latin typeface="+mn-lt"/>
                          <a:ea typeface="+mn-ea"/>
                          <a:cs typeface="+mn-cs"/>
                        </a:rPr>
                        <a:t>Quick Seats Personalization</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US" sz="1200" kern="1200" dirty="0">
                          <a:solidFill>
                            <a:schemeClr val="accent1"/>
                          </a:solidFill>
                          <a:latin typeface="+mn-lt"/>
                          <a:ea typeface="+mn-ea"/>
                          <a:cs typeface="+mn-cs"/>
                        </a:rPr>
                        <a:t>Players may be directed to a table that is not suited to their usual staking levels. Propose to automatically select a table that corresponds to the usual betting of each individual player.</a:t>
                      </a:r>
                    </a:p>
                  </a:txBody>
                  <a:tcPr marR="27432" marT="2036"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91560104"/>
                  </a:ext>
                </a:extLst>
              </a:tr>
            </a:tbl>
          </a:graphicData>
        </a:graphic>
      </p:graphicFrame>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rId5" action="ppaction://hlinksldjump"/>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6"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309715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14896" y="591088"/>
            <a:ext cx="10515600" cy="635680"/>
          </a:xfrm>
        </p:spPr>
        <p:txBody>
          <a:bodyPr/>
          <a:lstStyle/>
          <a:p>
            <a:r>
              <a:rPr lang="en-US" b="1" dirty="0">
                <a:solidFill>
                  <a:schemeClr val="tx2"/>
                </a:solidFill>
                <a:latin typeface="+mj-lt"/>
              </a:rPr>
              <a:t>Customer Intelligence Platform  – Overview</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414896" y="1538792"/>
            <a:ext cx="11362207" cy="3170099"/>
          </a:xfrm>
          <a:prstGeom prst="rect">
            <a:avLst/>
          </a:prstGeom>
        </p:spPr>
        <p:txBody>
          <a:bodyPr wrap="square">
            <a:spAutoFit/>
          </a:bodyPr>
          <a:lstStyle/>
          <a:p>
            <a:pPr marR="0" lvl="0">
              <a:spcBef>
                <a:spcPts val="0"/>
              </a:spcBef>
              <a:spcAft>
                <a:spcPts val="0"/>
              </a:spcAft>
            </a:pPr>
            <a:r>
              <a:rPr lang="en-US" sz="1600" b="1" dirty="0">
                <a:solidFill>
                  <a:srgbClr val="000000">
                    <a:lumMod val="75000"/>
                    <a:lumOff val="25000"/>
                  </a:srgbClr>
                </a:solidFill>
                <a:latin typeface="Mulish"/>
              </a:rPr>
              <a:t>Customer Intelligence</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intelligence (CI) as part of business intelligence is the process of gathering and analyzing information regarding customers, and their details and activities, to build deeper and more effective customer relationships and improve decision-making.</a:t>
            </a:r>
          </a:p>
          <a:p>
            <a:pPr marL="914400" marR="0">
              <a:spcBef>
                <a:spcPts val="0"/>
              </a:spcBef>
              <a:spcAft>
                <a:spcPts val="0"/>
              </a:spcAft>
            </a:pPr>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Centralized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Customer Behavioral and Transactional realtime data</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Sports Trading Data – LadCor (Implementation complete), Entain Labels (Work In Progress)</a:t>
            </a:r>
          </a:p>
          <a:p>
            <a:r>
              <a:rPr lang="en-US" sz="1400" dirty="0">
                <a:solidFill>
                  <a:srgbClr val="000000">
                    <a:lumMod val="75000"/>
                    <a:lumOff val="25000"/>
                  </a:srgbClr>
                </a:solidFill>
                <a:latin typeface="Mulish"/>
              </a:rPr>
              <a:t> </a:t>
            </a:r>
          </a:p>
          <a:p>
            <a:pPr marR="0" lvl="0">
              <a:spcBef>
                <a:spcPts val="0"/>
              </a:spcBef>
              <a:spcAft>
                <a:spcPts val="0"/>
              </a:spcAft>
            </a:pPr>
            <a:r>
              <a:rPr lang="en-US" sz="1600" b="1" dirty="0">
                <a:solidFill>
                  <a:srgbClr val="000000">
                    <a:lumMod val="75000"/>
                    <a:lumOff val="25000"/>
                  </a:srgbClr>
                </a:solidFill>
                <a:latin typeface="Mulish"/>
              </a:rPr>
              <a:t>Integrations with multiple systems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Established – ADA (CASIA / SIA), Entain Platform, Sports, LCG Platform, Openbet, BI, Optimove, Graphyte, Adobe, SFMC, Grandstand, Facebook, Snapchat, AppsFlyer, Google Analytics</a:t>
            </a:r>
          </a:p>
          <a:p>
            <a:pPr marL="742950" marR="0" lvl="1" indent="-285750">
              <a:spcBef>
                <a:spcPts val="0"/>
              </a:spcBef>
              <a:spcAft>
                <a:spcPts val="0"/>
              </a:spcAft>
              <a:buFont typeface="Courier New" panose="02070309020205020404" pitchFamily="49" charset="0"/>
              <a:buChar char="o"/>
            </a:pPr>
            <a:r>
              <a:rPr lang="en-US" sz="1400" dirty="0">
                <a:solidFill>
                  <a:srgbClr val="000000">
                    <a:lumMod val="75000"/>
                    <a:lumOff val="25000"/>
                  </a:srgbClr>
                </a:solidFill>
                <a:latin typeface="Mulish"/>
              </a:rPr>
              <a:t>In Pipeline (till date) – Twitter, POS</a:t>
            </a:r>
          </a:p>
          <a:p>
            <a:pPr marL="457200" marR="0">
              <a:spcBef>
                <a:spcPts val="0"/>
              </a:spcBef>
              <a:spcAft>
                <a:spcPts val="0"/>
              </a:spcAft>
            </a:pPr>
            <a:r>
              <a:rPr lang="en-US" sz="1400" dirty="0">
                <a:latin typeface="+mj-lt"/>
                <a:ea typeface="Calibri" panose="020F0502020204030204" pitchFamily="34" charset="0"/>
              </a:rPr>
              <a:t> </a:t>
            </a:r>
          </a:p>
        </p:txBody>
      </p:sp>
    </p:spTree>
    <p:extLst>
      <p:ext uri="{BB962C8B-B14F-4D97-AF65-F5344CB8AC3E}">
        <p14:creationId xmlns:p14="http://schemas.microsoft.com/office/powerpoint/2010/main" val="315409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Rounded Corners 183">
            <a:extLst>
              <a:ext uri="{FF2B5EF4-FFF2-40B4-BE49-F238E27FC236}">
                <a16:creationId xmlns:a16="http://schemas.microsoft.com/office/drawing/2014/main" id="{49E7DD3A-61CE-4D13-B37D-DC101E8B13A3}"/>
              </a:ext>
            </a:extLst>
          </p:cNvPr>
          <p:cNvSpPr/>
          <p:nvPr/>
        </p:nvSpPr>
        <p:spPr>
          <a:xfrm>
            <a:off x="9666141" y="1146653"/>
            <a:ext cx="1696816" cy="40119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113424"/>
            <a:ext cx="10515600" cy="635680"/>
          </a:xfrm>
        </p:spPr>
        <p:txBody>
          <a:bodyPr/>
          <a:lstStyle/>
          <a:p>
            <a:r>
              <a:rPr lang="en-US" b="1" dirty="0">
                <a:solidFill>
                  <a:schemeClr val="tx2"/>
                </a:solidFill>
                <a:latin typeface="+mj-lt"/>
              </a:rPr>
              <a:t>Customer Intelligence Platform [CIP]</a:t>
            </a:r>
          </a:p>
        </p:txBody>
      </p:sp>
      <p:sp>
        <p:nvSpPr>
          <p:cNvPr id="19" name="Rectangle 18">
            <a:extLst>
              <a:ext uri="{FF2B5EF4-FFF2-40B4-BE49-F238E27FC236}">
                <a16:creationId xmlns:a16="http://schemas.microsoft.com/office/drawing/2014/main" id="{B61E9BB7-DD15-44EE-82C4-D9FD2DDDDBDF}"/>
              </a:ext>
            </a:extLst>
          </p:cNvPr>
          <p:cNvSpPr/>
          <p:nvPr/>
        </p:nvSpPr>
        <p:spPr>
          <a:xfrm>
            <a:off x="4097600" y="860487"/>
            <a:ext cx="2894101" cy="90878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0" name="Rectangle: Rounded Corners 19">
            <a:extLst>
              <a:ext uri="{FF2B5EF4-FFF2-40B4-BE49-F238E27FC236}">
                <a16:creationId xmlns:a16="http://schemas.microsoft.com/office/drawing/2014/main" id="{4DA4CD68-DF11-4B54-B077-18D7DE58901F}"/>
              </a:ext>
            </a:extLst>
          </p:cNvPr>
          <p:cNvSpPr/>
          <p:nvPr/>
        </p:nvSpPr>
        <p:spPr>
          <a:xfrm>
            <a:off x="10096491" y="5403338"/>
            <a:ext cx="1645705"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1" name="Rectangle: Rounded Corners 20">
            <a:extLst>
              <a:ext uri="{FF2B5EF4-FFF2-40B4-BE49-F238E27FC236}">
                <a16:creationId xmlns:a16="http://schemas.microsoft.com/office/drawing/2014/main" id="{C4F3F232-CBEF-4C35-9C57-655D999278B8}"/>
              </a:ext>
            </a:extLst>
          </p:cNvPr>
          <p:cNvSpPr/>
          <p:nvPr/>
        </p:nvSpPr>
        <p:spPr>
          <a:xfrm>
            <a:off x="10083365" y="4820713"/>
            <a:ext cx="1658831"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2" name="Rectangle: Rounded Corners 21">
            <a:extLst>
              <a:ext uri="{FF2B5EF4-FFF2-40B4-BE49-F238E27FC236}">
                <a16:creationId xmlns:a16="http://schemas.microsoft.com/office/drawing/2014/main" id="{52C97CC6-90CC-4A0E-935F-61DD26FE160F}"/>
              </a:ext>
            </a:extLst>
          </p:cNvPr>
          <p:cNvSpPr/>
          <p:nvPr/>
        </p:nvSpPr>
        <p:spPr>
          <a:xfrm>
            <a:off x="4093700" y="1873168"/>
            <a:ext cx="5310784" cy="4558271"/>
          </a:xfrm>
          <a:prstGeom prst="roundRect">
            <a:avLst>
              <a:gd name="adj" fmla="val 813"/>
            </a:avLst>
          </a:prstGeom>
          <a:gradFill flip="none" rotWithShape="1">
            <a:gsLst>
              <a:gs pos="0">
                <a:schemeClr val="accent2"/>
              </a:gs>
              <a:gs pos="50000">
                <a:schemeClr val="accent2">
                  <a:lumMod val="40000"/>
                  <a:lumOff val="60000"/>
                </a:schemeClr>
              </a:gs>
              <a:gs pos="100000">
                <a:schemeClr val="accent2">
                  <a:lumMod val="20000"/>
                  <a:lumOff val="80000"/>
                </a:schemeClr>
              </a:gs>
            </a:gsLst>
            <a:lin ang="162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3" name="Rectangle: Rounded Corners 22">
            <a:extLst>
              <a:ext uri="{FF2B5EF4-FFF2-40B4-BE49-F238E27FC236}">
                <a16:creationId xmlns:a16="http://schemas.microsoft.com/office/drawing/2014/main" id="{E0B862C2-709D-4237-BB33-F275AA4292AB}"/>
              </a:ext>
            </a:extLst>
          </p:cNvPr>
          <p:cNvSpPr/>
          <p:nvPr/>
        </p:nvSpPr>
        <p:spPr>
          <a:xfrm>
            <a:off x="4823564" y="4713040"/>
            <a:ext cx="3899145" cy="158750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34" name="Rectangle: Rounded Corners 33">
            <a:extLst>
              <a:ext uri="{FF2B5EF4-FFF2-40B4-BE49-F238E27FC236}">
                <a16:creationId xmlns:a16="http://schemas.microsoft.com/office/drawing/2014/main" id="{57893B2E-8621-4B84-A14D-021A6D0B1A2F}"/>
              </a:ext>
            </a:extLst>
          </p:cNvPr>
          <p:cNvSpPr/>
          <p:nvPr/>
        </p:nvSpPr>
        <p:spPr>
          <a:xfrm>
            <a:off x="7245509" y="1168431"/>
            <a:ext cx="1669892"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5" name="Rectangle: Rounded Corners 34">
            <a:extLst>
              <a:ext uri="{FF2B5EF4-FFF2-40B4-BE49-F238E27FC236}">
                <a16:creationId xmlns:a16="http://schemas.microsoft.com/office/drawing/2014/main" id="{4FCF5043-8139-4630-89AF-B4E7921BD1E6}"/>
              </a:ext>
            </a:extLst>
          </p:cNvPr>
          <p:cNvSpPr/>
          <p:nvPr/>
        </p:nvSpPr>
        <p:spPr>
          <a:xfrm>
            <a:off x="10049209" y="2316475"/>
            <a:ext cx="1658831"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36" name="Picture 35">
            <a:extLst>
              <a:ext uri="{FF2B5EF4-FFF2-40B4-BE49-F238E27FC236}">
                <a16:creationId xmlns:a16="http://schemas.microsoft.com/office/drawing/2014/main" id="{00DD12B3-133A-479F-82C7-59EB5FE398B9}"/>
              </a:ext>
            </a:extLst>
          </p:cNvPr>
          <p:cNvPicPr>
            <a:picLocks noChangeAspect="1"/>
          </p:cNvPicPr>
          <p:nvPr/>
        </p:nvPicPr>
        <p:blipFill>
          <a:blip r:embed="rId3"/>
          <a:stretch>
            <a:fillRect/>
          </a:stretch>
        </p:blipFill>
        <p:spPr>
          <a:xfrm>
            <a:off x="7453466" y="1237566"/>
            <a:ext cx="1030127" cy="236917"/>
          </a:xfrm>
          <a:prstGeom prst="rect">
            <a:avLst/>
          </a:prstGeom>
        </p:spPr>
      </p:pic>
      <p:pic>
        <p:nvPicPr>
          <p:cNvPr id="38" name="Picture 37" descr="Logo, company name&#10;&#10;Description automatically generated">
            <a:extLst>
              <a:ext uri="{FF2B5EF4-FFF2-40B4-BE49-F238E27FC236}">
                <a16:creationId xmlns:a16="http://schemas.microsoft.com/office/drawing/2014/main" id="{3AA1B2CA-8DB9-4A83-A5C9-29BEE9BFA692}"/>
              </a:ext>
            </a:extLst>
          </p:cNvPr>
          <p:cNvPicPr>
            <a:picLocks noChangeAspect="1"/>
          </p:cNvPicPr>
          <p:nvPr/>
        </p:nvPicPr>
        <p:blipFill rotWithShape="1">
          <a:blip r:embed="rId4"/>
          <a:srcRect t="15691" b="12746"/>
          <a:stretch/>
        </p:blipFill>
        <p:spPr>
          <a:xfrm>
            <a:off x="10326008" y="2378543"/>
            <a:ext cx="945231" cy="276179"/>
          </a:xfrm>
          <a:prstGeom prst="rect">
            <a:avLst/>
          </a:prstGeom>
        </p:spPr>
      </p:pic>
      <p:grpSp>
        <p:nvGrpSpPr>
          <p:cNvPr id="39" name="Group 38">
            <a:extLst>
              <a:ext uri="{FF2B5EF4-FFF2-40B4-BE49-F238E27FC236}">
                <a16:creationId xmlns:a16="http://schemas.microsoft.com/office/drawing/2014/main" id="{4A163218-CDED-47BD-971B-3327A861C964}"/>
              </a:ext>
            </a:extLst>
          </p:cNvPr>
          <p:cNvGrpSpPr/>
          <p:nvPr/>
        </p:nvGrpSpPr>
        <p:grpSpPr>
          <a:xfrm>
            <a:off x="3362312" y="947948"/>
            <a:ext cx="615295" cy="635680"/>
            <a:chOff x="3690824" y="230818"/>
            <a:chExt cx="642006" cy="724193"/>
          </a:xfrm>
        </p:grpSpPr>
        <p:sp>
          <p:nvSpPr>
            <p:cNvPr id="41" name="Rectangle: Rounded Corners 40">
              <a:extLst>
                <a:ext uri="{FF2B5EF4-FFF2-40B4-BE49-F238E27FC236}">
                  <a16:creationId xmlns:a16="http://schemas.microsoft.com/office/drawing/2014/main" id="{596C8E1F-D595-470F-975E-710703134F1C}"/>
                </a:ext>
              </a:extLst>
            </p:cNvPr>
            <p:cNvSpPr/>
            <p:nvPr/>
          </p:nvSpPr>
          <p:spPr>
            <a:xfrm>
              <a:off x="3690824" y="230818"/>
              <a:ext cx="642006" cy="72419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grpSp>
          <p:nvGrpSpPr>
            <p:cNvPr id="43" name="Group 42">
              <a:extLst>
                <a:ext uri="{FF2B5EF4-FFF2-40B4-BE49-F238E27FC236}">
                  <a16:creationId xmlns:a16="http://schemas.microsoft.com/office/drawing/2014/main" id="{55AAF29A-2B1B-4676-A290-E8FFCE5EDE01}"/>
                </a:ext>
              </a:extLst>
            </p:cNvPr>
            <p:cNvGrpSpPr/>
            <p:nvPr/>
          </p:nvGrpSpPr>
          <p:grpSpPr>
            <a:xfrm>
              <a:off x="3787907" y="434589"/>
              <a:ext cx="447842" cy="457735"/>
              <a:chOff x="4547943" y="-1265883"/>
              <a:chExt cx="891125" cy="910813"/>
            </a:xfrm>
          </p:grpSpPr>
          <p:pic>
            <p:nvPicPr>
              <p:cNvPr id="44" name="Picture 43" descr="A picture containing graphical user interface&#10;&#10;Description automatically generated">
                <a:extLst>
                  <a:ext uri="{FF2B5EF4-FFF2-40B4-BE49-F238E27FC236}">
                    <a16:creationId xmlns:a16="http://schemas.microsoft.com/office/drawing/2014/main" id="{CDF98615-3E47-44C1-996D-62B8102BEF8C}"/>
                  </a:ext>
                </a:extLst>
              </p:cNvPr>
              <p:cNvPicPr>
                <a:picLocks noChangeAspect="1"/>
              </p:cNvPicPr>
              <p:nvPr/>
            </p:nvPicPr>
            <p:blipFill rotWithShape="1">
              <a:blip r:embed="rId5"/>
              <a:srcRect r="64369"/>
              <a:stretch/>
            </p:blipFill>
            <p:spPr>
              <a:xfrm>
                <a:off x="4678414" y="-1265883"/>
                <a:ext cx="590933" cy="568203"/>
              </a:xfrm>
              <a:prstGeom prst="rect">
                <a:avLst/>
              </a:prstGeom>
            </p:spPr>
          </p:pic>
          <p:pic>
            <p:nvPicPr>
              <p:cNvPr id="46" name="Picture 45" descr="A picture containing graphical user interface&#10;&#10;Description automatically generated">
                <a:extLst>
                  <a:ext uri="{FF2B5EF4-FFF2-40B4-BE49-F238E27FC236}">
                    <a16:creationId xmlns:a16="http://schemas.microsoft.com/office/drawing/2014/main" id="{74D4B2CE-7524-4043-BA3A-36B0FD516154}"/>
                  </a:ext>
                </a:extLst>
              </p:cNvPr>
              <p:cNvPicPr>
                <a:picLocks noChangeAspect="1"/>
              </p:cNvPicPr>
              <p:nvPr/>
            </p:nvPicPr>
            <p:blipFill rotWithShape="1">
              <a:blip r:embed="rId5"/>
              <a:srcRect l="38503" t="15382" b="16501"/>
              <a:stretch/>
            </p:blipFill>
            <p:spPr>
              <a:xfrm>
                <a:off x="4547943" y="-693229"/>
                <a:ext cx="891125" cy="338159"/>
              </a:xfrm>
              <a:prstGeom prst="rect">
                <a:avLst/>
              </a:prstGeom>
            </p:spPr>
          </p:pic>
        </p:grpSp>
      </p:grpSp>
      <p:sp>
        <p:nvSpPr>
          <p:cNvPr id="47" name="Rectangle: Rounded Corners 46">
            <a:extLst>
              <a:ext uri="{FF2B5EF4-FFF2-40B4-BE49-F238E27FC236}">
                <a16:creationId xmlns:a16="http://schemas.microsoft.com/office/drawing/2014/main" id="{C3323465-3B0B-4799-9FB5-EB5E4BB82B2B}"/>
              </a:ext>
            </a:extLst>
          </p:cNvPr>
          <p:cNvSpPr/>
          <p:nvPr/>
        </p:nvSpPr>
        <p:spPr>
          <a:xfrm>
            <a:off x="4823564" y="2043058"/>
            <a:ext cx="3899145" cy="576062"/>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48" name="Picture 47" descr="Logo&#10;&#10;Description automatically generated">
            <a:extLst>
              <a:ext uri="{FF2B5EF4-FFF2-40B4-BE49-F238E27FC236}">
                <a16:creationId xmlns:a16="http://schemas.microsoft.com/office/drawing/2014/main" id="{C16E89D6-C506-4F0C-B627-900EF6C3878E}"/>
              </a:ext>
            </a:extLst>
          </p:cNvPr>
          <p:cNvPicPr>
            <a:picLocks noChangeAspect="1"/>
          </p:cNvPicPr>
          <p:nvPr/>
        </p:nvPicPr>
        <p:blipFill rotWithShape="1">
          <a:blip r:embed="rId6"/>
          <a:srcRect l="26988" t="11977" r="20929" b="35031"/>
          <a:stretch/>
        </p:blipFill>
        <p:spPr>
          <a:xfrm>
            <a:off x="4967904" y="2114908"/>
            <a:ext cx="894903" cy="434892"/>
          </a:xfrm>
          <a:prstGeom prst="rect">
            <a:avLst/>
          </a:prstGeom>
        </p:spPr>
      </p:pic>
      <p:pic>
        <p:nvPicPr>
          <p:cNvPr id="49" name="Picture 48" descr="Logo&#10;&#10;Description automatically generated">
            <a:extLst>
              <a:ext uri="{FF2B5EF4-FFF2-40B4-BE49-F238E27FC236}">
                <a16:creationId xmlns:a16="http://schemas.microsoft.com/office/drawing/2014/main" id="{9C164389-A174-4002-84DB-387465603452}"/>
              </a:ext>
            </a:extLst>
          </p:cNvPr>
          <p:cNvPicPr>
            <a:picLocks noChangeAspect="1"/>
          </p:cNvPicPr>
          <p:nvPr/>
        </p:nvPicPr>
        <p:blipFill>
          <a:blip r:embed="rId7"/>
          <a:stretch>
            <a:fillRect/>
          </a:stretch>
        </p:blipFill>
        <p:spPr>
          <a:xfrm>
            <a:off x="6267210" y="2048072"/>
            <a:ext cx="839380" cy="559584"/>
          </a:xfrm>
          <a:prstGeom prst="rect">
            <a:avLst/>
          </a:prstGeom>
        </p:spPr>
      </p:pic>
      <p:cxnSp>
        <p:nvCxnSpPr>
          <p:cNvPr id="51" name="Straight Connector 50">
            <a:extLst>
              <a:ext uri="{FF2B5EF4-FFF2-40B4-BE49-F238E27FC236}">
                <a16:creationId xmlns:a16="http://schemas.microsoft.com/office/drawing/2014/main" id="{7BD6BB22-3724-4D5D-9AF6-BB632A7C9F96}"/>
              </a:ext>
            </a:extLst>
          </p:cNvPr>
          <p:cNvCxnSpPr/>
          <p:nvPr/>
        </p:nvCxnSpPr>
        <p:spPr>
          <a:xfrm>
            <a:off x="616609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45B0B0-65D5-40F1-B172-A6F7613BA6D3}"/>
              </a:ext>
            </a:extLst>
          </p:cNvPr>
          <p:cNvCxnSpPr/>
          <p:nvPr/>
        </p:nvCxnSpPr>
        <p:spPr>
          <a:xfrm>
            <a:off x="731022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5A328050-1357-441A-9CC4-27B0D14F5401}"/>
              </a:ext>
            </a:extLst>
          </p:cNvPr>
          <p:cNvSpPr/>
          <p:nvPr/>
        </p:nvSpPr>
        <p:spPr>
          <a:xfrm>
            <a:off x="4823564" y="2837208"/>
            <a:ext cx="3899145" cy="127825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pic>
        <p:nvPicPr>
          <p:cNvPr id="54" name="Picture 53">
            <a:extLst>
              <a:ext uri="{FF2B5EF4-FFF2-40B4-BE49-F238E27FC236}">
                <a16:creationId xmlns:a16="http://schemas.microsoft.com/office/drawing/2014/main" id="{292F864A-A24B-48BB-909F-B305DCBA7BB1}"/>
              </a:ext>
            </a:extLst>
          </p:cNvPr>
          <p:cNvPicPr>
            <a:picLocks noChangeAspect="1"/>
          </p:cNvPicPr>
          <p:nvPr/>
        </p:nvPicPr>
        <p:blipFill rotWithShape="1">
          <a:blip r:embed="rId8"/>
          <a:srcRect l="8695" t="12717" r="7167" b="11789"/>
          <a:stretch/>
        </p:blipFill>
        <p:spPr>
          <a:xfrm>
            <a:off x="5956484" y="2837208"/>
            <a:ext cx="1412639" cy="390510"/>
          </a:xfrm>
          <a:prstGeom prst="rect">
            <a:avLst/>
          </a:prstGeom>
        </p:spPr>
      </p:pic>
      <p:sp>
        <p:nvSpPr>
          <p:cNvPr id="55" name="Rectangle 54">
            <a:extLst>
              <a:ext uri="{FF2B5EF4-FFF2-40B4-BE49-F238E27FC236}">
                <a16:creationId xmlns:a16="http://schemas.microsoft.com/office/drawing/2014/main" id="{87D85C2E-4572-4709-A310-D35EBE296665}"/>
              </a:ext>
            </a:extLst>
          </p:cNvPr>
          <p:cNvSpPr/>
          <p:nvPr/>
        </p:nvSpPr>
        <p:spPr>
          <a:xfrm>
            <a:off x="5008403"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Raw Zone</a:t>
            </a:r>
          </a:p>
        </p:txBody>
      </p:sp>
      <p:sp>
        <p:nvSpPr>
          <p:cNvPr id="56" name="Rectangle 55">
            <a:extLst>
              <a:ext uri="{FF2B5EF4-FFF2-40B4-BE49-F238E27FC236}">
                <a16:creationId xmlns:a16="http://schemas.microsoft.com/office/drawing/2014/main" id="{2C65D9F4-3E4B-48D2-B7F8-24DA7AA1F5CD}"/>
              </a:ext>
            </a:extLst>
          </p:cNvPr>
          <p:cNvSpPr/>
          <p:nvPr/>
        </p:nvSpPr>
        <p:spPr>
          <a:xfrm>
            <a:off x="6326350"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Cleanse Zone</a:t>
            </a:r>
          </a:p>
        </p:txBody>
      </p:sp>
      <p:sp>
        <p:nvSpPr>
          <p:cNvPr id="57" name="Rectangle 56">
            <a:extLst>
              <a:ext uri="{FF2B5EF4-FFF2-40B4-BE49-F238E27FC236}">
                <a16:creationId xmlns:a16="http://schemas.microsoft.com/office/drawing/2014/main" id="{A72DD763-80E2-427C-84F5-743E9133B543}"/>
              </a:ext>
            </a:extLst>
          </p:cNvPr>
          <p:cNvSpPr/>
          <p:nvPr/>
        </p:nvSpPr>
        <p:spPr>
          <a:xfrm>
            <a:off x="7629138"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Production Zone</a:t>
            </a:r>
          </a:p>
        </p:txBody>
      </p:sp>
      <p:pic>
        <p:nvPicPr>
          <p:cNvPr id="58" name="Picture 57">
            <a:extLst>
              <a:ext uri="{FF2B5EF4-FFF2-40B4-BE49-F238E27FC236}">
                <a16:creationId xmlns:a16="http://schemas.microsoft.com/office/drawing/2014/main" id="{EFE47167-424E-409C-B56E-467D9C2926F6}"/>
              </a:ext>
            </a:extLst>
          </p:cNvPr>
          <p:cNvPicPr>
            <a:picLocks noChangeAspect="1"/>
          </p:cNvPicPr>
          <p:nvPr/>
        </p:nvPicPr>
        <p:blipFill rotWithShape="1">
          <a:blip r:embed="rId9"/>
          <a:srcRect l="2539" t="1448" r="1456" b="2689"/>
          <a:stretch/>
        </p:blipFill>
        <p:spPr>
          <a:xfrm>
            <a:off x="5441248" y="4833040"/>
            <a:ext cx="2545425" cy="1380572"/>
          </a:xfrm>
          <a:prstGeom prst="rect">
            <a:avLst/>
          </a:prstGeom>
        </p:spPr>
      </p:pic>
      <p:sp>
        <p:nvSpPr>
          <p:cNvPr id="59" name="Rectangle: Rounded Corners 58">
            <a:extLst>
              <a:ext uri="{FF2B5EF4-FFF2-40B4-BE49-F238E27FC236}">
                <a16:creationId xmlns:a16="http://schemas.microsoft.com/office/drawing/2014/main" id="{A33FEBD0-6B6F-4E97-84F2-0C7280FCBEB0}"/>
              </a:ext>
            </a:extLst>
          </p:cNvPr>
          <p:cNvSpPr/>
          <p:nvPr/>
        </p:nvSpPr>
        <p:spPr>
          <a:xfrm>
            <a:off x="10053607" y="3149231"/>
            <a:ext cx="1691765" cy="88545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60" name="Rectangle 59">
            <a:extLst>
              <a:ext uri="{FF2B5EF4-FFF2-40B4-BE49-F238E27FC236}">
                <a16:creationId xmlns:a16="http://schemas.microsoft.com/office/drawing/2014/main" id="{D8DF3BCC-580E-432F-AF6E-6B2D0B94F681}"/>
              </a:ext>
            </a:extLst>
          </p:cNvPr>
          <p:cNvSpPr/>
          <p:nvPr/>
        </p:nvSpPr>
        <p:spPr>
          <a:xfrm>
            <a:off x="9978930" y="3621239"/>
            <a:ext cx="1498831" cy="3376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Entain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Teradata/Excels/Csvs</a:t>
            </a:r>
          </a:p>
        </p:txBody>
      </p:sp>
      <p:pic>
        <p:nvPicPr>
          <p:cNvPr id="61" name="Picture 60" descr="Shape&#10;&#10;Description automatically generated">
            <a:extLst>
              <a:ext uri="{FF2B5EF4-FFF2-40B4-BE49-F238E27FC236}">
                <a16:creationId xmlns:a16="http://schemas.microsoft.com/office/drawing/2014/main" id="{894D5967-4121-441B-BDC9-2954AD301D43}"/>
              </a:ext>
            </a:extLst>
          </p:cNvPr>
          <p:cNvPicPr>
            <a:picLocks noChangeAspect="1"/>
          </p:cNvPicPr>
          <p:nvPr/>
        </p:nvPicPr>
        <p:blipFill rotWithShape="1">
          <a:blip r:embed="rId10"/>
          <a:srcRect l="857" r="73428" b="13380"/>
          <a:stretch/>
        </p:blipFill>
        <p:spPr>
          <a:xfrm>
            <a:off x="11362960" y="3665613"/>
            <a:ext cx="308478" cy="276107"/>
          </a:xfrm>
          <a:prstGeom prst="rect">
            <a:avLst/>
          </a:prstGeom>
        </p:spPr>
      </p:pic>
      <p:sp>
        <p:nvSpPr>
          <p:cNvPr id="62" name="Rectangle: Rounded Corners 61">
            <a:extLst>
              <a:ext uri="{FF2B5EF4-FFF2-40B4-BE49-F238E27FC236}">
                <a16:creationId xmlns:a16="http://schemas.microsoft.com/office/drawing/2014/main" id="{6BD64BAA-7958-4513-97C1-2FF630264FAC}"/>
              </a:ext>
            </a:extLst>
          </p:cNvPr>
          <p:cNvSpPr/>
          <p:nvPr/>
        </p:nvSpPr>
        <p:spPr>
          <a:xfrm>
            <a:off x="10068257" y="4197024"/>
            <a:ext cx="1673939" cy="55610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63" name="Picture 62" descr="Graphical user interface, text&#10;&#10;Description automatically generated">
            <a:extLst>
              <a:ext uri="{FF2B5EF4-FFF2-40B4-BE49-F238E27FC236}">
                <a16:creationId xmlns:a16="http://schemas.microsoft.com/office/drawing/2014/main" id="{14D198DE-0A4A-44E2-86AE-A258A61518E9}"/>
              </a:ext>
            </a:extLst>
          </p:cNvPr>
          <p:cNvPicPr>
            <a:picLocks noChangeAspect="1"/>
          </p:cNvPicPr>
          <p:nvPr/>
        </p:nvPicPr>
        <p:blipFill rotWithShape="1">
          <a:blip r:embed="rId11"/>
          <a:srcRect t="5728" b="7213"/>
          <a:stretch/>
        </p:blipFill>
        <p:spPr>
          <a:xfrm>
            <a:off x="10337266" y="4839608"/>
            <a:ext cx="914919" cy="428592"/>
          </a:xfrm>
          <a:prstGeom prst="rect">
            <a:avLst/>
          </a:prstGeom>
        </p:spPr>
      </p:pic>
      <p:sp>
        <p:nvSpPr>
          <p:cNvPr id="64" name="Rectangle: Rounded Corners 63">
            <a:extLst>
              <a:ext uri="{FF2B5EF4-FFF2-40B4-BE49-F238E27FC236}">
                <a16:creationId xmlns:a16="http://schemas.microsoft.com/office/drawing/2014/main" id="{85469010-152A-456D-95FF-3F74FD48B697}"/>
              </a:ext>
            </a:extLst>
          </p:cNvPr>
          <p:cNvSpPr/>
          <p:nvPr/>
        </p:nvSpPr>
        <p:spPr>
          <a:xfrm>
            <a:off x="6052108" y="4219668"/>
            <a:ext cx="1435960" cy="38957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AI/ML</a:t>
            </a:r>
            <a:b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(Apache Spark )</a:t>
            </a:r>
          </a:p>
        </p:txBody>
      </p:sp>
      <p:sp>
        <p:nvSpPr>
          <p:cNvPr id="65" name="Rectangle 64">
            <a:extLst>
              <a:ext uri="{FF2B5EF4-FFF2-40B4-BE49-F238E27FC236}">
                <a16:creationId xmlns:a16="http://schemas.microsoft.com/office/drawing/2014/main" id="{313021B9-F16F-4DC6-8AB0-5FCA5724024C}"/>
              </a:ext>
            </a:extLst>
          </p:cNvPr>
          <p:cNvSpPr/>
          <p:nvPr/>
        </p:nvSpPr>
        <p:spPr>
          <a:xfrm>
            <a:off x="6251984" y="1825278"/>
            <a:ext cx="1027023" cy="2296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DATA LAKE</a:t>
            </a:r>
          </a:p>
        </p:txBody>
      </p:sp>
      <p:cxnSp>
        <p:nvCxnSpPr>
          <p:cNvPr id="66" name="Straight Arrow Connector 65">
            <a:extLst>
              <a:ext uri="{FF2B5EF4-FFF2-40B4-BE49-F238E27FC236}">
                <a16:creationId xmlns:a16="http://schemas.microsoft.com/office/drawing/2014/main" id="{EF5A30E3-F899-474A-82D8-9F4E45F2C6FB}"/>
              </a:ext>
            </a:extLst>
          </p:cNvPr>
          <p:cNvCxnSpPr>
            <a:cxnSpLocks/>
            <a:endCxn id="35" idx="1"/>
          </p:cNvCxnSpPr>
          <p:nvPr/>
        </p:nvCxnSpPr>
        <p:spPr>
          <a:xfrm>
            <a:off x="9404484" y="2508538"/>
            <a:ext cx="64472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F450B8C-5FEA-4FCC-A01F-2B5953C6CE78}"/>
              </a:ext>
            </a:extLst>
          </p:cNvPr>
          <p:cNvCxnSpPr>
            <a:cxnSpLocks/>
          </p:cNvCxnSpPr>
          <p:nvPr/>
        </p:nvCxnSpPr>
        <p:spPr>
          <a:xfrm flipV="1">
            <a:off x="8410960"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FBF076-0D77-471D-820D-9CC079EBECF4}"/>
              </a:ext>
            </a:extLst>
          </p:cNvPr>
          <p:cNvCxnSpPr>
            <a:cxnSpLocks/>
          </p:cNvCxnSpPr>
          <p:nvPr/>
        </p:nvCxnSpPr>
        <p:spPr>
          <a:xfrm>
            <a:off x="7684721"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1E46010-7392-4C11-A57F-766ABE8C31BC}"/>
              </a:ext>
            </a:extLst>
          </p:cNvPr>
          <p:cNvCxnSpPr>
            <a:cxnSpLocks/>
            <a:stCxn id="100" idx="3"/>
          </p:cNvCxnSpPr>
          <p:nvPr/>
        </p:nvCxnSpPr>
        <p:spPr>
          <a:xfrm flipV="1">
            <a:off x="3781734" y="3698161"/>
            <a:ext cx="1181025" cy="1299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EA21896-FE67-4F45-9B31-7FF0521CF8D8}"/>
              </a:ext>
            </a:extLst>
          </p:cNvPr>
          <p:cNvCxnSpPr>
            <a:cxnSpLocks/>
          </p:cNvCxnSpPr>
          <p:nvPr/>
        </p:nvCxnSpPr>
        <p:spPr>
          <a:xfrm>
            <a:off x="5906981"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01C08BF-0934-40D3-9424-830D5E488279}"/>
              </a:ext>
            </a:extLst>
          </p:cNvPr>
          <p:cNvCxnSpPr>
            <a:cxnSpLocks/>
          </p:cNvCxnSpPr>
          <p:nvPr/>
        </p:nvCxnSpPr>
        <p:spPr>
          <a:xfrm>
            <a:off x="7224929"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D340AF98-4441-4870-9B1C-73F437736E7F}"/>
              </a:ext>
            </a:extLst>
          </p:cNvPr>
          <p:cNvCxnSpPr>
            <a:cxnSpLocks/>
            <a:endCxn id="122" idx="1"/>
          </p:cNvCxnSpPr>
          <p:nvPr/>
        </p:nvCxnSpPr>
        <p:spPr>
          <a:xfrm>
            <a:off x="3730871" y="3281502"/>
            <a:ext cx="2318432" cy="1027900"/>
          </a:xfrm>
          <a:prstGeom prst="bentConnector3">
            <a:avLst>
              <a:gd name="adj1" fmla="val -116"/>
            </a:avLst>
          </a:prstGeom>
          <a:ln w="2857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0A7DE4-EE95-4B3F-A15E-BF27F7C82B6E}"/>
              </a:ext>
            </a:extLst>
          </p:cNvPr>
          <p:cNvSpPr/>
          <p:nvPr/>
        </p:nvSpPr>
        <p:spPr>
          <a:xfrm rot="5400000">
            <a:off x="6000951" y="4426209"/>
            <a:ext cx="167922" cy="91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74" name="Connector: Elbow 73">
            <a:extLst>
              <a:ext uri="{FF2B5EF4-FFF2-40B4-BE49-F238E27FC236}">
                <a16:creationId xmlns:a16="http://schemas.microsoft.com/office/drawing/2014/main" id="{EFB426FE-9698-4773-9F8C-51E03C5DC468}"/>
              </a:ext>
            </a:extLst>
          </p:cNvPr>
          <p:cNvCxnSpPr>
            <a:cxnSpLocks/>
            <a:stCxn id="102" idx="2"/>
            <a:endCxn id="73" idx="2"/>
          </p:cNvCxnSpPr>
          <p:nvPr/>
        </p:nvCxnSpPr>
        <p:spPr>
          <a:xfrm rot="16200000" flipH="1">
            <a:off x="4404220" y="2836740"/>
            <a:ext cx="502520" cy="2767642"/>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7D18AB7-8F32-4B79-AA50-35D747B15A5B}"/>
              </a:ext>
            </a:extLst>
          </p:cNvPr>
          <p:cNvCxnSpPr>
            <a:cxnSpLocks/>
          </p:cNvCxnSpPr>
          <p:nvPr/>
        </p:nvCxnSpPr>
        <p:spPr>
          <a:xfrm>
            <a:off x="7327693"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E5FA93A-96AA-4753-AFEB-4A2A7E562F6B}"/>
              </a:ext>
            </a:extLst>
          </p:cNvPr>
          <p:cNvCxnSpPr>
            <a:cxnSpLocks/>
          </p:cNvCxnSpPr>
          <p:nvPr/>
        </p:nvCxnSpPr>
        <p:spPr>
          <a:xfrm flipV="1">
            <a:off x="6171391"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FB9FDB1-3A8D-4EF6-84A2-32AF17360E34}"/>
              </a:ext>
            </a:extLst>
          </p:cNvPr>
          <p:cNvGrpSpPr/>
          <p:nvPr/>
        </p:nvGrpSpPr>
        <p:grpSpPr>
          <a:xfrm>
            <a:off x="4922157" y="1069716"/>
            <a:ext cx="1074915" cy="502299"/>
            <a:chOff x="4901578" y="1300574"/>
            <a:chExt cx="1108551" cy="518017"/>
          </a:xfrm>
        </p:grpSpPr>
        <p:pic>
          <p:nvPicPr>
            <p:cNvPr id="77" name="Picture 2">
              <a:extLst>
                <a:ext uri="{FF2B5EF4-FFF2-40B4-BE49-F238E27FC236}">
                  <a16:creationId xmlns:a16="http://schemas.microsoft.com/office/drawing/2014/main" id="{4D1087E1-558F-4363-9F64-B4CB0E6673B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62" b="52034"/>
            <a:stretch/>
          </p:blipFill>
          <p:spPr bwMode="auto">
            <a:xfrm>
              <a:off x="4901578" y="1300574"/>
              <a:ext cx="1108551" cy="26730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a:extLst>
                <a:ext uri="{FF2B5EF4-FFF2-40B4-BE49-F238E27FC236}">
                  <a16:creationId xmlns:a16="http://schemas.microsoft.com/office/drawing/2014/main" id="{8EF4C89D-8963-4C0C-A380-DF929812E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301" b="3401"/>
            <a:stretch/>
          </p:blipFill>
          <p:spPr bwMode="auto">
            <a:xfrm>
              <a:off x="4901578" y="1575448"/>
              <a:ext cx="1108551" cy="2431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9" name="Straight Arrow Connector 78">
            <a:extLst>
              <a:ext uri="{FF2B5EF4-FFF2-40B4-BE49-F238E27FC236}">
                <a16:creationId xmlns:a16="http://schemas.microsoft.com/office/drawing/2014/main" id="{98FEBC0A-4CCF-4D58-9F33-040E748B4F9E}"/>
              </a:ext>
            </a:extLst>
          </p:cNvPr>
          <p:cNvCxnSpPr>
            <a:cxnSpLocks/>
          </p:cNvCxnSpPr>
          <p:nvPr/>
        </p:nvCxnSpPr>
        <p:spPr>
          <a:xfrm flipH="1">
            <a:off x="10495557" y="1522004"/>
            <a:ext cx="1" cy="7864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F6441116-EA59-41AD-ACEC-223330585CF3}"/>
              </a:ext>
            </a:extLst>
          </p:cNvPr>
          <p:cNvGrpSpPr/>
          <p:nvPr/>
        </p:nvGrpSpPr>
        <p:grpSpPr>
          <a:xfrm>
            <a:off x="4491116" y="3339098"/>
            <a:ext cx="514443" cy="333950"/>
            <a:chOff x="4046626" y="3055695"/>
            <a:chExt cx="628273" cy="445301"/>
          </a:xfrm>
        </p:grpSpPr>
        <p:pic>
          <p:nvPicPr>
            <p:cNvPr id="81" name="Picture 80" descr="Logo&#10;&#10;Description automatically generated">
              <a:extLst>
                <a:ext uri="{FF2B5EF4-FFF2-40B4-BE49-F238E27FC236}">
                  <a16:creationId xmlns:a16="http://schemas.microsoft.com/office/drawing/2014/main" id="{1E382998-235C-4F7E-89E0-6BDCC571CC73}"/>
                </a:ext>
              </a:extLst>
            </p:cNvPr>
            <p:cNvPicPr>
              <a:picLocks noChangeAspect="1"/>
            </p:cNvPicPr>
            <p:nvPr/>
          </p:nvPicPr>
          <p:blipFill rotWithShape="1">
            <a:blip r:embed="rId13"/>
            <a:srcRect l="52974" t="48099" r="3253" b="27695"/>
            <a:stretch/>
          </p:blipFill>
          <p:spPr>
            <a:xfrm>
              <a:off x="4100545" y="3319616"/>
              <a:ext cx="531316" cy="181380"/>
            </a:xfrm>
            <a:prstGeom prst="rect">
              <a:avLst/>
            </a:prstGeom>
          </p:spPr>
        </p:pic>
        <p:grpSp>
          <p:nvGrpSpPr>
            <p:cNvPr id="82" name="Group 81">
              <a:extLst>
                <a:ext uri="{FF2B5EF4-FFF2-40B4-BE49-F238E27FC236}">
                  <a16:creationId xmlns:a16="http://schemas.microsoft.com/office/drawing/2014/main" id="{77B711A8-B6B9-4606-984E-F076A1700CD8}"/>
                </a:ext>
              </a:extLst>
            </p:cNvPr>
            <p:cNvGrpSpPr/>
            <p:nvPr/>
          </p:nvGrpSpPr>
          <p:grpSpPr>
            <a:xfrm>
              <a:off x="4046626" y="3055695"/>
              <a:ext cx="628273" cy="328645"/>
              <a:chOff x="4046626" y="3170197"/>
              <a:chExt cx="628273" cy="328645"/>
            </a:xfrm>
          </p:grpSpPr>
          <p:pic>
            <p:nvPicPr>
              <p:cNvPr id="83" name="Picture 82" descr="Logo&#10;&#10;Description automatically generated">
                <a:extLst>
                  <a:ext uri="{FF2B5EF4-FFF2-40B4-BE49-F238E27FC236}">
                    <a16:creationId xmlns:a16="http://schemas.microsoft.com/office/drawing/2014/main" id="{74DABB07-E852-413A-9A2D-DF4600EC1D94}"/>
                  </a:ext>
                </a:extLst>
              </p:cNvPr>
              <p:cNvPicPr>
                <a:picLocks noChangeAspect="1"/>
              </p:cNvPicPr>
              <p:nvPr/>
            </p:nvPicPr>
            <p:blipFill rotWithShape="1">
              <a:blip r:embed="rId13"/>
              <a:srcRect l="7180" t="29268" r="43912" b="27510"/>
              <a:stretch/>
            </p:blipFill>
            <p:spPr>
              <a:xfrm>
                <a:off x="4046626" y="3170197"/>
                <a:ext cx="602387" cy="328645"/>
              </a:xfrm>
              <a:prstGeom prst="rect">
                <a:avLst/>
              </a:prstGeom>
            </p:spPr>
          </p:pic>
          <p:sp>
            <p:nvSpPr>
              <p:cNvPr id="84" name="Oval 83">
                <a:extLst>
                  <a:ext uri="{FF2B5EF4-FFF2-40B4-BE49-F238E27FC236}">
                    <a16:creationId xmlns:a16="http://schemas.microsoft.com/office/drawing/2014/main" id="{736ADB33-0BAC-4DB7-A341-8DB5F01B0B74}"/>
                  </a:ext>
                </a:extLst>
              </p:cNvPr>
              <p:cNvSpPr/>
              <p:nvPr/>
            </p:nvSpPr>
            <p:spPr>
              <a:xfrm>
                <a:off x="4612640" y="3371890"/>
                <a:ext cx="62259" cy="105091"/>
              </a:xfrm>
              <a:prstGeom prst="ellipse">
                <a:avLst/>
              </a:prstGeom>
              <a:solidFill>
                <a:srgbClr val="E4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grpSp>
      </p:grpSp>
      <p:pic>
        <p:nvPicPr>
          <p:cNvPr id="85" name="Picture 84" descr="A picture containing icon&#10;&#10;Description automatically generated">
            <a:extLst>
              <a:ext uri="{FF2B5EF4-FFF2-40B4-BE49-F238E27FC236}">
                <a16:creationId xmlns:a16="http://schemas.microsoft.com/office/drawing/2014/main" id="{22D2AE1F-1856-426F-B1FA-0140C18567AD}"/>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21163" y="3249810"/>
            <a:ext cx="1050471" cy="272724"/>
          </a:xfrm>
          <a:prstGeom prst="rect">
            <a:avLst/>
          </a:prstGeom>
        </p:spPr>
      </p:pic>
      <p:sp>
        <p:nvSpPr>
          <p:cNvPr id="86" name="Rectangle: Rounded Corners 85">
            <a:extLst>
              <a:ext uri="{FF2B5EF4-FFF2-40B4-BE49-F238E27FC236}">
                <a16:creationId xmlns:a16="http://schemas.microsoft.com/office/drawing/2014/main" id="{97FF78A6-5C68-4317-849C-C2E61CD659C6}"/>
              </a:ext>
            </a:extLst>
          </p:cNvPr>
          <p:cNvSpPr/>
          <p:nvPr/>
        </p:nvSpPr>
        <p:spPr>
          <a:xfrm>
            <a:off x="2804247" y="2778053"/>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87" name="Picture 86">
            <a:extLst>
              <a:ext uri="{FF2B5EF4-FFF2-40B4-BE49-F238E27FC236}">
                <a16:creationId xmlns:a16="http://schemas.microsoft.com/office/drawing/2014/main" id="{58FBB378-46FA-4AC0-8B88-7326B78A66D7}"/>
              </a:ext>
            </a:extLst>
          </p:cNvPr>
          <p:cNvPicPr>
            <a:picLocks noChangeAspect="1"/>
          </p:cNvPicPr>
          <p:nvPr/>
        </p:nvPicPr>
        <p:blipFill>
          <a:blip r:embed="rId15"/>
          <a:stretch>
            <a:fillRect/>
          </a:stretch>
        </p:blipFill>
        <p:spPr>
          <a:xfrm>
            <a:off x="2964449" y="2893417"/>
            <a:ext cx="719730" cy="277065"/>
          </a:xfrm>
          <a:prstGeom prst="rect">
            <a:avLst/>
          </a:prstGeom>
        </p:spPr>
      </p:pic>
      <p:grpSp>
        <p:nvGrpSpPr>
          <p:cNvPr id="88" name="Group 87">
            <a:extLst>
              <a:ext uri="{FF2B5EF4-FFF2-40B4-BE49-F238E27FC236}">
                <a16:creationId xmlns:a16="http://schemas.microsoft.com/office/drawing/2014/main" id="{4C0BB7D6-22AA-44CC-B757-D88D8FBC3901}"/>
              </a:ext>
            </a:extLst>
          </p:cNvPr>
          <p:cNvGrpSpPr/>
          <p:nvPr/>
        </p:nvGrpSpPr>
        <p:grpSpPr>
          <a:xfrm>
            <a:off x="1188179" y="2264074"/>
            <a:ext cx="842976" cy="638327"/>
            <a:chOff x="1979727" y="1654002"/>
            <a:chExt cx="814096" cy="603375"/>
          </a:xfrm>
        </p:grpSpPr>
        <p:sp>
          <p:nvSpPr>
            <p:cNvPr id="89" name="Rectangle: Rounded Corners 88">
              <a:extLst>
                <a:ext uri="{FF2B5EF4-FFF2-40B4-BE49-F238E27FC236}">
                  <a16:creationId xmlns:a16="http://schemas.microsoft.com/office/drawing/2014/main" id="{482A116B-FCDE-4583-B895-3F8D065BC7B2}"/>
                </a:ext>
              </a:extLst>
            </p:cNvPr>
            <p:cNvSpPr/>
            <p:nvPr/>
          </p:nvSpPr>
          <p:spPr>
            <a:xfrm>
              <a:off x="1979727" y="1654002"/>
              <a:ext cx="81409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0" name="Picture 89" descr="Icon&#10;&#10;Description automatically generated">
              <a:extLst>
                <a:ext uri="{FF2B5EF4-FFF2-40B4-BE49-F238E27FC236}">
                  <a16:creationId xmlns:a16="http://schemas.microsoft.com/office/drawing/2014/main" id="{37FDED2F-0D49-4E3F-AACE-A7F6B38EA3E0}"/>
                </a:ext>
              </a:extLst>
            </p:cNvPr>
            <p:cNvPicPr>
              <a:picLocks noChangeAspect="1"/>
            </p:cNvPicPr>
            <p:nvPr/>
          </p:nvPicPr>
          <p:blipFill>
            <a:blip r:embed="rId16"/>
            <a:stretch>
              <a:fillRect/>
            </a:stretch>
          </p:blipFill>
          <p:spPr>
            <a:xfrm>
              <a:off x="2024382" y="1717502"/>
              <a:ext cx="712874" cy="495447"/>
            </a:xfrm>
            <a:prstGeom prst="rect">
              <a:avLst/>
            </a:prstGeom>
          </p:spPr>
        </p:pic>
      </p:grpSp>
      <p:grpSp>
        <p:nvGrpSpPr>
          <p:cNvPr id="91" name="Group 90">
            <a:extLst>
              <a:ext uri="{FF2B5EF4-FFF2-40B4-BE49-F238E27FC236}">
                <a16:creationId xmlns:a16="http://schemas.microsoft.com/office/drawing/2014/main" id="{6DA120A2-CCEF-4C90-A0A1-E122E7F31647}"/>
              </a:ext>
            </a:extLst>
          </p:cNvPr>
          <p:cNvGrpSpPr/>
          <p:nvPr/>
        </p:nvGrpSpPr>
        <p:grpSpPr>
          <a:xfrm>
            <a:off x="2494601" y="5222885"/>
            <a:ext cx="1280328" cy="414021"/>
            <a:chOff x="1895294" y="5130944"/>
            <a:chExt cx="1335910" cy="471670"/>
          </a:xfrm>
        </p:grpSpPr>
        <p:sp>
          <p:nvSpPr>
            <p:cNvPr id="92" name="Rectangle: Rounded Corners 91">
              <a:extLst>
                <a:ext uri="{FF2B5EF4-FFF2-40B4-BE49-F238E27FC236}">
                  <a16:creationId xmlns:a16="http://schemas.microsoft.com/office/drawing/2014/main" id="{CC0E4014-600E-4475-ABF4-F2AC66A67F53}"/>
                </a:ext>
              </a:extLst>
            </p:cNvPr>
            <p:cNvSpPr/>
            <p:nvPr/>
          </p:nvSpPr>
          <p:spPr>
            <a:xfrm>
              <a:off x="1895294" y="5130944"/>
              <a:ext cx="1335910" cy="4716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93" name="Picture 92">
              <a:extLst>
                <a:ext uri="{FF2B5EF4-FFF2-40B4-BE49-F238E27FC236}">
                  <a16:creationId xmlns:a16="http://schemas.microsoft.com/office/drawing/2014/main" id="{BBAD4721-CB1D-4FEB-AA0D-EB12FD6A912F}"/>
                </a:ext>
              </a:extLst>
            </p:cNvPr>
            <p:cNvPicPr>
              <a:picLocks noChangeAspect="1"/>
            </p:cNvPicPr>
            <p:nvPr/>
          </p:nvPicPr>
          <p:blipFill rotWithShape="1">
            <a:blip r:embed="rId17"/>
            <a:srcRect l="14025" r="14025"/>
            <a:stretch/>
          </p:blipFill>
          <p:spPr>
            <a:xfrm>
              <a:off x="2767758" y="5173095"/>
              <a:ext cx="405110" cy="385644"/>
            </a:xfrm>
            <a:prstGeom prst="rect">
              <a:avLst/>
            </a:prstGeom>
          </p:spPr>
        </p:pic>
      </p:grpSp>
      <p:pic>
        <p:nvPicPr>
          <p:cNvPr id="94" name="Picture 93">
            <a:extLst>
              <a:ext uri="{FF2B5EF4-FFF2-40B4-BE49-F238E27FC236}">
                <a16:creationId xmlns:a16="http://schemas.microsoft.com/office/drawing/2014/main" id="{19B35432-7A90-4879-8F01-45D143A93E2A}"/>
              </a:ext>
            </a:extLst>
          </p:cNvPr>
          <p:cNvPicPr>
            <a:picLocks noChangeAspect="1"/>
          </p:cNvPicPr>
          <p:nvPr/>
        </p:nvPicPr>
        <p:blipFill>
          <a:blip r:embed="rId18"/>
          <a:stretch>
            <a:fillRect/>
          </a:stretch>
        </p:blipFill>
        <p:spPr>
          <a:xfrm>
            <a:off x="2407280" y="1018221"/>
            <a:ext cx="615295" cy="529629"/>
          </a:xfrm>
          <a:prstGeom prst="rect">
            <a:avLst/>
          </a:prstGeom>
        </p:spPr>
      </p:pic>
      <p:sp>
        <p:nvSpPr>
          <p:cNvPr id="95" name="Rectangle: Rounded Corners 94">
            <a:extLst>
              <a:ext uri="{FF2B5EF4-FFF2-40B4-BE49-F238E27FC236}">
                <a16:creationId xmlns:a16="http://schemas.microsoft.com/office/drawing/2014/main" id="{A40AB712-AEEA-468B-B153-ADB9DC71866E}"/>
              </a:ext>
            </a:extLst>
          </p:cNvPr>
          <p:cNvSpPr/>
          <p:nvPr/>
        </p:nvSpPr>
        <p:spPr>
          <a:xfrm>
            <a:off x="489541" y="1509195"/>
            <a:ext cx="1498830"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EXTERNAL APPLICATIONS </a:t>
            </a:r>
            <a:b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(OB, PLAYTECH)</a:t>
            </a:r>
          </a:p>
        </p:txBody>
      </p:sp>
      <p:grpSp>
        <p:nvGrpSpPr>
          <p:cNvPr id="96" name="Group 95">
            <a:extLst>
              <a:ext uri="{FF2B5EF4-FFF2-40B4-BE49-F238E27FC236}">
                <a16:creationId xmlns:a16="http://schemas.microsoft.com/office/drawing/2014/main" id="{F5C1967E-5DE5-4195-959E-4402A57FD51E}"/>
              </a:ext>
            </a:extLst>
          </p:cNvPr>
          <p:cNvGrpSpPr/>
          <p:nvPr/>
        </p:nvGrpSpPr>
        <p:grpSpPr>
          <a:xfrm>
            <a:off x="1850119" y="4957196"/>
            <a:ext cx="422153" cy="280984"/>
            <a:chOff x="1725945" y="3354382"/>
            <a:chExt cx="757499" cy="550494"/>
          </a:xfrm>
        </p:grpSpPr>
        <p:sp>
          <p:nvSpPr>
            <p:cNvPr id="97" name="Rectangle: Rounded Corners 96">
              <a:extLst>
                <a:ext uri="{FF2B5EF4-FFF2-40B4-BE49-F238E27FC236}">
                  <a16:creationId xmlns:a16="http://schemas.microsoft.com/office/drawing/2014/main" id="{E5D89ADF-D506-4342-BEDF-7487CA31EA51}"/>
                </a:ext>
              </a:extLst>
            </p:cNvPr>
            <p:cNvSpPr/>
            <p:nvPr/>
          </p:nvSpPr>
          <p:spPr>
            <a:xfrm>
              <a:off x="1725945" y="3354382"/>
              <a:ext cx="757499" cy="55049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98" name="Picture 97" descr="Logo, company name&#10;&#10;Description automatically generated">
              <a:extLst>
                <a:ext uri="{FF2B5EF4-FFF2-40B4-BE49-F238E27FC236}">
                  <a16:creationId xmlns:a16="http://schemas.microsoft.com/office/drawing/2014/main" id="{AEBA439F-0B63-469D-B16E-564BD19860A8}"/>
                </a:ext>
              </a:extLst>
            </p:cNvPr>
            <p:cNvPicPr>
              <a:picLocks noChangeAspect="1"/>
            </p:cNvPicPr>
            <p:nvPr/>
          </p:nvPicPr>
          <p:blipFill rotWithShape="1">
            <a:blip r:embed="rId19"/>
            <a:srcRect l="26711" t="15398" b="16339"/>
            <a:stretch/>
          </p:blipFill>
          <p:spPr>
            <a:xfrm>
              <a:off x="1767639" y="3696340"/>
              <a:ext cx="658748" cy="133938"/>
            </a:xfrm>
            <a:prstGeom prst="rect">
              <a:avLst/>
            </a:prstGeom>
          </p:spPr>
        </p:pic>
        <p:pic>
          <p:nvPicPr>
            <p:cNvPr id="99" name="Picture 98" descr="Logo, company name&#10;&#10;Description automatically generated">
              <a:extLst>
                <a:ext uri="{FF2B5EF4-FFF2-40B4-BE49-F238E27FC236}">
                  <a16:creationId xmlns:a16="http://schemas.microsoft.com/office/drawing/2014/main" id="{A4888621-2722-47DA-89BD-3D9625BF6C44}"/>
                </a:ext>
              </a:extLst>
            </p:cNvPr>
            <p:cNvPicPr>
              <a:picLocks noChangeAspect="1"/>
            </p:cNvPicPr>
            <p:nvPr/>
          </p:nvPicPr>
          <p:blipFill rotWithShape="1">
            <a:blip r:embed="rId19"/>
            <a:srcRect t="2668" r="75851" b="-1"/>
            <a:stretch/>
          </p:blipFill>
          <p:spPr>
            <a:xfrm>
              <a:off x="1940707" y="3387765"/>
              <a:ext cx="334465" cy="294281"/>
            </a:xfrm>
            <a:prstGeom prst="rect">
              <a:avLst/>
            </a:prstGeom>
          </p:spPr>
        </p:pic>
      </p:grpSp>
      <p:sp>
        <p:nvSpPr>
          <p:cNvPr id="100" name="Rectangle: Rounded Corners 99">
            <a:extLst>
              <a:ext uri="{FF2B5EF4-FFF2-40B4-BE49-F238E27FC236}">
                <a16:creationId xmlns:a16="http://schemas.microsoft.com/office/drawing/2014/main" id="{377D33DA-B0B8-4B9A-9CB5-A6D8ECFC24DD}"/>
              </a:ext>
            </a:extLst>
          </p:cNvPr>
          <p:cNvSpPr/>
          <p:nvPr/>
        </p:nvSpPr>
        <p:spPr>
          <a:xfrm>
            <a:off x="2804247" y="3464266"/>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01" name="Picture 100" descr="Logo&#10;&#10;Description automatically generated">
            <a:extLst>
              <a:ext uri="{FF2B5EF4-FFF2-40B4-BE49-F238E27FC236}">
                <a16:creationId xmlns:a16="http://schemas.microsoft.com/office/drawing/2014/main" id="{F529EE51-E798-4E64-9145-E088F72E7CE2}"/>
              </a:ext>
            </a:extLst>
          </p:cNvPr>
          <p:cNvPicPr>
            <a:picLocks noChangeAspect="1"/>
          </p:cNvPicPr>
          <p:nvPr/>
        </p:nvPicPr>
        <p:blipFill rotWithShape="1">
          <a:blip r:embed="rId20"/>
          <a:srcRect t="13924" b="11550"/>
          <a:stretch/>
        </p:blipFill>
        <p:spPr>
          <a:xfrm>
            <a:off x="2885743" y="3527028"/>
            <a:ext cx="814496" cy="347466"/>
          </a:xfrm>
          <a:prstGeom prst="rect">
            <a:avLst/>
          </a:prstGeom>
        </p:spPr>
      </p:pic>
      <p:sp>
        <p:nvSpPr>
          <p:cNvPr id="102" name="Rectangle 101">
            <a:extLst>
              <a:ext uri="{FF2B5EF4-FFF2-40B4-BE49-F238E27FC236}">
                <a16:creationId xmlns:a16="http://schemas.microsoft.com/office/drawing/2014/main" id="{31EC6545-7586-4A80-9C31-FF1747B05B00}"/>
              </a:ext>
            </a:extLst>
          </p:cNvPr>
          <p:cNvSpPr/>
          <p:nvPr/>
        </p:nvSpPr>
        <p:spPr>
          <a:xfrm>
            <a:off x="3179985" y="3885751"/>
            <a:ext cx="183345" cy="83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3" name="Straight Arrow Connector 102">
            <a:extLst>
              <a:ext uri="{FF2B5EF4-FFF2-40B4-BE49-F238E27FC236}">
                <a16:creationId xmlns:a16="http://schemas.microsoft.com/office/drawing/2014/main" id="{562F339D-9AB2-4498-89B3-149D7DEF43E0}"/>
              </a:ext>
            </a:extLst>
          </p:cNvPr>
          <p:cNvCxnSpPr>
            <a:cxnSpLocks/>
          </p:cNvCxnSpPr>
          <p:nvPr/>
        </p:nvCxnSpPr>
        <p:spPr>
          <a:xfrm>
            <a:off x="3008297" y="3954118"/>
            <a:ext cx="0" cy="126876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08BA7E-06FF-42BD-83AA-1770B76DB700}"/>
              </a:ext>
            </a:extLst>
          </p:cNvPr>
          <p:cNvCxnSpPr>
            <a:cxnSpLocks/>
          </p:cNvCxnSpPr>
          <p:nvPr/>
        </p:nvCxnSpPr>
        <p:spPr>
          <a:xfrm>
            <a:off x="3022575" y="3271832"/>
            <a:ext cx="0" cy="19243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0E81C4E-82CF-49CF-9E20-7735FDC87D53}"/>
              </a:ext>
            </a:extLst>
          </p:cNvPr>
          <p:cNvSpPr/>
          <p:nvPr/>
        </p:nvSpPr>
        <p:spPr>
          <a:xfrm>
            <a:off x="2960471" y="2776748"/>
            <a:ext cx="125920" cy="79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06" name="Connector: Elbow 105">
            <a:extLst>
              <a:ext uri="{FF2B5EF4-FFF2-40B4-BE49-F238E27FC236}">
                <a16:creationId xmlns:a16="http://schemas.microsoft.com/office/drawing/2014/main" id="{C5FEBAB6-8079-4B8F-B762-38728EACD939}"/>
              </a:ext>
            </a:extLst>
          </p:cNvPr>
          <p:cNvCxnSpPr>
            <a:cxnSpLocks/>
            <a:stCxn id="95" idx="3"/>
            <a:endCxn id="105" idx="0"/>
          </p:cNvCxnSpPr>
          <p:nvPr/>
        </p:nvCxnSpPr>
        <p:spPr>
          <a:xfrm>
            <a:off x="1988371" y="1756085"/>
            <a:ext cx="1035060" cy="1020664"/>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8FF4D275-A1E5-4923-963B-54047C4DC56F}"/>
              </a:ext>
            </a:extLst>
          </p:cNvPr>
          <p:cNvCxnSpPr>
            <a:stCxn id="94" idx="3"/>
            <a:endCxn id="86" idx="0"/>
          </p:cNvCxnSpPr>
          <p:nvPr/>
        </p:nvCxnSpPr>
        <p:spPr>
          <a:xfrm>
            <a:off x="3022575" y="1283036"/>
            <a:ext cx="270416" cy="1495017"/>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C6CA3FC-2F2C-4AE8-AE08-F99A33B4676B}"/>
              </a:ext>
            </a:extLst>
          </p:cNvPr>
          <p:cNvSpPr/>
          <p:nvPr/>
        </p:nvSpPr>
        <p:spPr>
          <a:xfrm>
            <a:off x="3459053" y="2775660"/>
            <a:ext cx="179672" cy="4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09" name="Rectangle: Rounded Corners 108">
            <a:extLst>
              <a:ext uri="{FF2B5EF4-FFF2-40B4-BE49-F238E27FC236}">
                <a16:creationId xmlns:a16="http://schemas.microsoft.com/office/drawing/2014/main" id="{B42AC5CB-68C9-455A-846E-EA5BCA9E9568}"/>
              </a:ext>
            </a:extLst>
          </p:cNvPr>
          <p:cNvSpPr/>
          <p:nvPr/>
        </p:nvSpPr>
        <p:spPr>
          <a:xfrm>
            <a:off x="471340" y="3060447"/>
            <a:ext cx="1498830" cy="15172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10" name="Connector: Elbow 109">
            <a:extLst>
              <a:ext uri="{FF2B5EF4-FFF2-40B4-BE49-F238E27FC236}">
                <a16:creationId xmlns:a16="http://schemas.microsoft.com/office/drawing/2014/main" id="{3CADB19F-166C-4F0C-8A55-569F83879882}"/>
              </a:ext>
            </a:extLst>
          </p:cNvPr>
          <p:cNvCxnSpPr>
            <a:cxnSpLocks/>
            <a:stCxn id="92" idx="1"/>
            <a:endCxn id="109" idx="2"/>
          </p:cNvCxnSpPr>
          <p:nvPr/>
        </p:nvCxnSpPr>
        <p:spPr>
          <a:xfrm rot="10800000">
            <a:off x="1220755" y="4577717"/>
            <a:ext cx="1273845" cy="85217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B9144F3E-4A9C-481F-9ED7-7593494159F6}"/>
              </a:ext>
            </a:extLst>
          </p:cNvPr>
          <p:cNvSpPr/>
          <p:nvPr/>
        </p:nvSpPr>
        <p:spPr>
          <a:xfrm>
            <a:off x="2143091" y="4387859"/>
            <a:ext cx="43817" cy="103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2" name="Rectangle 111">
            <a:extLst>
              <a:ext uri="{FF2B5EF4-FFF2-40B4-BE49-F238E27FC236}">
                <a16:creationId xmlns:a16="http://schemas.microsoft.com/office/drawing/2014/main" id="{487FE7D9-837A-4A0A-ADD3-EFD3898A3DEF}"/>
              </a:ext>
            </a:extLst>
          </p:cNvPr>
          <p:cNvSpPr/>
          <p:nvPr/>
        </p:nvSpPr>
        <p:spPr>
          <a:xfrm>
            <a:off x="2792792" y="3805499"/>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13" name="Rectangle 112">
            <a:extLst>
              <a:ext uri="{FF2B5EF4-FFF2-40B4-BE49-F238E27FC236}">
                <a16:creationId xmlns:a16="http://schemas.microsoft.com/office/drawing/2014/main" id="{6B28D0EB-8EEB-432F-8AC5-B7852597C9B1}"/>
              </a:ext>
            </a:extLst>
          </p:cNvPr>
          <p:cNvSpPr/>
          <p:nvPr/>
        </p:nvSpPr>
        <p:spPr>
          <a:xfrm>
            <a:off x="2792792" y="3552571"/>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14" name="Connector: Elbow 113">
            <a:extLst>
              <a:ext uri="{FF2B5EF4-FFF2-40B4-BE49-F238E27FC236}">
                <a16:creationId xmlns:a16="http://schemas.microsoft.com/office/drawing/2014/main" id="{FD2AA225-E2F4-404B-A754-990DAB5CB57F}"/>
              </a:ext>
            </a:extLst>
          </p:cNvPr>
          <p:cNvCxnSpPr>
            <a:cxnSpLocks/>
          </p:cNvCxnSpPr>
          <p:nvPr/>
        </p:nvCxnSpPr>
        <p:spPr>
          <a:xfrm rot="5400000" flipH="1" flipV="1">
            <a:off x="681344" y="2651826"/>
            <a:ext cx="642812" cy="21117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F0A45D66-84B9-4E78-B5CB-2D7C4EC632C4}"/>
              </a:ext>
            </a:extLst>
          </p:cNvPr>
          <p:cNvSpPr/>
          <p:nvPr/>
        </p:nvSpPr>
        <p:spPr>
          <a:xfrm>
            <a:off x="3588656"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6" name="Rectangle 115">
            <a:extLst>
              <a:ext uri="{FF2B5EF4-FFF2-40B4-BE49-F238E27FC236}">
                <a16:creationId xmlns:a16="http://schemas.microsoft.com/office/drawing/2014/main" id="{44FF0500-228C-4DEF-8578-DCA97E481408}"/>
              </a:ext>
            </a:extLst>
          </p:cNvPr>
          <p:cNvSpPr/>
          <p:nvPr/>
        </p:nvSpPr>
        <p:spPr>
          <a:xfrm>
            <a:off x="2819411"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7" name="Rectangle 116">
            <a:extLst>
              <a:ext uri="{FF2B5EF4-FFF2-40B4-BE49-F238E27FC236}">
                <a16:creationId xmlns:a16="http://schemas.microsoft.com/office/drawing/2014/main" id="{0058B4DE-71BB-41C1-B150-94ECFAB1F038}"/>
              </a:ext>
            </a:extLst>
          </p:cNvPr>
          <p:cNvSpPr/>
          <p:nvPr/>
        </p:nvSpPr>
        <p:spPr>
          <a:xfrm>
            <a:off x="3111529" y="4205211"/>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18" name="Rectangle 117">
            <a:extLst>
              <a:ext uri="{FF2B5EF4-FFF2-40B4-BE49-F238E27FC236}">
                <a16:creationId xmlns:a16="http://schemas.microsoft.com/office/drawing/2014/main" id="{887C8789-3696-4233-93DF-947E1915960B}"/>
              </a:ext>
            </a:extLst>
          </p:cNvPr>
          <p:cNvSpPr/>
          <p:nvPr/>
        </p:nvSpPr>
        <p:spPr>
          <a:xfrm>
            <a:off x="3394349" y="4208665"/>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19" name="Rectangle 118">
            <a:extLst>
              <a:ext uri="{FF2B5EF4-FFF2-40B4-BE49-F238E27FC236}">
                <a16:creationId xmlns:a16="http://schemas.microsoft.com/office/drawing/2014/main" id="{E61ACF20-C5DA-4EA4-BEAF-ABC88AFC40EC}"/>
              </a:ext>
            </a:extLst>
          </p:cNvPr>
          <p:cNvSpPr/>
          <p:nvPr/>
        </p:nvSpPr>
        <p:spPr>
          <a:xfrm>
            <a:off x="2869112" y="4204866"/>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3</a:t>
            </a:r>
          </a:p>
        </p:txBody>
      </p:sp>
      <p:pic>
        <p:nvPicPr>
          <p:cNvPr id="120" name="Picture 119" descr="A picture containing icon&#10;&#10;Description automatically generated">
            <a:extLst>
              <a:ext uri="{FF2B5EF4-FFF2-40B4-BE49-F238E27FC236}">
                <a16:creationId xmlns:a16="http://schemas.microsoft.com/office/drawing/2014/main" id="{672629D5-C1A0-4F9F-BD40-2321CCBD8BE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06098" y="3213019"/>
            <a:ext cx="1050471" cy="272724"/>
          </a:xfrm>
          <a:prstGeom prst="rect">
            <a:avLst/>
          </a:prstGeom>
        </p:spPr>
      </p:pic>
      <p:pic>
        <p:nvPicPr>
          <p:cNvPr id="121" name="Picture 120" descr="A picture containing icon&#10;&#10;Description automatically generated">
            <a:extLst>
              <a:ext uri="{FF2B5EF4-FFF2-40B4-BE49-F238E27FC236}">
                <a16:creationId xmlns:a16="http://schemas.microsoft.com/office/drawing/2014/main" id="{84F22937-91A0-463C-A2D7-1649D8E9B709}"/>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655447" y="5354184"/>
            <a:ext cx="576544" cy="149683"/>
          </a:xfrm>
          <a:prstGeom prst="rect">
            <a:avLst/>
          </a:prstGeom>
        </p:spPr>
      </p:pic>
      <p:sp>
        <p:nvSpPr>
          <p:cNvPr id="122" name="Rectangle 121">
            <a:extLst>
              <a:ext uri="{FF2B5EF4-FFF2-40B4-BE49-F238E27FC236}">
                <a16:creationId xmlns:a16="http://schemas.microsoft.com/office/drawing/2014/main" id="{7DCD0F76-8EA0-4B0E-82A7-33AD33CF61FD}"/>
              </a:ext>
            </a:extLst>
          </p:cNvPr>
          <p:cNvSpPr/>
          <p:nvPr/>
        </p:nvSpPr>
        <p:spPr>
          <a:xfrm>
            <a:off x="6049303" y="4262119"/>
            <a:ext cx="43817" cy="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23" name="Picture 122">
            <a:extLst>
              <a:ext uri="{FF2B5EF4-FFF2-40B4-BE49-F238E27FC236}">
                <a16:creationId xmlns:a16="http://schemas.microsoft.com/office/drawing/2014/main" id="{BBFC9F59-3645-4386-AA53-A8F757AE583B}"/>
              </a:ext>
            </a:extLst>
          </p:cNvPr>
          <p:cNvPicPr/>
          <p:nvPr/>
        </p:nvPicPr>
        <p:blipFill>
          <a:blip r:embed="rId21"/>
          <a:stretch>
            <a:fillRect/>
          </a:stretch>
        </p:blipFill>
        <p:spPr>
          <a:xfrm>
            <a:off x="6205029" y="1014912"/>
            <a:ext cx="523535" cy="312935"/>
          </a:xfrm>
          <a:prstGeom prst="rect">
            <a:avLst/>
          </a:prstGeom>
        </p:spPr>
      </p:pic>
      <p:pic>
        <p:nvPicPr>
          <p:cNvPr id="124" name="Picture 123">
            <a:extLst>
              <a:ext uri="{FF2B5EF4-FFF2-40B4-BE49-F238E27FC236}">
                <a16:creationId xmlns:a16="http://schemas.microsoft.com/office/drawing/2014/main" id="{343271F1-52C6-48A7-B803-F5F47D01063B}"/>
              </a:ext>
            </a:extLst>
          </p:cNvPr>
          <p:cNvPicPr/>
          <p:nvPr/>
        </p:nvPicPr>
        <p:blipFill>
          <a:blip r:embed="rId22"/>
          <a:stretch>
            <a:fillRect/>
          </a:stretch>
        </p:blipFill>
        <p:spPr>
          <a:xfrm>
            <a:off x="4157489" y="1245663"/>
            <a:ext cx="710644" cy="239056"/>
          </a:xfrm>
          <a:prstGeom prst="rect">
            <a:avLst/>
          </a:prstGeom>
        </p:spPr>
      </p:pic>
      <p:pic>
        <p:nvPicPr>
          <p:cNvPr id="125" name="Picture 124">
            <a:extLst>
              <a:ext uri="{FF2B5EF4-FFF2-40B4-BE49-F238E27FC236}">
                <a16:creationId xmlns:a16="http://schemas.microsoft.com/office/drawing/2014/main" id="{789F82DE-8EE5-4E57-93DC-11D4C2C5D142}"/>
              </a:ext>
            </a:extLst>
          </p:cNvPr>
          <p:cNvPicPr/>
          <p:nvPr/>
        </p:nvPicPr>
        <p:blipFill>
          <a:blip r:embed="rId23"/>
          <a:stretch>
            <a:fillRect/>
          </a:stretch>
        </p:blipFill>
        <p:spPr>
          <a:xfrm>
            <a:off x="6224201" y="1389763"/>
            <a:ext cx="448158" cy="350644"/>
          </a:xfrm>
          <a:prstGeom prst="rect">
            <a:avLst/>
          </a:prstGeom>
        </p:spPr>
      </p:pic>
      <p:cxnSp>
        <p:nvCxnSpPr>
          <p:cNvPr id="126" name="Straight Arrow Connector 125">
            <a:extLst>
              <a:ext uri="{FF2B5EF4-FFF2-40B4-BE49-F238E27FC236}">
                <a16:creationId xmlns:a16="http://schemas.microsoft.com/office/drawing/2014/main" id="{06B7FF49-DBC7-4001-99D8-1D0AB38B81AB}"/>
              </a:ext>
            </a:extLst>
          </p:cNvPr>
          <p:cNvCxnSpPr>
            <a:cxnSpLocks/>
            <a:endCxn id="41" idx="2"/>
          </p:cNvCxnSpPr>
          <p:nvPr/>
        </p:nvCxnSpPr>
        <p:spPr>
          <a:xfrm flipV="1">
            <a:off x="3669960" y="1583628"/>
            <a:ext cx="0" cy="11920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8DFF8FE6-E798-4214-9920-82A81B35CB03}"/>
              </a:ext>
            </a:extLst>
          </p:cNvPr>
          <p:cNvPicPr/>
          <p:nvPr/>
        </p:nvPicPr>
        <p:blipFill>
          <a:blip r:embed="rId24"/>
          <a:stretch>
            <a:fillRect/>
          </a:stretch>
        </p:blipFill>
        <p:spPr>
          <a:xfrm>
            <a:off x="9745726" y="1185192"/>
            <a:ext cx="1212674" cy="317352"/>
          </a:xfrm>
          <a:prstGeom prst="rect">
            <a:avLst/>
          </a:prstGeom>
        </p:spPr>
      </p:pic>
      <p:cxnSp>
        <p:nvCxnSpPr>
          <p:cNvPr id="128" name="Straight Arrow Connector 127">
            <a:extLst>
              <a:ext uri="{FF2B5EF4-FFF2-40B4-BE49-F238E27FC236}">
                <a16:creationId xmlns:a16="http://schemas.microsoft.com/office/drawing/2014/main" id="{8B92901D-BE4E-4B31-A51A-8FDA9F05901E}"/>
              </a:ext>
            </a:extLst>
          </p:cNvPr>
          <p:cNvCxnSpPr>
            <a:cxnSpLocks/>
          </p:cNvCxnSpPr>
          <p:nvPr/>
        </p:nvCxnSpPr>
        <p:spPr>
          <a:xfrm>
            <a:off x="1808491" y="3749678"/>
            <a:ext cx="548271"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9" name="Connector: Elbow 128">
            <a:extLst>
              <a:ext uri="{FF2B5EF4-FFF2-40B4-BE49-F238E27FC236}">
                <a16:creationId xmlns:a16="http://schemas.microsoft.com/office/drawing/2014/main" id="{105C5D40-E9E7-4E2D-AC33-082D38B56907}"/>
              </a:ext>
            </a:extLst>
          </p:cNvPr>
          <p:cNvCxnSpPr>
            <a:cxnSpLocks/>
          </p:cNvCxnSpPr>
          <p:nvPr/>
        </p:nvCxnSpPr>
        <p:spPr>
          <a:xfrm flipV="1">
            <a:off x="2293384" y="3956688"/>
            <a:ext cx="525803" cy="119162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ABA90301-52D9-460B-808C-63470EAA39BD}"/>
              </a:ext>
            </a:extLst>
          </p:cNvPr>
          <p:cNvCxnSpPr>
            <a:cxnSpLocks/>
          </p:cNvCxnSpPr>
          <p:nvPr/>
        </p:nvCxnSpPr>
        <p:spPr>
          <a:xfrm>
            <a:off x="8740789" y="2331089"/>
            <a:ext cx="1312818" cy="10836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61968305-0554-4C87-89B2-90BAAFE9D89F}"/>
              </a:ext>
            </a:extLst>
          </p:cNvPr>
          <p:cNvPicPr>
            <a:picLocks noChangeAspect="1"/>
          </p:cNvPicPr>
          <p:nvPr/>
        </p:nvPicPr>
        <p:blipFill>
          <a:blip r:embed="rId25"/>
          <a:stretch>
            <a:fillRect/>
          </a:stretch>
        </p:blipFill>
        <p:spPr>
          <a:xfrm>
            <a:off x="10241556" y="4217986"/>
            <a:ext cx="943014" cy="472795"/>
          </a:xfrm>
          <a:prstGeom prst="rect">
            <a:avLst/>
          </a:prstGeom>
        </p:spPr>
      </p:pic>
      <p:pic>
        <p:nvPicPr>
          <p:cNvPr id="132" name="Picture 131">
            <a:extLst>
              <a:ext uri="{FF2B5EF4-FFF2-40B4-BE49-F238E27FC236}">
                <a16:creationId xmlns:a16="http://schemas.microsoft.com/office/drawing/2014/main" id="{ED93C708-2149-452D-A1DB-B29CC803E2D7}"/>
              </a:ext>
            </a:extLst>
          </p:cNvPr>
          <p:cNvPicPr/>
          <p:nvPr/>
        </p:nvPicPr>
        <p:blipFill>
          <a:blip r:embed="rId26"/>
          <a:stretch>
            <a:fillRect/>
          </a:stretch>
        </p:blipFill>
        <p:spPr>
          <a:xfrm>
            <a:off x="10379235" y="5455113"/>
            <a:ext cx="792705" cy="350574"/>
          </a:xfrm>
          <a:prstGeom prst="rect">
            <a:avLst/>
          </a:prstGeom>
        </p:spPr>
      </p:pic>
      <p:pic>
        <p:nvPicPr>
          <p:cNvPr id="133" name="Picture 132">
            <a:extLst>
              <a:ext uri="{FF2B5EF4-FFF2-40B4-BE49-F238E27FC236}">
                <a16:creationId xmlns:a16="http://schemas.microsoft.com/office/drawing/2014/main" id="{192A36FA-23D4-49C3-A848-A1B88FE86061}"/>
              </a:ext>
            </a:extLst>
          </p:cNvPr>
          <p:cNvPicPr/>
          <p:nvPr/>
        </p:nvPicPr>
        <p:blipFill>
          <a:blip r:embed="rId27"/>
          <a:stretch>
            <a:fillRect/>
          </a:stretch>
        </p:blipFill>
        <p:spPr>
          <a:xfrm>
            <a:off x="3953888" y="3446170"/>
            <a:ext cx="409939" cy="198650"/>
          </a:xfrm>
          <a:prstGeom prst="rect">
            <a:avLst/>
          </a:prstGeom>
        </p:spPr>
      </p:pic>
      <p:cxnSp>
        <p:nvCxnSpPr>
          <p:cNvPr id="134" name="Straight Connector 133">
            <a:extLst>
              <a:ext uri="{FF2B5EF4-FFF2-40B4-BE49-F238E27FC236}">
                <a16:creationId xmlns:a16="http://schemas.microsoft.com/office/drawing/2014/main" id="{7AAA635D-86A0-4ABA-B30C-2B727C9DF901}"/>
              </a:ext>
            </a:extLst>
          </p:cNvPr>
          <p:cNvCxnSpPr>
            <a:cxnSpLocks/>
            <a:stCxn id="83" idx="1"/>
          </p:cNvCxnSpPr>
          <p:nvPr/>
        </p:nvCxnSpPr>
        <p:spPr>
          <a:xfrm flipH="1">
            <a:off x="4363826" y="3462331"/>
            <a:ext cx="127290" cy="182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1980A96-80CD-4239-ACA2-0C429C61FF58}"/>
              </a:ext>
            </a:extLst>
          </p:cNvPr>
          <p:cNvSpPr txBox="1"/>
          <p:nvPr/>
        </p:nvSpPr>
        <p:spPr>
          <a:xfrm>
            <a:off x="525371" y="3591959"/>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NON-US  APPLICATIONS</a:t>
            </a:r>
          </a:p>
        </p:txBody>
      </p:sp>
      <p:sp>
        <p:nvSpPr>
          <p:cNvPr id="136" name="TextBox 135">
            <a:extLst>
              <a:ext uri="{FF2B5EF4-FFF2-40B4-BE49-F238E27FC236}">
                <a16:creationId xmlns:a16="http://schemas.microsoft.com/office/drawing/2014/main" id="{777F431D-7EA8-4C67-8904-9E2FF595919D}"/>
              </a:ext>
            </a:extLst>
          </p:cNvPr>
          <p:cNvSpPr txBox="1"/>
          <p:nvPr/>
        </p:nvSpPr>
        <p:spPr>
          <a:xfrm>
            <a:off x="532833" y="4005477"/>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US  APPLICATIONS</a:t>
            </a:r>
          </a:p>
        </p:txBody>
      </p:sp>
      <p:pic>
        <p:nvPicPr>
          <p:cNvPr id="137" name="Picture 136">
            <a:extLst>
              <a:ext uri="{FF2B5EF4-FFF2-40B4-BE49-F238E27FC236}">
                <a16:creationId xmlns:a16="http://schemas.microsoft.com/office/drawing/2014/main" id="{99EC9F94-71C5-4543-BDA4-EA9D675E9BE4}"/>
              </a:ext>
            </a:extLst>
          </p:cNvPr>
          <p:cNvPicPr/>
          <p:nvPr/>
        </p:nvPicPr>
        <p:blipFill>
          <a:blip r:embed="rId28"/>
          <a:stretch>
            <a:fillRect/>
          </a:stretch>
        </p:blipFill>
        <p:spPr>
          <a:xfrm rot="16200000">
            <a:off x="1677168" y="4203300"/>
            <a:ext cx="884238" cy="135242"/>
          </a:xfrm>
          <a:prstGeom prst="rect">
            <a:avLst/>
          </a:prstGeom>
        </p:spPr>
      </p:pic>
      <p:cxnSp>
        <p:nvCxnSpPr>
          <p:cNvPr id="138" name="Straight Arrow Connector 137">
            <a:extLst>
              <a:ext uri="{FF2B5EF4-FFF2-40B4-BE49-F238E27FC236}">
                <a16:creationId xmlns:a16="http://schemas.microsoft.com/office/drawing/2014/main" id="{384EEDC3-3921-4F12-9B22-D7DFB2FF1DDF}"/>
              </a:ext>
            </a:extLst>
          </p:cNvPr>
          <p:cNvCxnSpPr>
            <a:cxnSpLocks/>
            <a:stCxn id="136" idx="3"/>
          </p:cNvCxnSpPr>
          <p:nvPr/>
        </p:nvCxnSpPr>
        <p:spPr>
          <a:xfrm>
            <a:off x="1791914" y="4181080"/>
            <a:ext cx="2597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B3E5336-DC17-4A11-BE4A-62FC019CB7DF}"/>
              </a:ext>
            </a:extLst>
          </p:cNvPr>
          <p:cNvCxnSpPr>
            <a:cxnSpLocks/>
          </p:cNvCxnSpPr>
          <p:nvPr/>
        </p:nvCxnSpPr>
        <p:spPr>
          <a:xfrm flipV="1">
            <a:off x="2179897" y="3986337"/>
            <a:ext cx="2064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2EDF9DE0-A2E2-404D-A8CB-15F9CDA2A60C}"/>
              </a:ext>
            </a:extLst>
          </p:cNvPr>
          <p:cNvCxnSpPr>
            <a:endCxn id="98" idx="1"/>
          </p:cNvCxnSpPr>
          <p:nvPr/>
        </p:nvCxnSpPr>
        <p:spPr>
          <a:xfrm rot="16200000" flipH="1">
            <a:off x="1374302" y="4666867"/>
            <a:ext cx="556677" cy="4414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A241DEBB-F990-424B-80A1-604D08A5939B}"/>
              </a:ext>
            </a:extLst>
          </p:cNvPr>
          <p:cNvSpPr/>
          <p:nvPr/>
        </p:nvSpPr>
        <p:spPr>
          <a:xfrm>
            <a:off x="1757078" y="31469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2" name="Rectangle 141">
            <a:extLst>
              <a:ext uri="{FF2B5EF4-FFF2-40B4-BE49-F238E27FC236}">
                <a16:creationId xmlns:a16="http://schemas.microsoft.com/office/drawing/2014/main" id="{0EF3C16B-2B69-4AE2-A604-05BE8643FCAF}"/>
              </a:ext>
            </a:extLst>
          </p:cNvPr>
          <p:cNvSpPr/>
          <p:nvPr/>
        </p:nvSpPr>
        <p:spPr>
          <a:xfrm>
            <a:off x="1793502" y="159638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3" name="Rectangle 142">
            <a:extLst>
              <a:ext uri="{FF2B5EF4-FFF2-40B4-BE49-F238E27FC236}">
                <a16:creationId xmlns:a16="http://schemas.microsoft.com/office/drawing/2014/main" id="{17BB6BD9-0418-4644-95E5-F55048DC2192}"/>
              </a:ext>
            </a:extLst>
          </p:cNvPr>
          <p:cNvSpPr/>
          <p:nvPr/>
        </p:nvSpPr>
        <p:spPr>
          <a:xfrm>
            <a:off x="2834330" y="1111458"/>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4" name="Rectangle 143">
            <a:extLst>
              <a:ext uri="{FF2B5EF4-FFF2-40B4-BE49-F238E27FC236}">
                <a16:creationId xmlns:a16="http://schemas.microsoft.com/office/drawing/2014/main" id="{35054543-F94F-4BC1-99F1-7C0C3E5932FA}"/>
              </a:ext>
            </a:extLst>
          </p:cNvPr>
          <p:cNvSpPr/>
          <p:nvPr/>
        </p:nvSpPr>
        <p:spPr>
          <a:xfrm>
            <a:off x="3795882" y="10281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5" name="Rectangle 144">
            <a:extLst>
              <a:ext uri="{FF2B5EF4-FFF2-40B4-BE49-F238E27FC236}">
                <a16:creationId xmlns:a16="http://schemas.microsoft.com/office/drawing/2014/main" id="{1B7132E8-B660-42EC-A140-0A10FF66B8CA}"/>
              </a:ext>
            </a:extLst>
          </p:cNvPr>
          <p:cNvSpPr/>
          <p:nvPr/>
        </p:nvSpPr>
        <p:spPr>
          <a:xfrm>
            <a:off x="1854058" y="235457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6" name="Rectangle 145">
            <a:extLst>
              <a:ext uri="{FF2B5EF4-FFF2-40B4-BE49-F238E27FC236}">
                <a16:creationId xmlns:a16="http://schemas.microsoft.com/office/drawing/2014/main" id="{B22DBC15-6542-4EFE-A07B-615A73B7E74F}"/>
              </a:ext>
            </a:extLst>
          </p:cNvPr>
          <p:cNvSpPr/>
          <p:nvPr/>
        </p:nvSpPr>
        <p:spPr>
          <a:xfrm>
            <a:off x="5956484" y="213981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7" name="Rectangle 146">
            <a:extLst>
              <a:ext uri="{FF2B5EF4-FFF2-40B4-BE49-F238E27FC236}">
                <a16:creationId xmlns:a16="http://schemas.microsoft.com/office/drawing/2014/main" id="{15E586B1-C043-4157-B77F-32DC8B2B2A33}"/>
              </a:ext>
            </a:extLst>
          </p:cNvPr>
          <p:cNvSpPr/>
          <p:nvPr/>
        </p:nvSpPr>
        <p:spPr>
          <a:xfrm>
            <a:off x="7081227" y="213666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8" name="Rectangle 147">
            <a:extLst>
              <a:ext uri="{FF2B5EF4-FFF2-40B4-BE49-F238E27FC236}">
                <a16:creationId xmlns:a16="http://schemas.microsoft.com/office/drawing/2014/main" id="{4278CAC8-AD78-4DEE-80FD-1A517444353B}"/>
              </a:ext>
            </a:extLst>
          </p:cNvPr>
          <p:cNvSpPr/>
          <p:nvPr/>
        </p:nvSpPr>
        <p:spPr>
          <a:xfrm>
            <a:off x="7335945" y="4262119"/>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49" name="Rectangle 148">
            <a:extLst>
              <a:ext uri="{FF2B5EF4-FFF2-40B4-BE49-F238E27FC236}">
                <a16:creationId xmlns:a16="http://schemas.microsoft.com/office/drawing/2014/main" id="{B4DBDF81-82A1-407E-9141-FED010A66A91}"/>
              </a:ext>
            </a:extLst>
          </p:cNvPr>
          <p:cNvSpPr/>
          <p:nvPr/>
        </p:nvSpPr>
        <p:spPr>
          <a:xfrm>
            <a:off x="5692650" y="342022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0" name="Rectangle 149">
            <a:extLst>
              <a:ext uri="{FF2B5EF4-FFF2-40B4-BE49-F238E27FC236}">
                <a16:creationId xmlns:a16="http://schemas.microsoft.com/office/drawing/2014/main" id="{AD942937-86FC-44E9-BBF4-C0CA7CA84274}"/>
              </a:ext>
            </a:extLst>
          </p:cNvPr>
          <p:cNvSpPr/>
          <p:nvPr/>
        </p:nvSpPr>
        <p:spPr>
          <a:xfrm>
            <a:off x="3615850" y="284015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1" name="Rectangle 150">
            <a:extLst>
              <a:ext uri="{FF2B5EF4-FFF2-40B4-BE49-F238E27FC236}">
                <a16:creationId xmlns:a16="http://schemas.microsoft.com/office/drawing/2014/main" id="{FB4D6913-081D-44A8-9291-EF23BF9F6B69}"/>
              </a:ext>
            </a:extLst>
          </p:cNvPr>
          <p:cNvSpPr/>
          <p:nvPr/>
        </p:nvSpPr>
        <p:spPr>
          <a:xfrm>
            <a:off x="3600924" y="355569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2" name="Rectangle 151">
            <a:extLst>
              <a:ext uri="{FF2B5EF4-FFF2-40B4-BE49-F238E27FC236}">
                <a16:creationId xmlns:a16="http://schemas.microsoft.com/office/drawing/2014/main" id="{F9FE596B-6433-4159-A306-92651262C90B}"/>
              </a:ext>
            </a:extLst>
          </p:cNvPr>
          <p:cNvSpPr/>
          <p:nvPr/>
        </p:nvSpPr>
        <p:spPr>
          <a:xfrm>
            <a:off x="3158033" y="528413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3" name="Rectangle 152">
            <a:extLst>
              <a:ext uri="{FF2B5EF4-FFF2-40B4-BE49-F238E27FC236}">
                <a16:creationId xmlns:a16="http://schemas.microsoft.com/office/drawing/2014/main" id="{0F7DCFEE-ABEC-49F7-A48F-D22CC7BE2EE9}"/>
              </a:ext>
            </a:extLst>
          </p:cNvPr>
          <p:cNvSpPr/>
          <p:nvPr/>
        </p:nvSpPr>
        <p:spPr>
          <a:xfrm>
            <a:off x="8465949" y="296329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4" name="Rectangle 153">
            <a:extLst>
              <a:ext uri="{FF2B5EF4-FFF2-40B4-BE49-F238E27FC236}">
                <a16:creationId xmlns:a16="http://schemas.microsoft.com/office/drawing/2014/main" id="{AAAC8E7F-1EF5-4ABC-89A3-3942CADE3EF7}"/>
              </a:ext>
            </a:extLst>
          </p:cNvPr>
          <p:cNvSpPr/>
          <p:nvPr/>
        </p:nvSpPr>
        <p:spPr>
          <a:xfrm>
            <a:off x="11133157" y="12669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5" name="Rectangle 154">
            <a:extLst>
              <a:ext uri="{FF2B5EF4-FFF2-40B4-BE49-F238E27FC236}">
                <a16:creationId xmlns:a16="http://schemas.microsoft.com/office/drawing/2014/main" id="{76CCBADA-0C3A-41BD-A44F-683B7E6CD62E}"/>
              </a:ext>
            </a:extLst>
          </p:cNvPr>
          <p:cNvSpPr/>
          <p:nvPr/>
        </p:nvSpPr>
        <p:spPr>
          <a:xfrm>
            <a:off x="11414374" y="243476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6" name="Rectangle 155">
            <a:extLst>
              <a:ext uri="{FF2B5EF4-FFF2-40B4-BE49-F238E27FC236}">
                <a16:creationId xmlns:a16="http://schemas.microsoft.com/office/drawing/2014/main" id="{2BAE5F83-C2CE-420B-9C8B-7CCFAF4B4C7E}"/>
              </a:ext>
            </a:extLst>
          </p:cNvPr>
          <p:cNvSpPr/>
          <p:nvPr/>
        </p:nvSpPr>
        <p:spPr>
          <a:xfrm>
            <a:off x="11369313" y="55312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7" name="Rectangle 156">
            <a:extLst>
              <a:ext uri="{FF2B5EF4-FFF2-40B4-BE49-F238E27FC236}">
                <a16:creationId xmlns:a16="http://schemas.microsoft.com/office/drawing/2014/main" id="{3B7EF268-2099-41D0-B5FD-AB32B2AA2A9B}"/>
              </a:ext>
            </a:extLst>
          </p:cNvPr>
          <p:cNvSpPr/>
          <p:nvPr/>
        </p:nvSpPr>
        <p:spPr>
          <a:xfrm>
            <a:off x="11399227" y="432336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8" name="Rectangle 157">
            <a:extLst>
              <a:ext uri="{FF2B5EF4-FFF2-40B4-BE49-F238E27FC236}">
                <a16:creationId xmlns:a16="http://schemas.microsoft.com/office/drawing/2014/main" id="{D9FC2533-6220-4EC9-96EC-1037ADE833B3}"/>
              </a:ext>
            </a:extLst>
          </p:cNvPr>
          <p:cNvSpPr/>
          <p:nvPr/>
        </p:nvSpPr>
        <p:spPr>
          <a:xfrm>
            <a:off x="11382009" y="495559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59" name="Rectangle 158">
            <a:extLst>
              <a:ext uri="{FF2B5EF4-FFF2-40B4-BE49-F238E27FC236}">
                <a16:creationId xmlns:a16="http://schemas.microsoft.com/office/drawing/2014/main" id="{1C802372-5028-4CFB-B489-5312604134A8}"/>
              </a:ext>
            </a:extLst>
          </p:cNvPr>
          <p:cNvSpPr/>
          <p:nvPr/>
        </p:nvSpPr>
        <p:spPr>
          <a:xfrm>
            <a:off x="8435644" y="4855890"/>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0" name="Rectangle 159">
            <a:extLst>
              <a:ext uri="{FF2B5EF4-FFF2-40B4-BE49-F238E27FC236}">
                <a16:creationId xmlns:a16="http://schemas.microsoft.com/office/drawing/2014/main" id="{4A3472A5-B31A-4ED0-B859-B73F3683616F}"/>
              </a:ext>
            </a:extLst>
          </p:cNvPr>
          <p:cNvSpPr/>
          <p:nvPr/>
        </p:nvSpPr>
        <p:spPr>
          <a:xfrm>
            <a:off x="8477406" y="2138218"/>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1" name="Rectangle 160">
            <a:extLst>
              <a:ext uri="{FF2B5EF4-FFF2-40B4-BE49-F238E27FC236}">
                <a16:creationId xmlns:a16="http://schemas.microsoft.com/office/drawing/2014/main" id="{D448B8E1-6B07-40E9-8F6F-9D0D4A03A534}"/>
              </a:ext>
            </a:extLst>
          </p:cNvPr>
          <p:cNvSpPr/>
          <p:nvPr/>
        </p:nvSpPr>
        <p:spPr>
          <a:xfrm>
            <a:off x="8691550" y="126265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2" name="Rectangle 161">
            <a:extLst>
              <a:ext uri="{FF2B5EF4-FFF2-40B4-BE49-F238E27FC236}">
                <a16:creationId xmlns:a16="http://schemas.microsoft.com/office/drawing/2014/main" id="{E13D333A-8147-4543-BC53-8E201AE7A002}"/>
              </a:ext>
            </a:extLst>
          </p:cNvPr>
          <p:cNvSpPr/>
          <p:nvPr/>
        </p:nvSpPr>
        <p:spPr>
          <a:xfrm>
            <a:off x="6728564" y="96719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3" name="Rectangle 162">
            <a:extLst>
              <a:ext uri="{FF2B5EF4-FFF2-40B4-BE49-F238E27FC236}">
                <a16:creationId xmlns:a16="http://schemas.microsoft.com/office/drawing/2014/main" id="{BB630E82-E253-4A47-B84F-2667AEDF8221}"/>
              </a:ext>
            </a:extLst>
          </p:cNvPr>
          <p:cNvSpPr/>
          <p:nvPr/>
        </p:nvSpPr>
        <p:spPr>
          <a:xfrm>
            <a:off x="6726384" y="1454016"/>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4" name="Rectangle 163">
            <a:extLst>
              <a:ext uri="{FF2B5EF4-FFF2-40B4-BE49-F238E27FC236}">
                <a16:creationId xmlns:a16="http://schemas.microsoft.com/office/drawing/2014/main" id="{6112DC63-AF36-48B5-A0C8-4CF75347D0A5}"/>
              </a:ext>
            </a:extLst>
          </p:cNvPr>
          <p:cNvSpPr/>
          <p:nvPr/>
        </p:nvSpPr>
        <p:spPr>
          <a:xfrm>
            <a:off x="7042920" y="343468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5" name="Rectangle 164">
            <a:extLst>
              <a:ext uri="{FF2B5EF4-FFF2-40B4-BE49-F238E27FC236}">
                <a16:creationId xmlns:a16="http://schemas.microsoft.com/office/drawing/2014/main" id="{CE323E27-338D-4251-8527-216ABC640276}"/>
              </a:ext>
            </a:extLst>
          </p:cNvPr>
          <p:cNvSpPr/>
          <p:nvPr/>
        </p:nvSpPr>
        <p:spPr>
          <a:xfrm>
            <a:off x="8373234" y="342021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6" name="Rectangle 165">
            <a:extLst>
              <a:ext uri="{FF2B5EF4-FFF2-40B4-BE49-F238E27FC236}">
                <a16:creationId xmlns:a16="http://schemas.microsoft.com/office/drawing/2014/main" id="{3532EACA-CDC7-47CF-9968-7F684889A8EB}"/>
              </a:ext>
            </a:extLst>
          </p:cNvPr>
          <p:cNvSpPr/>
          <p:nvPr/>
        </p:nvSpPr>
        <p:spPr>
          <a:xfrm>
            <a:off x="11414373" y="3260056"/>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7" name="TextBox 166">
            <a:extLst>
              <a:ext uri="{FF2B5EF4-FFF2-40B4-BE49-F238E27FC236}">
                <a16:creationId xmlns:a16="http://schemas.microsoft.com/office/drawing/2014/main" id="{52318431-95EC-4774-B0DD-F9EE30B5E8A6}"/>
              </a:ext>
            </a:extLst>
          </p:cNvPr>
          <p:cNvSpPr txBox="1"/>
          <p:nvPr/>
        </p:nvSpPr>
        <p:spPr>
          <a:xfrm rot="16200000">
            <a:off x="1230371" y="3405361"/>
            <a:ext cx="2489052"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sp>
        <p:nvSpPr>
          <p:cNvPr id="168" name="Rectangle 167">
            <a:extLst>
              <a:ext uri="{FF2B5EF4-FFF2-40B4-BE49-F238E27FC236}">
                <a16:creationId xmlns:a16="http://schemas.microsoft.com/office/drawing/2014/main" id="{D09F278B-872E-4324-94A6-D2C4DF52D8C1}"/>
              </a:ext>
            </a:extLst>
          </p:cNvPr>
          <p:cNvSpPr/>
          <p:nvPr/>
        </p:nvSpPr>
        <p:spPr>
          <a:xfrm>
            <a:off x="2413271" y="245173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9" name="TextBox 168">
            <a:extLst>
              <a:ext uri="{FF2B5EF4-FFF2-40B4-BE49-F238E27FC236}">
                <a16:creationId xmlns:a16="http://schemas.microsoft.com/office/drawing/2014/main" id="{E107DCCD-E572-4D46-8D63-7082900FEBFE}"/>
              </a:ext>
            </a:extLst>
          </p:cNvPr>
          <p:cNvSpPr txBox="1"/>
          <p:nvPr/>
        </p:nvSpPr>
        <p:spPr>
          <a:xfrm rot="16200000">
            <a:off x="8696952" y="4884728"/>
            <a:ext cx="1860434"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cxnSp>
        <p:nvCxnSpPr>
          <p:cNvPr id="170" name="Straight Arrow Connector 169">
            <a:extLst>
              <a:ext uri="{FF2B5EF4-FFF2-40B4-BE49-F238E27FC236}">
                <a16:creationId xmlns:a16="http://schemas.microsoft.com/office/drawing/2014/main" id="{D2D88FA0-D96E-4DFF-BDD3-DF04B3FA5F5A}"/>
              </a:ext>
            </a:extLst>
          </p:cNvPr>
          <p:cNvCxnSpPr/>
          <p:nvPr/>
        </p:nvCxnSpPr>
        <p:spPr>
          <a:xfrm>
            <a:off x="7532225" y="4439857"/>
            <a:ext cx="197831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3F0B2C3-ACC5-4A94-97B8-C74DA7AF71D3}"/>
              </a:ext>
            </a:extLst>
          </p:cNvPr>
          <p:cNvCxnSpPr>
            <a:cxnSpLocks/>
          </p:cNvCxnSpPr>
          <p:nvPr/>
        </p:nvCxnSpPr>
        <p:spPr>
          <a:xfrm flipV="1">
            <a:off x="9747775" y="4475076"/>
            <a:ext cx="310956" cy="5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3545430-EE80-4BD4-9ADF-3B497C8FC44B}"/>
              </a:ext>
            </a:extLst>
          </p:cNvPr>
          <p:cNvCxnSpPr>
            <a:cxnSpLocks/>
          </p:cNvCxnSpPr>
          <p:nvPr/>
        </p:nvCxnSpPr>
        <p:spPr>
          <a:xfrm flipV="1">
            <a:off x="9737557" y="5084237"/>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E689A141-E045-4FE2-B3A8-E062CF265D31}"/>
              </a:ext>
            </a:extLst>
          </p:cNvPr>
          <p:cNvSpPr/>
          <p:nvPr/>
        </p:nvSpPr>
        <p:spPr>
          <a:xfrm>
            <a:off x="9572607" y="4164262"/>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4" name="Straight Arrow Connector 173">
            <a:extLst>
              <a:ext uri="{FF2B5EF4-FFF2-40B4-BE49-F238E27FC236}">
                <a16:creationId xmlns:a16="http://schemas.microsoft.com/office/drawing/2014/main" id="{5230C625-BF3C-42F5-B605-A826815FF161}"/>
              </a:ext>
            </a:extLst>
          </p:cNvPr>
          <p:cNvCxnSpPr>
            <a:cxnSpLocks/>
            <a:stCxn id="89" idx="3"/>
          </p:cNvCxnSpPr>
          <p:nvPr/>
        </p:nvCxnSpPr>
        <p:spPr>
          <a:xfrm>
            <a:off x="2031156" y="2583237"/>
            <a:ext cx="3405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FFE0F35-3D09-448F-8EC0-A60800C76370}"/>
              </a:ext>
            </a:extLst>
          </p:cNvPr>
          <p:cNvCxnSpPr>
            <a:cxnSpLocks/>
          </p:cNvCxnSpPr>
          <p:nvPr/>
        </p:nvCxnSpPr>
        <p:spPr>
          <a:xfrm>
            <a:off x="2569743" y="3823650"/>
            <a:ext cx="255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ABAFC13-087D-48EF-896D-2E291BDEAB19}"/>
              </a:ext>
            </a:extLst>
          </p:cNvPr>
          <p:cNvCxnSpPr>
            <a:cxnSpLocks/>
            <a:stCxn id="19" idx="2"/>
          </p:cNvCxnSpPr>
          <p:nvPr/>
        </p:nvCxnSpPr>
        <p:spPr>
          <a:xfrm>
            <a:off x="5544651" y="1769273"/>
            <a:ext cx="0" cy="27113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027FB9BA-863F-4999-A0D1-0830E4E3994D}"/>
              </a:ext>
            </a:extLst>
          </p:cNvPr>
          <p:cNvSpPr/>
          <p:nvPr/>
        </p:nvSpPr>
        <p:spPr>
          <a:xfrm>
            <a:off x="4644574" y="1091747"/>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78" name="Straight Arrow Connector 177">
            <a:extLst>
              <a:ext uri="{FF2B5EF4-FFF2-40B4-BE49-F238E27FC236}">
                <a16:creationId xmlns:a16="http://schemas.microsoft.com/office/drawing/2014/main" id="{12F5BAFC-0CFB-4C47-BD4E-C4D75C11DA4F}"/>
              </a:ext>
            </a:extLst>
          </p:cNvPr>
          <p:cNvCxnSpPr>
            <a:cxnSpLocks/>
          </p:cNvCxnSpPr>
          <p:nvPr/>
        </p:nvCxnSpPr>
        <p:spPr>
          <a:xfrm flipV="1">
            <a:off x="9736020" y="5620162"/>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83279FF-687C-459C-928F-1D1003098B6C}"/>
              </a:ext>
            </a:extLst>
          </p:cNvPr>
          <p:cNvCxnSpPr>
            <a:cxnSpLocks/>
          </p:cNvCxnSpPr>
          <p:nvPr/>
        </p:nvCxnSpPr>
        <p:spPr>
          <a:xfrm flipV="1">
            <a:off x="7976014" y="4297485"/>
            <a:ext cx="1534528" cy="1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7EA51FF-60B3-4FE9-AF65-16E89A32EE49}"/>
              </a:ext>
            </a:extLst>
          </p:cNvPr>
          <p:cNvCxnSpPr>
            <a:cxnSpLocks/>
          </p:cNvCxnSpPr>
          <p:nvPr/>
        </p:nvCxnSpPr>
        <p:spPr>
          <a:xfrm flipV="1">
            <a:off x="7961783" y="3975250"/>
            <a:ext cx="0" cy="349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ABB478D-1E60-4A2C-99A9-9A5179166AD1}"/>
              </a:ext>
            </a:extLst>
          </p:cNvPr>
          <p:cNvCxnSpPr>
            <a:cxnSpLocks/>
          </p:cNvCxnSpPr>
          <p:nvPr/>
        </p:nvCxnSpPr>
        <p:spPr>
          <a:xfrm>
            <a:off x="8538470" y="3673048"/>
            <a:ext cx="1510738" cy="1538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0A64315E-1798-416F-9877-A0B141D2EC08}"/>
              </a:ext>
            </a:extLst>
          </p:cNvPr>
          <p:cNvCxnSpPr>
            <a:cxnSpLocks/>
          </p:cNvCxnSpPr>
          <p:nvPr/>
        </p:nvCxnSpPr>
        <p:spPr>
          <a:xfrm rot="16200000" flipH="1">
            <a:off x="1846443" y="1768468"/>
            <a:ext cx="1279326" cy="756576"/>
          </a:xfrm>
          <a:prstGeom prst="bentConnector3">
            <a:avLst>
              <a:gd name="adj1" fmla="val 50000"/>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3" name="Picture 182">
            <a:extLst>
              <a:ext uri="{FF2B5EF4-FFF2-40B4-BE49-F238E27FC236}">
                <a16:creationId xmlns:a16="http://schemas.microsoft.com/office/drawing/2014/main" id="{C096CC2E-0B91-4460-8333-138BFC4E6713}"/>
              </a:ext>
            </a:extLst>
          </p:cNvPr>
          <p:cNvPicPr/>
          <p:nvPr/>
        </p:nvPicPr>
        <p:blipFill>
          <a:blip r:embed="rId29"/>
          <a:stretch>
            <a:fillRect/>
          </a:stretch>
        </p:blipFill>
        <p:spPr>
          <a:xfrm>
            <a:off x="1889234" y="1076612"/>
            <a:ext cx="437168" cy="389652"/>
          </a:xfrm>
          <a:prstGeom prst="rect">
            <a:avLst/>
          </a:prstGeom>
        </p:spPr>
      </p:pic>
      <p:pic>
        <p:nvPicPr>
          <p:cNvPr id="185" name="Picture 184">
            <a:extLst>
              <a:ext uri="{FF2B5EF4-FFF2-40B4-BE49-F238E27FC236}">
                <a16:creationId xmlns:a16="http://schemas.microsoft.com/office/drawing/2014/main" id="{E4CAC9D0-57CA-44E3-84D9-C94B7AF06EDD}"/>
              </a:ext>
            </a:extLst>
          </p:cNvPr>
          <p:cNvPicPr>
            <a:picLocks noChangeAspect="1"/>
          </p:cNvPicPr>
          <p:nvPr/>
        </p:nvPicPr>
        <p:blipFill rotWithShape="1">
          <a:blip r:embed="rId30"/>
          <a:srcRect t="28788" b="28788"/>
          <a:stretch/>
        </p:blipFill>
        <p:spPr>
          <a:xfrm>
            <a:off x="7513410" y="2155565"/>
            <a:ext cx="944056" cy="366824"/>
          </a:xfrm>
          <a:prstGeom prst="rect">
            <a:avLst/>
          </a:prstGeom>
        </p:spPr>
      </p:pic>
      <p:pic>
        <p:nvPicPr>
          <p:cNvPr id="186" name="Picture 185" descr="A picture containing text, clock&#10;&#10;Description automatically generated">
            <a:hlinkClick r:id="rId31" action="ppaction://hlinksldjump"/>
            <a:extLst>
              <a:ext uri="{FF2B5EF4-FFF2-40B4-BE49-F238E27FC236}">
                <a16:creationId xmlns:a16="http://schemas.microsoft.com/office/drawing/2014/main" id="{E4880BF4-F882-4B12-AB7E-A935DA34F8E4}"/>
              </a:ext>
            </a:extLst>
          </p:cNvPr>
          <p:cNvPicPr>
            <a:picLocks noChangeAspect="1"/>
          </p:cNvPicPr>
          <p:nvPr/>
        </p:nvPicPr>
        <p:blipFill>
          <a:blip r:embed="rId32"/>
          <a:stretch>
            <a:fillRect/>
          </a:stretch>
        </p:blipFill>
        <p:spPr>
          <a:xfrm>
            <a:off x="10811385" y="100724"/>
            <a:ext cx="433729" cy="436827"/>
          </a:xfrm>
          <a:prstGeom prst="rect">
            <a:avLst/>
          </a:prstGeom>
        </p:spPr>
      </p:pic>
      <p:pic>
        <p:nvPicPr>
          <p:cNvPr id="187" name="Picture 186" descr="A picture containing text, clock&#10;&#10;Description automatically generated">
            <a:hlinkClick r:id="rId33" action="ppaction://hlinksldjump"/>
            <a:extLst>
              <a:ext uri="{FF2B5EF4-FFF2-40B4-BE49-F238E27FC236}">
                <a16:creationId xmlns:a16="http://schemas.microsoft.com/office/drawing/2014/main" id="{5AF177C9-F209-448E-86E3-A0F25BAE38A5}"/>
              </a:ext>
            </a:extLst>
          </p:cNvPr>
          <p:cNvPicPr>
            <a:picLocks noChangeAspect="1"/>
          </p:cNvPicPr>
          <p:nvPr/>
        </p:nvPicPr>
        <p:blipFill>
          <a:blip r:embed="rId32"/>
          <a:stretch>
            <a:fillRect/>
          </a:stretch>
        </p:blipFill>
        <p:spPr>
          <a:xfrm rot="10800000">
            <a:off x="9473025" y="100724"/>
            <a:ext cx="433729" cy="436827"/>
          </a:xfrm>
          <a:prstGeom prst="rect">
            <a:avLst/>
          </a:prstGeom>
        </p:spPr>
      </p:pic>
      <p:cxnSp>
        <p:nvCxnSpPr>
          <p:cNvPr id="188" name="Straight Connector 187">
            <a:extLst>
              <a:ext uri="{FF2B5EF4-FFF2-40B4-BE49-F238E27FC236}">
                <a16:creationId xmlns:a16="http://schemas.microsoft.com/office/drawing/2014/main" id="{414C7156-8C83-4CBF-8EC0-B30852ED6EDD}"/>
              </a:ext>
            </a:extLst>
          </p:cNvPr>
          <p:cNvCxnSpPr>
            <a:cxnSpLocks/>
          </p:cNvCxnSpPr>
          <p:nvPr/>
        </p:nvCxnSpPr>
        <p:spPr>
          <a:xfrm>
            <a:off x="10030659" y="118327"/>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1780439-8222-43C7-9877-3272BAAAC4AC}"/>
              </a:ext>
            </a:extLst>
          </p:cNvPr>
          <p:cNvCxnSpPr>
            <a:cxnSpLocks/>
          </p:cNvCxnSpPr>
          <p:nvPr/>
        </p:nvCxnSpPr>
        <p:spPr>
          <a:xfrm>
            <a:off x="10697409" y="118327"/>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33" action="ppaction://hlinksldjump"/>
            <a:extLst>
              <a:ext uri="{FF2B5EF4-FFF2-40B4-BE49-F238E27FC236}">
                <a16:creationId xmlns:a16="http://schemas.microsoft.com/office/drawing/2014/main" id="{EB9EF1D6-D106-41B1-95C9-204944F0FEF0}"/>
              </a:ext>
            </a:extLst>
          </p:cNvPr>
          <p:cNvPicPr>
            <a:picLocks noChangeAspect="1"/>
          </p:cNvPicPr>
          <p:nvPr/>
        </p:nvPicPr>
        <p:blipFill>
          <a:blip r:embed="rId34"/>
          <a:stretch>
            <a:fillRect/>
          </a:stretch>
        </p:blipFill>
        <p:spPr>
          <a:xfrm>
            <a:off x="10141551" y="100724"/>
            <a:ext cx="441385" cy="441385"/>
          </a:xfrm>
          <a:prstGeom prst="rect">
            <a:avLst/>
          </a:prstGeom>
        </p:spPr>
      </p:pic>
    </p:spTree>
    <p:extLst>
      <p:ext uri="{BB962C8B-B14F-4D97-AF65-F5344CB8AC3E}">
        <p14:creationId xmlns:p14="http://schemas.microsoft.com/office/powerpoint/2010/main" val="167939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295785" y="414917"/>
            <a:ext cx="10515600" cy="635680"/>
          </a:xfrm>
        </p:spPr>
        <p:txBody>
          <a:bodyPr/>
          <a:lstStyle/>
          <a:p>
            <a:r>
              <a:rPr lang="en-US" b="1" dirty="0">
                <a:solidFill>
                  <a:schemeClr val="tx2"/>
                </a:solidFill>
                <a:latin typeface="+mj-lt"/>
              </a:rPr>
              <a:t>CIP Key Accomplishments</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3" name="Rectangle 2">
            <a:extLst>
              <a:ext uri="{FF2B5EF4-FFF2-40B4-BE49-F238E27FC236}">
                <a16:creationId xmlns:a16="http://schemas.microsoft.com/office/drawing/2014/main" id="{7467C321-3DBB-4A1B-8F51-C679C0A269B9}"/>
              </a:ext>
            </a:extLst>
          </p:cNvPr>
          <p:cNvSpPr/>
          <p:nvPr/>
        </p:nvSpPr>
        <p:spPr>
          <a:xfrm>
            <a:off x="306210" y="1002540"/>
            <a:ext cx="11362207" cy="5509200"/>
          </a:xfrm>
          <a:prstGeom prst="rect">
            <a:avLst/>
          </a:prstGeom>
        </p:spPr>
        <p:txBody>
          <a:bodyPr wrap="square">
            <a:spAutoFit/>
          </a:bodyPr>
          <a:lstStyle/>
          <a:p>
            <a:endParaRPr lang="en-US" sz="1400" dirty="0">
              <a:latin typeface="+mj-lt"/>
              <a:ea typeface="Calibri" panose="020F0502020204030204" pitchFamily="34" charset="0"/>
            </a:endParaRPr>
          </a:p>
          <a:p>
            <a:pPr marL="457200" marR="0">
              <a:spcBef>
                <a:spcPts val="0"/>
              </a:spcBef>
              <a:spcAft>
                <a:spcPts val="0"/>
              </a:spcAft>
            </a:pPr>
            <a:r>
              <a:rPr lang="en-US" sz="1600" b="1" dirty="0">
                <a:solidFill>
                  <a:srgbClr val="000000">
                    <a:lumMod val="75000"/>
                    <a:lumOff val="25000"/>
                  </a:srgbClr>
                </a:solidFill>
                <a:latin typeface="Mulish"/>
              </a:rPr>
              <a:t>Markers of Harm</a:t>
            </a:r>
            <a:r>
              <a:rPr lang="en-US" sz="1400" dirty="0">
                <a:solidFill>
                  <a:srgbClr val="000000">
                    <a:lumMod val="75000"/>
                    <a:lumOff val="25000"/>
                  </a:srgbClr>
                </a:solidFill>
                <a:latin typeface="Mulish"/>
              </a:rPr>
              <a:t>: Built a model that evaluates customer interaction in our system and scores the customer from a risk of harm perspective. This score helps in targeting campaigns / rewards based on customer Risk score.</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Fraud Detection for Poker</a:t>
            </a:r>
            <a:r>
              <a:rPr lang="en-US" sz="1400" dirty="0">
                <a:solidFill>
                  <a:srgbClr val="000000">
                    <a:lumMod val="75000"/>
                    <a:lumOff val="25000"/>
                  </a:srgbClr>
                </a:solidFill>
                <a:latin typeface="Mulish"/>
              </a:rPr>
              <a:t>: Identify fraudulent Poker players who are trying to abuse the system by collusion</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CRM Dashboard</a:t>
            </a:r>
            <a:r>
              <a:rPr lang="en-US" sz="1400" dirty="0">
                <a:solidFill>
                  <a:srgbClr val="000000">
                    <a:lumMod val="75000"/>
                    <a:lumOff val="25000"/>
                  </a:srgbClr>
                </a:solidFill>
                <a:latin typeface="Mulish"/>
              </a:rPr>
              <a:t>: Single interface for marketing / Ops users for tracking and monitoring all CRM campaigns, rewards with realtime alerting mechanism. Additionally provides details statistics on Player logins, Cashier deposits / withdrawals, Active players etc.,</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Payment Dashboard</a:t>
            </a:r>
            <a:r>
              <a:rPr lang="en-US" sz="1400" dirty="0">
                <a:solidFill>
                  <a:srgbClr val="000000">
                    <a:lumMod val="75000"/>
                    <a:lumOff val="25000"/>
                  </a:srgbClr>
                </a:solidFill>
                <a:latin typeface="Mulish"/>
              </a:rPr>
              <a:t>: Dedicated dashboard for payments end users (marketing / ops) to view Cashier Deposits / Withdrawals and their failures / success stats; Provisioned Real time alerting.</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CDNA Sports</a:t>
            </a:r>
            <a:r>
              <a:rPr lang="en-US" sz="1400" dirty="0">
                <a:solidFill>
                  <a:srgbClr val="000000">
                    <a:lumMod val="75000"/>
                    <a:lumOff val="25000"/>
                  </a:srgbClr>
                </a:solidFill>
                <a:latin typeface="Mulish"/>
              </a:rPr>
              <a:t>: Personalized Recommendations for Top Sports, Live Sports, Default Bet Amount for all Sports users</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Personalization Systems with AI/ML</a:t>
            </a:r>
            <a:r>
              <a:rPr lang="en-US" sz="1400" dirty="0">
                <a:solidFill>
                  <a:srgbClr val="000000">
                    <a:lumMod val="75000"/>
                    <a:lumOff val="25000"/>
                  </a:srgbClr>
                </a:solidFill>
                <a:latin typeface="Mulish"/>
              </a:rPr>
              <a:t>: Provisioned Casino/Sports recommendations via ADA (CASIA / SIA), Graphyte</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A/B Test Integration</a:t>
            </a:r>
            <a:r>
              <a:rPr lang="en-US" sz="1400" dirty="0">
                <a:solidFill>
                  <a:srgbClr val="000000">
                    <a:lumMod val="75000"/>
                    <a:lumOff val="25000"/>
                  </a:srgbClr>
                </a:solidFill>
                <a:latin typeface="Mulish"/>
              </a:rPr>
              <a:t>: AB Campaigns source behavioral &amp; transaction data from CIP platform towards player specific recommendations</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Data Lake</a:t>
            </a:r>
            <a:r>
              <a:rPr lang="en-US" sz="1400" dirty="0">
                <a:solidFill>
                  <a:srgbClr val="000000">
                    <a:lumMod val="75000"/>
                    <a:lumOff val="25000"/>
                  </a:srgbClr>
                </a:solidFill>
                <a:latin typeface="Mulish"/>
              </a:rPr>
              <a:t>: Realtime data from different sources made available (for end users) to get more accurate business insights</a:t>
            </a:r>
          </a:p>
          <a:p>
            <a:pPr marR="0" lvl="1">
              <a:spcBef>
                <a:spcPts val="0"/>
              </a:spcBef>
              <a:spcAft>
                <a:spcPts val="0"/>
              </a:spcAft>
            </a:pPr>
            <a:endParaRPr lang="en-US" sz="1400" dirty="0">
              <a:solidFill>
                <a:srgbClr val="000000">
                  <a:lumMod val="75000"/>
                  <a:lumOff val="25000"/>
                </a:srgbClr>
              </a:solidFill>
              <a:latin typeface="Mulish"/>
            </a:endParaRPr>
          </a:p>
          <a:p>
            <a:pPr marR="0" lvl="1">
              <a:spcBef>
                <a:spcPts val="0"/>
              </a:spcBef>
              <a:spcAft>
                <a:spcPts val="0"/>
              </a:spcAft>
            </a:pPr>
            <a:r>
              <a:rPr lang="en-US" sz="1600" b="1" dirty="0">
                <a:solidFill>
                  <a:srgbClr val="000000">
                    <a:lumMod val="75000"/>
                    <a:lumOff val="25000"/>
                  </a:srgbClr>
                </a:solidFill>
                <a:latin typeface="Mulish"/>
              </a:rPr>
              <a:t>Facebook integration</a:t>
            </a:r>
            <a:r>
              <a:rPr lang="en-US" sz="1600" dirty="0">
                <a:solidFill>
                  <a:srgbClr val="000000">
                    <a:lumMod val="75000"/>
                    <a:lumOff val="25000"/>
                  </a:srgbClr>
                </a:solidFill>
                <a:latin typeface="Mulish"/>
              </a:rPr>
              <a:t>:</a:t>
            </a:r>
            <a:r>
              <a:rPr lang="en-US" sz="1400" dirty="0">
                <a:solidFill>
                  <a:srgbClr val="000000">
                    <a:lumMod val="75000"/>
                    <a:lumOff val="25000"/>
                  </a:srgbClr>
                </a:solidFill>
                <a:latin typeface="Mulish"/>
              </a:rPr>
              <a:t> </a:t>
            </a:r>
            <a:r>
              <a:rPr lang="en-US" sz="1400" dirty="0">
                <a:solidFill>
                  <a:schemeClr val="tx1">
                    <a:lumMod val="75000"/>
                    <a:lumOff val="25000"/>
                  </a:schemeClr>
                </a:solidFill>
              </a:rPr>
              <a:t>Integrated with Facebook Conversion </a:t>
            </a:r>
            <a:r>
              <a:rPr lang="en-US" sz="1400" dirty="0" err="1">
                <a:solidFill>
                  <a:schemeClr val="tx1">
                    <a:lumMod val="75000"/>
                    <a:lumOff val="25000"/>
                  </a:schemeClr>
                </a:solidFill>
              </a:rPr>
              <a:t>Api</a:t>
            </a:r>
            <a:r>
              <a:rPr lang="en-US" sz="1400" dirty="0">
                <a:solidFill>
                  <a:schemeClr val="tx1">
                    <a:lumMod val="75000"/>
                    <a:lumOff val="25000"/>
                  </a:schemeClr>
                </a:solidFill>
              </a:rPr>
              <a:t> towards optimizing Ad targeting , decrease cost per action and measure results.</a:t>
            </a:r>
            <a:endParaRPr lang="en-US" sz="1400" dirty="0">
              <a:solidFill>
                <a:srgbClr val="000000">
                  <a:lumMod val="75000"/>
                  <a:lumOff val="25000"/>
                </a:srgbClr>
              </a:solidFill>
              <a:latin typeface="Mulish"/>
            </a:endParaRPr>
          </a:p>
        </p:txBody>
      </p:sp>
    </p:spTree>
    <p:extLst>
      <p:ext uri="{BB962C8B-B14F-4D97-AF65-F5344CB8AC3E}">
        <p14:creationId xmlns:p14="http://schemas.microsoft.com/office/powerpoint/2010/main" val="12479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Deliverables 2021</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69639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Currently, we don’t have bet recommendations for sports which would help to target players with personalized recommendations.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Consuming the Bet Placement, Bet Settlement, Payout Status, Event, Market, Selection, Oxirep-Commentary messages events in Realtime from Open bet over DF Kafka and made available for Model consumption, which  generates bet recommendations to the players.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Significantly more personalized customer experience and increase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5747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CIP consumes this data from DF Kafka and made available for model.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Source Events: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Bet Placement, Bet Settlement, Payout Status, Event, Market, Selection, Oxirep-Commentary messages.</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851A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Ladbrokes SIA</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6963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rPr>
              <a:t>In order to provide data to ML models and to ensure safer gambling, we need to provide the players’ behavioral and transactional data.</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GVC,LCG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Consuming the Bet Placement, Bet Settlement, Login, Deposit, Withdrawal, Redeem, Payout, Promo, Bonus, Wallet events and </a:t>
            </a:r>
            <a:r>
              <a:rPr lang="en-US" sz="1400" dirty="0">
                <a:solidFill>
                  <a:schemeClr val="tx1">
                    <a:lumMod val="75000"/>
                    <a:lumOff val="25000"/>
                  </a:schemeClr>
                </a:solidFill>
              </a:rPr>
              <a:t>players’ behavioral events</a:t>
            </a:r>
            <a:r>
              <a:rPr lang="en-US" sz="1400" dirty="0">
                <a:solidFill>
                  <a:schemeClr val="tx1">
                    <a:lumMod val="75000"/>
                    <a:lumOff val="25000"/>
                  </a:schemeClr>
                </a:solidFill>
                <a:latin typeface="+mj-lt"/>
              </a:rPr>
              <a:t> in Realtime from GVC,LCG Data centers for Model consumption.</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rPr>
              <a:t>Players can see the personalized recommendations of </a:t>
            </a:r>
            <a:br>
              <a:rPr lang="en-US" sz="1400" b="1" dirty="0">
                <a:solidFill>
                  <a:schemeClr val="tx1">
                    <a:lumMod val="75000"/>
                    <a:lumOff val="25000"/>
                  </a:schemeClr>
                </a:solidFill>
              </a:rPr>
            </a:br>
            <a:r>
              <a:rPr lang="en-US" sz="1400" dirty="0">
                <a:solidFill>
                  <a:schemeClr val="tx1">
                    <a:lumMod val="75000"/>
                    <a:lumOff val="25000"/>
                  </a:schemeClr>
                </a:solidFill>
              </a:rPr>
              <a:t>sports/games and also these models would enforce safer gambling.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302242" cy="1359346"/>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below events in Realtime from GVC, LCG data centers over Analytics ESB.</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Settlement,Login,Deposit,Withdrawal,Redeem,Payout,Promo,Bonus,Wallet events and </a:t>
            </a:r>
            <a:r>
              <a:rPr lang="en-US" sz="1400" dirty="0">
                <a:solidFill>
                  <a:schemeClr val="tx1">
                    <a:lumMod val="75000"/>
                    <a:lumOff val="25000"/>
                  </a:schemeClr>
                </a:solidFill>
              </a:rPr>
              <a:t>players’ behavioral events </a:t>
            </a:r>
            <a:r>
              <a:rPr lang="en-US" sz="1400" dirty="0">
                <a:solidFill>
                  <a:schemeClr val="tx1">
                    <a:lumMod val="75000"/>
                    <a:lumOff val="25000"/>
                  </a:schemeClr>
                </a:solidFill>
                <a:latin typeface="+mj-lt"/>
              </a:rPr>
              <a:t>.</a:t>
            </a:r>
            <a:endParaRPr lang="en-US" sz="16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ARC Project</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A0E718D8-47DC-4D2B-A3D2-7F50104984F6}"/>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48C7B152-2D49-474E-AE8C-89A33C1A4D92}"/>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EA089221-3794-42F2-A8AC-E9B90880899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93B55AA-2BE9-4300-A4FE-5F2B623396ED}"/>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FADB2701-DC67-4CD3-B5F4-97AEDCF764B9}"/>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46327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47152"/>
          </a:xfrm>
          <a:prstGeom prst="rect">
            <a:avLst/>
          </a:prstGeom>
        </p:spPr>
        <p:txBody>
          <a:bodyPr wrap="square">
            <a:spAutoFit/>
          </a:bodyPr>
          <a:lstStyle/>
          <a:p>
            <a:r>
              <a:rPr lang="en-US" sz="1600" b="1" dirty="0">
                <a:solidFill>
                  <a:schemeClr val="tx1">
                    <a:lumMod val="75000"/>
                    <a:lumOff val="25000"/>
                  </a:schemeClr>
                </a:solidFill>
                <a:latin typeface="+mj-lt"/>
              </a:rPr>
              <a:t>Problem description:  </a:t>
            </a:r>
          </a:p>
          <a:p>
            <a:pPr>
              <a:spcAft>
                <a:spcPts val="1000"/>
              </a:spcAft>
            </a:pPr>
            <a:r>
              <a:rPr lang="en-US" sz="1400" dirty="0">
                <a:solidFill>
                  <a:schemeClr val="tx1">
                    <a:lumMod val="75000"/>
                    <a:lumOff val="25000"/>
                  </a:schemeClr>
                </a:solidFill>
                <a:latin typeface="+mj-lt"/>
              </a:rPr>
              <a:t>In order to provide data to ML models and to ensure safer gambling, we need to provide the players’ behavioral and transactional data.</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ALL US Label.</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Consuming the Bet Placement, Bet Settlement, Login, Deposit, Withdrawal, Redeem, Payout, Promo, Bonus, Bingo, Wallet events , players’ </a:t>
            </a:r>
            <a:r>
              <a:rPr lang="en-US" sz="1400" dirty="0">
                <a:solidFill>
                  <a:schemeClr val="tx1">
                    <a:lumMod val="75000"/>
                    <a:lumOff val="25000"/>
                  </a:schemeClr>
                </a:solidFill>
              </a:rPr>
              <a:t>behavioral events</a:t>
            </a:r>
            <a:r>
              <a:rPr lang="en-US" sz="1400" dirty="0">
                <a:solidFill>
                  <a:schemeClr val="tx1">
                    <a:lumMod val="75000"/>
                    <a:lumOff val="25000"/>
                  </a:schemeClr>
                </a:solidFill>
                <a:latin typeface="+mj-lt"/>
              </a:rPr>
              <a:t> in Realtime from ALL US Data centers for Model consumption.</a:t>
            </a:r>
          </a:p>
          <a:p>
            <a:r>
              <a:rPr lang="en-US" sz="1600" b="1" dirty="0">
                <a:solidFill>
                  <a:schemeClr val="tx1">
                    <a:lumMod val="75000"/>
                    <a:lumOff val="25000"/>
                  </a:schemeClr>
                </a:solidFill>
                <a:latin typeface="+mj-lt"/>
              </a:rPr>
              <a:t>Business benefit: </a:t>
            </a:r>
          </a:p>
          <a:p>
            <a:pPr>
              <a:spcAft>
                <a:spcPts val="600"/>
              </a:spcAft>
            </a:pPr>
            <a:r>
              <a:rPr lang="en-US" sz="1600" spc="-60" dirty="0">
                <a:solidFill>
                  <a:schemeClr val="tx1">
                    <a:lumMod val="75000"/>
                    <a:lumOff val="25000"/>
                  </a:schemeClr>
                </a:solidFill>
                <a:latin typeface="+mj-lt"/>
              </a:rPr>
              <a:t>Players can see the personalized recommendations of </a:t>
            </a:r>
            <a:br>
              <a:rPr lang="en-US" sz="1600" b="1" spc="-60" dirty="0">
                <a:solidFill>
                  <a:schemeClr val="tx1">
                    <a:lumMod val="75000"/>
                    <a:lumOff val="25000"/>
                  </a:schemeClr>
                </a:solidFill>
                <a:latin typeface="+mj-lt"/>
              </a:rPr>
            </a:br>
            <a:r>
              <a:rPr lang="en-US" sz="1400" spc="-60" dirty="0">
                <a:solidFill>
                  <a:schemeClr val="tx1">
                    <a:lumMod val="75000"/>
                    <a:lumOff val="25000"/>
                  </a:schemeClr>
                </a:solidFill>
                <a:latin typeface="+mj-lt"/>
              </a:rPr>
              <a:t>sports/games and also these models would enforce safer gambling.</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359346"/>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Architecture/Design: </a:t>
            </a:r>
            <a:r>
              <a:rPr lang="en-US" sz="1400" dirty="0">
                <a:solidFill>
                  <a:schemeClr val="tx1">
                    <a:lumMod val="75000"/>
                    <a:lumOff val="25000"/>
                  </a:schemeClr>
                </a:solidFill>
                <a:latin typeface="+mj-lt"/>
              </a:rPr>
              <a:t>CIP consumes below events in Realtime from different US data centers over Analytics ESB.</a:t>
            </a:r>
          </a:p>
          <a:p>
            <a:pPr>
              <a:spcAft>
                <a:spcPts val="1000"/>
              </a:spcAft>
            </a:pPr>
            <a:r>
              <a:rPr lang="en-US" sz="1600" b="1" dirty="0">
                <a:solidFill>
                  <a:schemeClr val="tx1">
                    <a:lumMod val="75000"/>
                    <a:lumOff val="25000"/>
                  </a:schemeClr>
                </a:solidFill>
                <a:latin typeface="+mj-lt"/>
              </a:rPr>
              <a:t>Source Events: </a:t>
            </a:r>
            <a:r>
              <a:rPr lang="en-US" sz="1400" dirty="0">
                <a:solidFill>
                  <a:schemeClr val="tx1">
                    <a:lumMod val="75000"/>
                    <a:lumOff val="25000"/>
                  </a:schemeClr>
                </a:solidFill>
                <a:latin typeface="+mj-lt"/>
              </a:rPr>
              <a:t>Bet Placement, Bet Settlement, Login, Deposit, Withdrawal, Redeem, Payout, Promo, Bonus, Bingo, Wallet events and </a:t>
            </a:r>
            <a:r>
              <a:rPr lang="en-US" sz="1400" dirty="0">
                <a:solidFill>
                  <a:schemeClr val="tx1">
                    <a:lumMod val="75000"/>
                    <a:lumOff val="25000"/>
                  </a:schemeClr>
                </a:solidFill>
              </a:rPr>
              <a:t>players’ behavioral events</a:t>
            </a:r>
            <a:r>
              <a:rPr lang="en-US" sz="1400" dirty="0">
                <a:solidFill>
                  <a:schemeClr val="tx1">
                    <a:lumMod val="75000"/>
                    <a:lumOff val="25000"/>
                  </a:schemeClr>
                </a:solidFill>
                <a:latin typeface="+mj-lt"/>
              </a:rPr>
              <a:t>.</a:t>
            </a:r>
            <a:endParaRPr lang="en-US" sz="16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spc="-60" dirty="0">
                <a:solidFill>
                  <a:schemeClr val="tx2"/>
                </a:solidFill>
                <a:latin typeface="+mj-lt"/>
              </a:rPr>
              <a:t>US Realtime transactional data </a:t>
            </a:r>
          </a:p>
        </p:txBody>
      </p: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808C319A-AFAD-4098-8FD7-1D64F8F122A9}"/>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44A0AEAA-3B4A-40A0-9EE0-240D105379B5}"/>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62D7CF85-2D82-4DC2-98EE-6093AB13D779}"/>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33D4321-2B9B-422E-A5AA-D64286FC065A}"/>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descr="Icon&#10;&#10;Description automatically generated">
            <a:hlinkClick r:id="rId10" action="ppaction://hlinksldjump"/>
            <a:extLst>
              <a:ext uri="{FF2B5EF4-FFF2-40B4-BE49-F238E27FC236}">
                <a16:creationId xmlns:a16="http://schemas.microsoft.com/office/drawing/2014/main" id="{A187BE83-7E3C-4729-880D-0801727ABA49}"/>
              </a:ext>
            </a:extLst>
          </p:cNvPr>
          <p:cNvPicPr>
            <a:picLocks noChangeAspect="1"/>
          </p:cNvPicPr>
          <p:nvPr/>
        </p:nvPicPr>
        <p:blipFill>
          <a:blip r:embed="rId11"/>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2087850986"/>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1E477CB-E964-4B2C-B9E6-B8D1715490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7570</TotalTime>
  <Words>3632</Words>
  <Application>Microsoft Office PowerPoint</Application>
  <PresentationFormat>Widescreen</PresentationFormat>
  <Paragraphs>361</Paragraphs>
  <Slides>29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Courier New</vt:lpstr>
      <vt:lpstr>Mulish</vt:lpstr>
      <vt:lpstr>Mulish ExtraBold Roman</vt:lpstr>
      <vt:lpstr>Mulish Regular Roman</vt:lpstr>
      <vt:lpstr>Mulish SemiBold</vt:lpstr>
      <vt:lpstr>System Font Regular</vt:lpstr>
      <vt:lpstr>Entain Theme</vt:lpstr>
      <vt:lpstr>CIP - Customer Intelligence Platform</vt:lpstr>
      <vt:lpstr>Agenda</vt:lpstr>
      <vt:lpstr>Customer Intelligence Platform  – Overview</vt:lpstr>
      <vt:lpstr>Customer Intelligence Platform [CIP]</vt:lpstr>
      <vt:lpstr>CIP Key Accomplishments</vt:lpstr>
      <vt:lpstr>CIP Deliverables 2021</vt:lpstr>
      <vt:lpstr>Ladbrokes SIA</vt:lpstr>
      <vt:lpstr>ARC Project</vt:lpstr>
      <vt:lpstr>US Realtime transactional data </vt:lpstr>
      <vt:lpstr>Live Casino</vt:lpstr>
      <vt:lpstr>Performance Improvements </vt:lpstr>
      <vt:lpstr>Stream AWS Casia model data &amp; serve through API /  CASIA-CASINO Recommendation Data Routing to DCRM (Optimove)</vt:lpstr>
      <vt:lpstr>CDNA Sports</vt:lpstr>
      <vt:lpstr>Play Tech integration</vt:lpstr>
      <vt:lpstr>Phone &amp; Email Encryption for Snapchat integration </vt:lpstr>
      <vt:lpstr>PowerPoint Presentation</vt:lpstr>
      <vt:lpstr>Brute force data loss mitigation</vt:lpstr>
      <vt:lpstr>Facebook CAPI</vt:lpstr>
      <vt:lpstr>Scout Integration</vt:lpstr>
      <vt:lpstr>Long Sessions</vt:lpstr>
      <vt:lpstr>Play Breaks</vt:lpstr>
      <vt:lpstr>PowerPoint Presentation</vt:lpstr>
      <vt:lpstr>Graphyte Integration</vt:lpstr>
      <vt:lpstr>PowerPoint Presentation</vt:lpstr>
      <vt:lpstr>SIA: My Marquee A/B Test</vt:lpstr>
      <vt:lpstr>CIP Roadmap - 2022</vt:lpstr>
      <vt:lpstr>CIP Roadmap projects - 2022</vt:lpstr>
      <vt:lpstr>CIP Roadmap projects - 2022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Sree Panchajanyam Devaguptapu</cp:lastModifiedBy>
  <cp:revision>221</cp:revision>
  <dcterms:created xsi:type="dcterms:W3CDTF">2021-03-17T10:13:20Z</dcterms:created>
  <dcterms:modified xsi:type="dcterms:W3CDTF">2021-12-24T08:00:30Z</dcterms:modified>
</cp:coreProperties>
</file>