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91" r:id="rId5"/>
    <p:sldId id="395" r:id="rId6"/>
    <p:sldId id="393" r:id="rId7"/>
    <p:sldId id="390" r:id="rId8"/>
    <p:sldId id="366" r:id="rId9"/>
    <p:sldId id="367" r:id="rId10"/>
    <p:sldId id="368" r:id="rId11"/>
    <p:sldId id="369" r:id="rId12"/>
    <p:sldId id="370" r:id="rId13"/>
    <p:sldId id="372" r:id="rId14"/>
    <p:sldId id="374" r:id="rId15"/>
    <p:sldId id="376" r:id="rId16"/>
    <p:sldId id="379" r:id="rId17"/>
    <p:sldId id="381" r:id="rId18"/>
    <p:sldId id="384" r:id="rId19"/>
    <p:sldId id="383" r:id="rId20"/>
    <p:sldId id="385" r:id="rId21"/>
    <p:sldId id="386" r:id="rId22"/>
    <p:sldId id="378" r:id="rId23"/>
    <p:sldId id="3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207DC-3D41-4281-ADD5-753622FB8655}" v="605" dt="2021-12-23T06:43:11.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3324" autoAdjust="0"/>
  </p:normalViewPr>
  <p:slideViewPr>
    <p:cSldViewPr snapToGrid="0">
      <p:cViewPr varScale="1">
        <p:scale>
          <a:sx n="67" d="100"/>
          <a:sy n="67" d="100"/>
        </p:scale>
        <p:origin x="80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voori Vikas" userId="S::vikas.mavoori@ivycomptech.com::59e8accf-aae5-489d-b368-1ada5dd8b57b" providerId="AD" clId="Web-{523207DC-3D41-4281-ADD5-753622FB8655}"/>
    <pc:docChg chg="addSld modSld sldOrd">
      <pc:chgData name="Mavoori Vikas" userId="S::vikas.mavoori@ivycomptech.com::59e8accf-aae5-489d-b368-1ada5dd8b57b" providerId="AD" clId="Web-{523207DC-3D41-4281-ADD5-753622FB8655}" dt="2021-12-23T06:43:10.787" v="309" actId="20577"/>
      <pc:docMkLst>
        <pc:docMk/>
      </pc:docMkLst>
      <pc:sldChg chg="addSp delSp">
        <pc:chgData name="Mavoori Vikas" userId="S::vikas.mavoori@ivycomptech.com::59e8accf-aae5-489d-b368-1ada5dd8b57b" providerId="AD" clId="Web-{523207DC-3D41-4281-ADD5-753622FB8655}" dt="2021-12-23T06:35:48.520" v="1"/>
        <pc:sldMkLst>
          <pc:docMk/>
          <pc:sldMk cId="1424953642" sldId="390"/>
        </pc:sldMkLst>
        <pc:spChg chg="add del">
          <ac:chgData name="Mavoori Vikas" userId="S::vikas.mavoori@ivycomptech.com::59e8accf-aae5-489d-b368-1ada5dd8b57b" providerId="AD" clId="Web-{523207DC-3D41-4281-ADD5-753622FB8655}" dt="2021-12-23T06:35:48.520" v="1"/>
          <ac:spMkLst>
            <pc:docMk/>
            <pc:sldMk cId="1424953642" sldId="390"/>
            <ac:spMk id="19" creationId="{9B06F8EE-676A-45A1-AF91-8B6C9C99AFE5}"/>
          </ac:spMkLst>
        </pc:spChg>
      </pc:sldChg>
      <pc:sldChg chg="modSp add ord replId">
        <pc:chgData name="Mavoori Vikas" userId="S::vikas.mavoori@ivycomptech.com::59e8accf-aae5-489d-b368-1ada5dd8b57b" providerId="AD" clId="Web-{523207DC-3D41-4281-ADD5-753622FB8655}" dt="2021-12-23T06:43:10.787" v="309" actId="20577"/>
        <pc:sldMkLst>
          <pc:docMk/>
          <pc:sldMk cId="1543887036" sldId="396"/>
        </pc:sldMkLst>
        <pc:spChg chg="mod">
          <ac:chgData name="Mavoori Vikas" userId="S::vikas.mavoori@ivycomptech.com::59e8accf-aae5-489d-b368-1ada5dd8b57b" providerId="AD" clId="Web-{523207DC-3D41-4281-ADD5-753622FB8655}" dt="2021-12-23T06:36:10.864" v="17" actId="20577"/>
          <ac:spMkLst>
            <pc:docMk/>
            <pc:sldMk cId="1543887036" sldId="396"/>
            <ac:spMk id="16" creationId="{5A1490B4-68BF-4499-A581-93E500B08F6E}"/>
          </ac:spMkLst>
        </pc:spChg>
        <pc:spChg chg="mod">
          <ac:chgData name="Mavoori Vikas" userId="S::vikas.mavoori@ivycomptech.com::59e8accf-aae5-489d-b368-1ada5dd8b57b" providerId="AD" clId="Web-{523207DC-3D41-4281-ADD5-753622FB8655}" dt="2021-12-23T06:43:10.787" v="309" actId="20577"/>
          <ac:spMkLst>
            <pc:docMk/>
            <pc:sldMk cId="1543887036" sldId="396"/>
            <ac:spMk id="45" creationId="{D995FE0D-C272-4C24-B9FC-10365C8B5C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22/12/2021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380924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418796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66398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3668792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175604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1846698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399179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321715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47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79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5</a:t>
            </a:fld>
            <a:endParaRPr lang="en-US"/>
          </a:p>
        </p:txBody>
      </p:sp>
    </p:spTree>
    <p:extLst>
      <p:ext uri="{BB962C8B-B14F-4D97-AF65-F5344CB8AC3E}">
        <p14:creationId xmlns:p14="http://schemas.microsoft.com/office/powerpoint/2010/main" val="335348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6</a:t>
            </a:fld>
            <a:endParaRPr lang="en-US"/>
          </a:p>
        </p:txBody>
      </p:sp>
    </p:spTree>
    <p:extLst>
      <p:ext uri="{BB962C8B-B14F-4D97-AF65-F5344CB8AC3E}">
        <p14:creationId xmlns:p14="http://schemas.microsoft.com/office/powerpoint/2010/main" val="144346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7</a:t>
            </a:fld>
            <a:endParaRPr lang="en-US"/>
          </a:p>
        </p:txBody>
      </p:sp>
    </p:spTree>
    <p:extLst>
      <p:ext uri="{BB962C8B-B14F-4D97-AF65-F5344CB8AC3E}">
        <p14:creationId xmlns:p14="http://schemas.microsoft.com/office/powerpoint/2010/main" val="140901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8</a:t>
            </a:fld>
            <a:endParaRPr lang="en-US"/>
          </a:p>
        </p:txBody>
      </p:sp>
    </p:spTree>
    <p:extLst>
      <p:ext uri="{BB962C8B-B14F-4D97-AF65-F5344CB8AC3E}">
        <p14:creationId xmlns:p14="http://schemas.microsoft.com/office/powerpoint/2010/main" val="52942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3191345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10</a:t>
            </a:fld>
            <a:endParaRPr lang="en-US"/>
          </a:p>
        </p:txBody>
      </p:sp>
    </p:spTree>
    <p:extLst>
      <p:ext uri="{BB962C8B-B14F-4D97-AF65-F5344CB8AC3E}">
        <p14:creationId xmlns:p14="http://schemas.microsoft.com/office/powerpoint/2010/main" val="3591463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slide" Target="slide2.xml"/><Relationship Id="rId5" Type="http://schemas.openxmlformats.org/officeDocument/2006/relationships/image" Target="../media/image14.png"/><Relationship Id="rId10" Type="http://schemas.openxmlformats.org/officeDocument/2006/relationships/slide" Target="slide9.xml"/><Relationship Id="rId4" Type="http://schemas.openxmlformats.org/officeDocument/2006/relationships/image" Target="../media/image13.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slide" Target="slide2.xml"/><Relationship Id="rId5" Type="http://schemas.openxmlformats.org/officeDocument/2006/relationships/image" Target="../media/image14.png"/><Relationship Id="rId10" Type="http://schemas.openxmlformats.org/officeDocument/2006/relationships/slide" Target="slide10.xml"/><Relationship Id="rId4" Type="http://schemas.openxmlformats.org/officeDocument/2006/relationships/image" Target="../media/image13.sv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12.png"/><Relationship Id="rId7" Type="http://schemas.openxmlformats.org/officeDocument/2006/relationships/image" Target="../media/image19.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slide" Target="slide2.xml"/><Relationship Id="rId5" Type="http://schemas.openxmlformats.org/officeDocument/2006/relationships/image" Target="../media/image14.png"/><Relationship Id="rId10" Type="http://schemas.openxmlformats.org/officeDocument/2006/relationships/slide" Target="slide11.xml"/><Relationship Id="rId4" Type="http://schemas.openxmlformats.org/officeDocument/2006/relationships/image" Target="../media/image13.sv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4.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5.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7.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19.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1.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xml"/><Relationship Id="rId16" Type="http://schemas.openxmlformats.org/officeDocument/2006/relationships/slide" Target="slide16.xml"/><Relationship Id="rId20"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3.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5.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5.svg"/><Relationship Id="rId11" Type="http://schemas.openxmlformats.org/officeDocument/2006/relationships/slide" Target="slide2.xml"/><Relationship Id="rId5" Type="http://schemas.openxmlformats.org/officeDocument/2006/relationships/image" Target="../media/image14.png"/><Relationship Id="rId10" Type="http://schemas.openxmlformats.org/officeDocument/2006/relationships/slide" Target="slide8.xml"/><Relationship Id="rId4" Type="http://schemas.openxmlformats.org/officeDocument/2006/relationships/image" Target="../media/image13.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dirty="0"/>
              <a:t>27</a:t>
            </a:r>
            <a:r>
              <a:rPr lang="en-US" sz="2000" baseline="30000" dirty="0"/>
              <a:t>th </a:t>
            </a:r>
            <a:r>
              <a:rPr lang="en-US" sz="2000" dirty="0"/>
              <a:t>September 2021</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40093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recommend Top Sports, Live Sports, Default Bet Amount to the players.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bwin.com.</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Consume Top Sports, Live Sports, Default Bet Amount from CAR data file from BI and serve this data to sports team through Tibco.</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Recommendation of Top Sports, Live Sports, Default Bet Amount to the players will be provided based on his behavioral activities.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550289"/>
            <a:ext cx="5302242"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Every day BI pushes CAR data file to SFTP, CIP processes this file and persists the data into Mongo DB. On every login CRM data service will fetch the data from mongo and sends to crmtosportscomm, crmtosportscomm publishes data to sports Tibco..</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CDNA Sports</a:t>
            </a:r>
          </a:p>
        </p:txBody>
      </p:sp>
      <p:pic>
        <p:nvPicPr>
          <p:cNvPr id="4" name="Picture 3">
            <a:extLst>
              <a:ext uri="{FF2B5EF4-FFF2-40B4-BE49-F238E27FC236}">
                <a16:creationId xmlns:a16="http://schemas.microsoft.com/office/drawing/2014/main" id="{522915B0-955C-4E4C-9AB8-0FB85A638355}"/>
              </a:ext>
            </a:extLst>
          </p:cNvPr>
          <p:cNvPicPr>
            <a:picLocks noChangeAspect="1"/>
          </p:cNvPicPr>
          <p:nvPr/>
        </p:nvPicPr>
        <p:blipFill>
          <a:blip r:embed="rId7"/>
          <a:stretch>
            <a:fillRect/>
          </a:stretch>
        </p:blipFill>
        <p:spPr>
          <a:xfrm>
            <a:off x="6422490" y="3813924"/>
            <a:ext cx="5414245" cy="2670843"/>
          </a:xfrm>
          <a:prstGeom prst="rect">
            <a:avLst/>
          </a:prstGeom>
        </p:spPr>
      </p:pic>
      <p:pic>
        <p:nvPicPr>
          <p:cNvPr id="22" name="Picture 21" descr="A picture containing text, clock&#10;&#10;Description automatically generated">
            <a:hlinkClick r:id="rId8" action="ppaction://hlinksldjump"/>
            <a:extLst>
              <a:ext uri="{FF2B5EF4-FFF2-40B4-BE49-F238E27FC236}">
                <a16:creationId xmlns:a16="http://schemas.microsoft.com/office/drawing/2014/main" id="{1B214587-1503-4CAE-8507-0824FAC8F157}"/>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10" action="ppaction://hlinksldjump"/>
            <a:extLst>
              <a:ext uri="{FF2B5EF4-FFF2-40B4-BE49-F238E27FC236}">
                <a16:creationId xmlns:a16="http://schemas.microsoft.com/office/drawing/2014/main" id="{27A8CE9E-D5AB-4CCF-9600-183F19A734CB}"/>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29D7A3CB-8C88-47AC-9CCB-88DF3C61DB3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6CDF8D-D81B-40CC-ABE5-9564FFFE71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1" action="ppaction://hlinksldjump"/>
            <a:extLst>
              <a:ext uri="{FF2B5EF4-FFF2-40B4-BE49-F238E27FC236}">
                <a16:creationId xmlns:a16="http://schemas.microsoft.com/office/drawing/2014/main" id="{16B244E7-E357-4543-93D8-47F15276B1B5}"/>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9264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76944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Allowing the user for chatting while streaming , allowing the multiuser sync while streaming.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277273"/>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live feed via Aws Media Live.</a:t>
            </a:r>
          </a:p>
          <a:p>
            <a:pPr marL="342900" indent="-342900">
              <a:spcAft>
                <a:spcPts val="200"/>
              </a:spcAft>
              <a:buFont typeface="+mj-lt"/>
              <a:buAutoNum type="arabicPeriod"/>
            </a:pPr>
            <a:r>
              <a:rPr lang="en-US" sz="1400" dirty="0">
                <a:solidFill>
                  <a:schemeClr val="tx1">
                    <a:lumMod val="75000"/>
                    <a:lumOff val="25000"/>
                  </a:schemeClr>
                </a:solidFill>
                <a:latin typeface="+mj-lt"/>
              </a:rPr>
              <a:t>Using the daily api for real time group video and chat.</a:t>
            </a:r>
          </a:p>
          <a:p>
            <a:pPr marL="342900" indent="-342900">
              <a:spcAft>
                <a:spcPts val="600"/>
              </a:spcAft>
              <a:buFont typeface="+mj-lt"/>
              <a:buAutoNum type="arabicPeriod"/>
            </a:pPr>
            <a:r>
              <a:rPr lang="en-US" sz="1400" dirty="0">
                <a:solidFill>
                  <a:schemeClr val="tx1">
                    <a:lumMod val="75000"/>
                    <a:lumOff val="25000"/>
                  </a:schemeClr>
                </a:solidFill>
                <a:latin typeface="+mj-lt"/>
              </a:rPr>
              <a:t>created application that consume live video from AWS and uses the Daily api for Realtime group video and chat.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Stream and Bet</a:t>
            </a:r>
          </a:p>
        </p:txBody>
      </p:sp>
      <p:pic>
        <p:nvPicPr>
          <p:cNvPr id="2" name="Picture 1">
            <a:extLst>
              <a:ext uri="{FF2B5EF4-FFF2-40B4-BE49-F238E27FC236}">
                <a16:creationId xmlns:a16="http://schemas.microsoft.com/office/drawing/2014/main" id="{CF02EC13-EEEF-4F3A-A289-9A6C10FD3A13}"/>
              </a:ext>
            </a:extLst>
          </p:cNvPr>
          <p:cNvPicPr>
            <a:picLocks noChangeAspect="1"/>
          </p:cNvPicPr>
          <p:nvPr/>
        </p:nvPicPr>
        <p:blipFill>
          <a:blip r:embed="rId7"/>
          <a:stretch>
            <a:fillRect/>
          </a:stretch>
        </p:blipFill>
        <p:spPr>
          <a:xfrm>
            <a:off x="6438472" y="4108452"/>
            <a:ext cx="4986390" cy="2389548"/>
          </a:xfrm>
          <a:prstGeom prst="rect">
            <a:avLst/>
          </a:prstGeom>
        </p:spPr>
      </p:pic>
      <p:pic>
        <p:nvPicPr>
          <p:cNvPr id="22" name="Picture 21" descr="A picture containing text, clock&#10;&#10;Description automatically generated">
            <a:hlinkClick r:id="rId8" action="ppaction://hlinksldjump"/>
            <a:extLst>
              <a:ext uri="{FF2B5EF4-FFF2-40B4-BE49-F238E27FC236}">
                <a16:creationId xmlns:a16="http://schemas.microsoft.com/office/drawing/2014/main" id="{4361406C-4532-4DC4-89E8-43EB27D13180}"/>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10" action="ppaction://hlinksldjump"/>
            <a:extLst>
              <a:ext uri="{FF2B5EF4-FFF2-40B4-BE49-F238E27FC236}">
                <a16:creationId xmlns:a16="http://schemas.microsoft.com/office/drawing/2014/main" id="{312939CC-7E7E-4982-9BB6-46EB36BB0348}"/>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55D2ABF9-C0F7-43DC-9F5E-3DFDEC104C97}"/>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09ABC-F979-4DFA-92E1-A5537A9E7FF7}"/>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1" action="ppaction://hlinksldjump"/>
            <a:extLst>
              <a:ext uri="{FF2B5EF4-FFF2-40B4-BE49-F238E27FC236}">
                <a16:creationId xmlns:a16="http://schemas.microsoft.com/office/drawing/2014/main" id="{DB8006CA-AD83-4DA4-86E1-B41888D7A6B1}"/>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0763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00567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Playtech exposes a rich API for live casino. The request is to bring this data into a data store that is accessible to Analysts and from which they can create dashboards to support Casino operations.</a:t>
            </a:r>
          </a:p>
          <a:p>
            <a:pPr>
              <a:spcAft>
                <a:spcPts val="1000"/>
              </a:spcAft>
            </a:pPr>
            <a:r>
              <a:rPr lang="en-US" sz="1600" b="1" dirty="0">
                <a:solidFill>
                  <a:schemeClr val="tx1">
                    <a:lumMod val="75000"/>
                    <a:lumOff val="25000"/>
                  </a:schemeClr>
                </a:solidFill>
              </a:rPr>
              <a:t>Business benefit: </a:t>
            </a:r>
            <a:br>
              <a:rPr lang="en-US" sz="1600" b="1" dirty="0">
                <a:solidFill>
                  <a:schemeClr val="tx1">
                    <a:lumMod val="75000"/>
                    <a:lumOff val="25000"/>
                  </a:schemeClr>
                </a:solidFill>
              </a:rPr>
            </a:br>
            <a:r>
              <a:rPr lang="en-US" sz="1400" dirty="0">
                <a:solidFill>
                  <a:schemeClr val="tx1">
                    <a:lumMod val="75000"/>
                    <a:lumOff val="25000"/>
                  </a:schemeClr>
                </a:solidFill>
              </a:rPr>
              <a:t>Analysts can visualize the data and make necessary recommendations to support casino operations.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4954344" cy="1467068"/>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data from Playtech Kafka and pushing to S3.</a:t>
            </a:r>
          </a:p>
          <a:p>
            <a:pPr marL="342900" indent="-342900">
              <a:spcAft>
                <a:spcPts val="600"/>
              </a:spcAft>
              <a:buFont typeface="+mj-lt"/>
              <a:buAutoNum type="arabicPeriod"/>
            </a:pPr>
            <a:r>
              <a:rPr lang="en-US" sz="1400" dirty="0">
                <a:solidFill>
                  <a:schemeClr val="tx1">
                    <a:lumMod val="75000"/>
                    <a:lumOff val="25000"/>
                  </a:schemeClr>
                </a:solidFill>
                <a:latin typeface="+mj-lt"/>
              </a:rPr>
              <a:t>Snowpipe has been configured at the snowflake side which will be listening to S3 events and consume the data as they appear</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Tech integration</a:t>
            </a:r>
          </a:p>
        </p:txBody>
      </p:sp>
      <p:pic>
        <p:nvPicPr>
          <p:cNvPr id="2" name="Picture 1">
            <a:extLst>
              <a:ext uri="{FF2B5EF4-FFF2-40B4-BE49-F238E27FC236}">
                <a16:creationId xmlns:a16="http://schemas.microsoft.com/office/drawing/2014/main" id="{9668CB59-3AAE-49B7-9B7E-D431B23AA5AD}"/>
              </a:ext>
            </a:extLst>
          </p:cNvPr>
          <p:cNvPicPr>
            <a:picLocks noChangeAspect="1"/>
          </p:cNvPicPr>
          <p:nvPr/>
        </p:nvPicPr>
        <p:blipFill>
          <a:blip r:embed="rId7"/>
          <a:stretch>
            <a:fillRect/>
          </a:stretch>
        </p:blipFill>
        <p:spPr>
          <a:xfrm>
            <a:off x="6477644" y="4268604"/>
            <a:ext cx="4954344" cy="2247354"/>
          </a:xfrm>
          <a:prstGeom prst="rect">
            <a:avLst/>
          </a:prstGeom>
        </p:spPr>
      </p:pic>
      <p:pic>
        <p:nvPicPr>
          <p:cNvPr id="22" name="Picture 21" descr="A picture containing text, clock&#10;&#10;Description automatically generated">
            <a:hlinkClick r:id="rId8" action="ppaction://hlinksldjump"/>
            <a:extLst>
              <a:ext uri="{FF2B5EF4-FFF2-40B4-BE49-F238E27FC236}">
                <a16:creationId xmlns:a16="http://schemas.microsoft.com/office/drawing/2014/main" id="{6F915B14-5E99-4E3C-8405-8DF93EFF869B}"/>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10" action="ppaction://hlinksldjump"/>
            <a:extLst>
              <a:ext uri="{FF2B5EF4-FFF2-40B4-BE49-F238E27FC236}">
                <a16:creationId xmlns:a16="http://schemas.microsoft.com/office/drawing/2014/main" id="{982E6589-3CF2-4944-9FF1-285806A5C792}"/>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0F6ECC20-6CB9-4D9A-B307-253512F75D4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C3831D-E5B0-4934-9A26-FBAD3035B80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1" action="ppaction://hlinksldjump"/>
            <a:extLst>
              <a:ext uri="{FF2B5EF4-FFF2-40B4-BE49-F238E27FC236}">
                <a16:creationId xmlns:a16="http://schemas.microsoft.com/office/drawing/2014/main" id="{F329AA5F-D5C8-4D2A-BB4D-E99681C3A0B5}"/>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34204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6243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Phone and </a:t>
            </a:r>
            <a:r>
              <a:rPr lang="en-US" sz="1400" dirty="0">
                <a:solidFill>
                  <a:schemeClr val="tx1">
                    <a:lumMod val="75000"/>
                    <a:lumOff val="25000"/>
                  </a:schemeClr>
                </a:solidFill>
              </a:rPr>
              <a:t>Email</a:t>
            </a:r>
            <a:r>
              <a:rPr lang="en-US" sz="1400" dirty="0">
                <a:solidFill>
                  <a:schemeClr val="tx1">
                    <a:lumMod val="75000"/>
                    <a:lumOff val="25000"/>
                  </a:schemeClr>
                </a:solidFill>
                <a:latin typeface="+mj-lt"/>
              </a:rPr>
              <a:t> details of players are sent to Snapchat for audience segmentation.</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Entain and  LCG labels players data are sent.</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AAM Segmented audience created at Snapchat , encrypted player mobile, email details are sent to Snapchat to segmented audience.</a:t>
            </a: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400" dirty="0">
                <a:solidFill>
                  <a:schemeClr val="tx1">
                    <a:lumMod val="75000"/>
                    <a:lumOff val="25000"/>
                  </a:schemeClr>
                </a:solidFill>
                <a:latin typeface="+mj-lt"/>
              </a:rPr>
              <a:t>By sending this information to Snapchat , players  can see the advertisements related to </a:t>
            </a:r>
            <a:r>
              <a:rPr lang="en-US" sz="1400" dirty="0" err="1">
                <a:solidFill>
                  <a:schemeClr val="tx1">
                    <a:lumMod val="75000"/>
                    <a:lumOff val="25000"/>
                  </a:schemeClr>
                </a:solidFill>
                <a:latin typeface="+mj-lt"/>
              </a:rPr>
              <a:t>Entain</a:t>
            </a:r>
            <a:r>
              <a:rPr lang="en-US" sz="1400" dirty="0">
                <a:solidFill>
                  <a:schemeClr val="tx1">
                    <a:lumMod val="75000"/>
                    <a:lumOff val="25000"/>
                  </a:schemeClr>
                </a:solidFill>
                <a:latin typeface="+mj-lt"/>
              </a:rPr>
              <a:t> games/promotions.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746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AAM segmented  players list is collected with help of DMP Destinations, and these players are used to create  Snapchat segmented audience</a:t>
            </a:r>
            <a:r>
              <a:rPr lang="en-US" sz="1600" dirty="0">
                <a:solidFill>
                  <a:schemeClr val="tx1">
                    <a:lumMod val="75000"/>
                    <a:lumOff val="25000"/>
                  </a:schemeClr>
                </a:solidFill>
                <a:latin typeface="+mj-lt"/>
              </a:rPr>
              <a:t>.</a:t>
            </a:r>
          </a:p>
          <a:p>
            <a:pPr>
              <a:spcAft>
                <a:spcPts val="1000"/>
              </a:spcAft>
            </a:pPr>
            <a:r>
              <a:rPr lang="en-US" sz="1400" b="1" dirty="0">
                <a:solidFill>
                  <a:schemeClr val="tx1">
                    <a:lumMod val="75000"/>
                    <a:lumOff val="25000"/>
                  </a:schemeClr>
                </a:solidFill>
                <a:latin typeface="+mj-lt"/>
              </a:rPr>
              <a:t>Architecture</a:t>
            </a:r>
            <a:r>
              <a:rPr lang="en-US" sz="1400" b="1" u="sng" dirty="0">
                <a:solidFill>
                  <a:schemeClr val="tx1">
                    <a:lumMod val="75000"/>
                    <a:lumOff val="25000"/>
                  </a:schemeClr>
                </a:solidFill>
                <a:latin typeface="+mj-lt"/>
              </a:rPr>
              <a:t>:</a:t>
            </a:r>
            <a:endParaRPr lang="en-US" sz="1600"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817200"/>
            <a:ext cx="6791117" cy="635680"/>
          </a:xfrm>
        </p:spPr>
        <p:txBody>
          <a:bodyPr/>
          <a:lstStyle/>
          <a:p>
            <a:r>
              <a:rPr lang="en-US" b="1" dirty="0">
                <a:solidFill>
                  <a:schemeClr val="tx2"/>
                </a:solidFill>
                <a:latin typeface="+mj-lt"/>
              </a:rPr>
              <a:t>Phone &amp; Email Encryption for Snapchat integration </a:t>
            </a:r>
          </a:p>
        </p:txBody>
      </p:sp>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72339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6E99E7-09BC-4D64-B15D-188084D56E93}"/>
              </a:ext>
            </a:extLst>
          </p:cNvPr>
          <p:cNvSpPr/>
          <p:nvPr/>
        </p:nvSpPr>
        <p:spPr>
          <a:xfrm>
            <a:off x="6376760"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Adobe DMP</a:t>
            </a:r>
          </a:p>
        </p:txBody>
      </p:sp>
      <p:sp>
        <p:nvSpPr>
          <p:cNvPr id="19" name="Cylinder 18">
            <a:extLst>
              <a:ext uri="{FF2B5EF4-FFF2-40B4-BE49-F238E27FC236}">
                <a16:creationId xmlns:a16="http://schemas.microsoft.com/office/drawing/2014/main" id="{75F62FF1-E854-4A9A-B9F8-6901D665F0EB}"/>
              </a:ext>
            </a:extLst>
          </p:cNvPr>
          <p:cNvSpPr/>
          <p:nvPr/>
        </p:nvSpPr>
        <p:spPr>
          <a:xfrm>
            <a:off x="95150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Mango DB</a:t>
            </a:r>
          </a:p>
        </p:txBody>
      </p:sp>
      <p:sp>
        <p:nvSpPr>
          <p:cNvPr id="20" name="Rectangle: Rounded Corners 19">
            <a:extLst>
              <a:ext uri="{FF2B5EF4-FFF2-40B4-BE49-F238E27FC236}">
                <a16:creationId xmlns:a16="http://schemas.microsoft.com/office/drawing/2014/main" id="{535B9703-4BA7-4DD2-86CB-102009CE31FB}"/>
              </a:ext>
            </a:extLst>
          </p:cNvPr>
          <p:cNvSpPr/>
          <p:nvPr/>
        </p:nvSpPr>
        <p:spPr>
          <a:xfrm>
            <a:off x="7558871"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Data Central Exchange</a:t>
            </a:r>
          </a:p>
        </p:txBody>
      </p:sp>
      <p:sp>
        <p:nvSpPr>
          <p:cNvPr id="21" name="Rectangle: Rounded Corners 20">
            <a:extLst>
              <a:ext uri="{FF2B5EF4-FFF2-40B4-BE49-F238E27FC236}">
                <a16:creationId xmlns:a16="http://schemas.microsoft.com/office/drawing/2014/main" id="{18EE41C9-040A-48E6-A888-4273B3D303DB}"/>
              </a:ext>
            </a:extLst>
          </p:cNvPr>
          <p:cNvSpPr/>
          <p:nvPr/>
        </p:nvSpPr>
        <p:spPr>
          <a:xfrm>
            <a:off x="9880949"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DUS</a:t>
            </a:r>
          </a:p>
        </p:txBody>
      </p:sp>
      <p:sp>
        <p:nvSpPr>
          <p:cNvPr id="22" name="Cylinder 21">
            <a:extLst>
              <a:ext uri="{FF2B5EF4-FFF2-40B4-BE49-F238E27FC236}">
                <a16:creationId xmlns:a16="http://schemas.microsoft.com/office/drawing/2014/main" id="{D8A8E275-D787-445D-9025-F23636AC3081}"/>
              </a:ext>
            </a:extLst>
          </p:cNvPr>
          <p:cNvSpPr/>
          <p:nvPr/>
        </p:nvSpPr>
        <p:spPr>
          <a:xfrm>
            <a:off x="105183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SQL DB</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11063060" y="4343401"/>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Snapchat</a:t>
            </a:r>
          </a:p>
        </p:txBody>
      </p:sp>
      <p:sp>
        <p:nvSpPr>
          <p:cNvPr id="3" name="Cylinder 2">
            <a:extLst>
              <a:ext uri="{FF2B5EF4-FFF2-40B4-BE49-F238E27FC236}">
                <a16:creationId xmlns:a16="http://schemas.microsoft.com/office/drawing/2014/main" id="{47EE99AF-3AFC-4E3F-A60E-389378640457}"/>
              </a:ext>
            </a:extLst>
          </p:cNvPr>
          <p:cNvSpPr/>
          <p:nvPr/>
        </p:nvSpPr>
        <p:spPr>
          <a:xfrm rot="5400000">
            <a:off x="8919890" y="4179437"/>
            <a:ext cx="457200" cy="815016"/>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t>Kafka</a:t>
            </a: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4150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0B90BD-55C8-4260-8844-473EAEE81A0C}"/>
              </a:ext>
            </a:extLst>
          </p:cNvPr>
          <p:cNvCxnSpPr>
            <a:cxnSpLocks/>
          </p:cNvCxnSpPr>
          <p:nvPr/>
        </p:nvCxnSpPr>
        <p:spPr>
          <a:xfrm>
            <a:off x="956437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C21601-501E-4D15-B578-A23931CC2183}"/>
              </a:ext>
            </a:extLst>
          </p:cNvPr>
          <p:cNvCxnSpPr>
            <a:cxnSpLocks/>
          </p:cNvCxnSpPr>
          <p:nvPr/>
        </p:nvCxnSpPr>
        <p:spPr>
          <a:xfrm>
            <a:off x="10739120" y="4593364"/>
            <a:ext cx="324951" cy="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5C9E0A-DA30-45E2-8B8A-DF3E7C1E8304}"/>
              </a:ext>
            </a:extLst>
          </p:cNvPr>
          <p:cNvCxnSpPr>
            <a:cxnSpLocks/>
            <a:endCxn id="19" idx="1"/>
          </p:cNvCxnSpPr>
          <p:nvPr/>
        </p:nvCxnSpPr>
        <p:spPr>
          <a:xfrm flipH="1">
            <a:off x="9870562" y="4953000"/>
            <a:ext cx="294036" cy="586521"/>
          </a:xfrm>
          <a:prstGeom prst="straightConnector1">
            <a:avLst/>
          </a:prstGeom>
          <a:ln w="19050">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74F3A-5905-4759-A2A3-74B01960C0E1}"/>
              </a:ext>
            </a:extLst>
          </p:cNvPr>
          <p:cNvCxnSpPr>
            <a:cxnSpLocks/>
            <a:endCxn id="22" idx="1"/>
          </p:cNvCxnSpPr>
          <p:nvPr/>
        </p:nvCxnSpPr>
        <p:spPr>
          <a:xfrm>
            <a:off x="10489549" y="4944945"/>
            <a:ext cx="384313" cy="59457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text, clock&#10;&#10;Description automatically generated">
            <a:hlinkClick r:id="rId7" action="ppaction://hlinksldjump"/>
            <a:extLst>
              <a:ext uri="{FF2B5EF4-FFF2-40B4-BE49-F238E27FC236}">
                <a16:creationId xmlns:a16="http://schemas.microsoft.com/office/drawing/2014/main" id="{347EF87B-5A33-46A8-8349-8005DB3865F7}"/>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48" name="Picture 47" descr="A picture containing text, clock&#10;&#10;Description automatically generated">
            <a:hlinkClick r:id="rId9" action="ppaction://hlinksldjump"/>
            <a:extLst>
              <a:ext uri="{FF2B5EF4-FFF2-40B4-BE49-F238E27FC236}">
                <a16:creationId xmlns:a16="http://schemas.microsoft.com/office/drawing/2014/main" id="{06E26B8B-CDFD-40EE-9253-A058AA6F76B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49" name="Straight Connector 48">
            <a:extLst>
              <a:ext uri="{FF2B5EF4-FFF2-40B4-BE49-F238E27FC236}">
                <a16:creationId xmlns:a16="http://schemas.microsoft.com/office/drawing/2014/main" id="{5CA1F38E-01AD-4E09-8611-33332D6C71A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FD7E63-F87A-458F-AFE6-8BE17272041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1" name="Picture 50" descr="Icon&#10;&#10;Description automatically generated">
            <a:hlinkClick r:id="rId10" action="ppaction://hlinksldjump"/>
            <a:extLst>
              <a:ext uri="{FF2B5EF4-FFF2-40B4-BE49-F238E27FC236}">
                <a16:creationId xmlns:a16="http://schemas.microsoft.com/office/drawing/2014/main" id="{1A5D5BA2-F5EE-4DCD-9EBC-D39B7DC5A02F}"/>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1183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50837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identify the anti money laundering players and take a corrective action to avoid these in future.</a:t>
            </a:r>
          </a:p>
          <a:p>
            <a:pPr>
              <a:spcAft>
                <a:spcPts val="1000"/>
              </a:spcAft>
            </a:pPr>
            <a:r>
              <a:rPr lang="en-US" sz="1400" dirty="0">
                <a:solidFill>
                  <a:schemeClr val="tx1">
                    <a:lumMod val="75000"/>
                    <a:lumOff val="25000"/>
                  </a:schemeClr>
                </a:solidFill>
                <a:latin typeface="+mj-lt"/>
              </a:rPr>
              <a:t>Label(s) impacted: All major locations in UK </a:t>
            </a:r>
          </a:p>
          <a:p>
            <a:pPr>
              <a:spcAft>
                <a:spcPts val="1000"/>
              </a:spcAft>
            </a:pPr>
            <a:r>
              <a:rPr lang="en-US" sz="1600" b="1" dirty="0">
                <a:solidFill>
                  <a:schemeClr val="tx1">
                    <a:lumMod val="75000"/>
                    <a:lumOff val="25000"/>
                  </a:schemeClr>
                </a:solidFill>
                <a:latin typeface="+mj-lt"/>
              </a:rPr>
              <a:t>Action taken: </a:t>
            </a:r>
            <a:br>
              <a:rPr lang="en-US" sz="1600" dirty="0">
                <a:solidFill>
                  <a:schemeClr val="tx1">
                    <a:lumMod val="75000"/>
                    <a:lumOff val="25000"/>
                  </a:schemeClr>
                </a:solidFill>
                <a:latin typeface="+mj-lt"/>
              </a:rPr>
            </a:br>
            <a:r>
              <a:rPr lang="en-US" sz="1400" dirty="0">
                <a:solidFill>
                  <a:schemeClr val="tx1">
                    <a:lumMod val="75000"/>
                    <a:lumOff val="25000"/>
                  </a:schemeClr>
                </a:solidFill>
                <a:latin typeface="+mj-lt"/>
              </a:rPr>
              <a:t>Detecting  fraudulent   players , money laundering identification.</a:t>
            </a:r>
          </a:p>
          <a:p>
            <a:pPr>
              <a:spcAft>
                <a:spcPts val="600"/>
              </a:spcAft>
            </a:pPr>
            <a:r>
              <a:rPr lang="en-US" sz="1600" b="1" dirty="0">
                <a:solidFill>
                  <a:schemeClr val="tx1">
                    <a:lumMod val="75000"/>
                    <a:lumOff val="25000"/>
                  </a:schemeClr>
                </a:solidFill>
                <a:latin typeface="+mj-lt"/>
              </a:rPr>
              <a:t>Business benefit: </a:t>
            </a:r>
            <a:br>
              <a:rPr lang="en-US" sz="1600" dirty="0">
                <a:solidFill>
                  <a:schemeClr val="tx1">
                    <a:lumMod val="75000"/>
                    <a:lumOff val="25000"/>
                  </a:schemeClr>
                </a:solidFill>
                <a:latin typeface="+mj-lt"/>
              </a:rPr>
            </a:br>
            <a:r>
              <a:rPr lang="en-US" sz="1400" dirty="0">
                <a:solidFill>
                  <a:schemeClr val="tx1">
                    <a:lumMod val="75000"/>
                    <a:lumOff val="25000"/>
                  </a:schemeClr>
                </a:solidFill>
              </a:rPr>
              <a:t>System can identify the fraudulent players and take a corrective action to avoid these in future.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58477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data  collected from BI is used for triggering  Scout API end points</a:t>
            </a:r>
            <a:r>
              <a:rPr lang="en-US" sz="1600" dirty="0">
                <a:solidFill>
                  <a:schemeClr val="tx1">
                    <a:lumMod val="75000"/>
                    <a:lumOff val="25000"/>
                  </a:schemeClr>
                </a:solidFill>
                <a:latin typeface="+mj-lt"/>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Scout Integration</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6916FFCF-7787-4786-8780-65EDE0AC5D4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22D76872-F3FC-44CE-B290-FFB826BD6F07}"/>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E684050B-BBB0-445A-89FA-6325AEA7F3A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902F30-96FA-4B45-A732-D84EE936187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57DC0E7E-73F5-4B87-B73B-71D87CF7E39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187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97677" cy="3431709"/>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enforce a break during the long play duration for safer gambling. </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ADA model calculates the player’s active session time between login and logout and sends the session active time for every 5 minutes.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Duration of </a:t>
            </a:r>
            <a:r>
              <a:rPr lang="en-US" sz="1400" dirty="0">
                <a:solidFill>
                  <a:schemeClr val="tx1">
                    <a:lumMod val="75000"/>
                    <a:lumOff val="25000"/>
                  </a:schemeClr>
                </a:solidFill>
                <a:latin typeface="+mj-lt"/>
              </a:rPr>
              <a:t>play time is tracked to enforce a break to avoid addiction to gambling for player’s safety in regards to health and wealth.</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73380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long session events from ADA models and  passed to platform team. Then players break time will be enforced.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Long Session events are routed to platform with help of analytics ESB.</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ACTIVE_SESSION_DURATION_EVENT.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Long Sessions</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319BCDE0-F3FD-4ECF-8EA6-3CC106EA34B7}"/>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48B80438-F55A-4A0B-A90E-925498E2C803}"/>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85460B4B-51A9-41FC-BACF-704461047FF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8CD7FE-8419-4BE3-8B23-FE9DC312293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DE9F96A8-97A0-48A6-841A-7411D72A36F7}"/>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28817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 Break alerts will be triggered to players based on configuration done by players. These alerts notify the players to take a break.</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Restricted the player from playing continuously.</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As per the regulatory requirement, and responsible gambling firm perspective, user is saved from Bankruptcy by applying a break to his continuous play.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297004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PlayBreak events from ADA models and  passed to platform team. Then players break time will be enforced at the front end.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break events are routed to platform with help of analytics ESB.</a:t>
            </a:r>
          </a:p>
          <a:p>
            <a:pPr>
              <a:spcAft>
                <a:spcPts val="1000"/>
              </a:spcAft>
            </a:pPr>
            <a:r>
              <a:rPr lang="en-US" sz="1400" dirty="0">
                <a:solidFill>
                  <a:schemeClr val="tx1">
                    <a:lumMod val="75000"/>
                    <a:lumOff val="25000"/>
                  </a:schemeClr>
                </a:solidFill>
                <a:latin typeface="+mj-lt"/>
              </a:rPr>
              <a:t>USER_INTERACTION_FEEDBACK_EVENT,BREAK_ENFORCEMENT_EVENT, BREAK_TERMINATION_EVENT, BREAK_WHITELIST_ADD_EVENT, BREAK_WHITELIST_REMOVE_EVENT,PLAY_BREAK_CHANGE_EVENT</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THRESHOLD_BREACH_EVENT.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Breaks</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928F595B-6A29-45B6-BB08-D6DEF961D671}"/>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C8A19968-6C0C-4029-8D60-55346CDA9768}"/>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BE6142D8-D7B1-4A3E-9347-BE13761F394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CCB0C-407B-49E7-ACD9-42C7B3B66AA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6897E53B-3975-421A-8A53-E27FF4021A8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5259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47043"/>
          </a:xfrm>
          <a:prstGeom prst="rect">
            <a:avLst/>
          </a:prstGeom>
        </p:spPr>
        <p:txBody>
          <a:bodyPr wrap="square">
            <a:spAutoFit/>
          </a:bodyPr>
          <a:lstStyle/>
          <a:p>
            <a:r>
              <a:rPr lang="en-US" sz="1600" b="1" dirty="0">
                <a:solidFill>
                  <a:schemeClr val="tx1">
                    <a:lumMod val="75000"/>
                    <a:lumOff val="25000"/>
                  </a:schemeClr>
                </a:solidFill>
                <a:latin typeface="+mj-lt"/>
              </a:rPr>
              <a:t>Problem description:</a:t>
            </a:r>
          </a:p>
          <a:p>
            <a:pPr>
              <a:spcAft>
                <a:spcPts val="1000"/>
              </a:spcAft>
            </a:pPr>
            <a:r>
              <a:rPr lang="en-US" sz="1400" dirty="0">
                <a:solidFill>
                  <a:schemeClr val="tx1">
                    <a:lumMod val="75000"/>
                    <a:lumOff val="25000"/>
                  </a:schemeClr>
                </a:solidFill>
                <a:latin typeface="+mj-lt"/>
              </a:rPr>
              <a:t>System should have capability to recommended safer games to the Players who are losing money while continuously playing certain games. </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r>
              <a:rPr lang="en-US" sz="1400" dirty="0">
                <a:solidFill>
                  <a:schemeClr val="tx1">
                    <a:lumMod val="75000"/>
                    <a:lumOff val="25000"/>
                  </a:schemeClr>
                </a:solidFill>
                <a:latin typeface="+mj-lt"/>
              </a:rPr>
              <a:t>GVC, LCG, US</a:t>
            </a:r>
          </a:p>
          <a:p>
            <a:r>
              <a:rPr lang="en-US" sz="1600" b="1" dirty="0">
                <a:solidFill>
                  <a:schemeClr val="tx1">
                    <a:lumMod val="75000"/>
                    <a:lumOff val="25000"/>
                  </a:schemeClr>
                </a:solidFill>
                <a:latin typeface="+mj-lt"/>
              </a:rPr>
              <a:t>Action taken: </a:t>
            </a:r>
          </a:p>
          <a:p>
            <a:pPr>
              <a:spcAft>
                <a:spcPts val="1000"/>
              </a:spcAft>
            </a:pPr>
            <a:r>
              <a:rPr lang="en-US" sz="1400" dirty="0">
                <a:solidFill>
                  <a:schemeClr val="tx1">
                    <a:lumMod val="75000"/>
                    <a:lumOff val="25000"/>
                  </a:schemeClr>
                </a:solidFill>
                <a:latin typeface="+mj-lt"/>
              </a:rPr>
              <a:t>CIP consumes risky games from ADA models and serves to Casino further avoiding in displaying these games to players</a:t>
            </a:r>
            <a:r>
              <a:rPr lang="en-US" sz="1600" b="1"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latin typeface="+mj-lt"/>
              </a:rPr>
              <a:t>A player is recommended with safe games thus by avoiding display of risky games which will benefit them from losing money</a:t>
            </a:r>
            <a:r>
              <a:rPr lang="en-US" sz="1600" dirty="0">
                <a:solidFill>
                  <a:schemeClr val="tx1">
                    <a:lumMod val="75000"/>
                    <a:lumOff val="25000"/>
                  </a:schemeClr>
                </a:solidFill>
                <a:latin typeface="+mj-lt"/>
              </a:rPr>
              <a:t>.</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4390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rPr>
              <a:t>CIP consumes risky games from ADA models through analytical ESB and serves to Casino.</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Risky games events are routed with help of analytics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CASIA - 7302 - Risky Games(E-34559)</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1B691541-0E8E-4581-AAA5-2C2195226A63}"/>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BA3A1B27-D3CC-4B03-868D-35158FEE9CA3}"/>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D6A5B77D-B888-402E-9424-E6CA4545B25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92FD59-AF44-4332-A412-764335DE7AA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66787F22-AA56-4C5D-8140-00435877138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53526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85378"/>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rPr>
              <a:t>System should have capability to recommend games based on their behavior.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Sending the player’s behavioral data to </a:t>
            </a:r>
            <a:r>
              <a:rPr lang="en-US" sz="1400" dirty="0" err="1">
                <a:solidFill>
                  <a:schemeClr val="tx1">
                    <a:lumMod val="75000"/>
                    <a:lumOff val="25000"/>
                  </a:schemeClr>
                </a:solidFill>
              </a:rPr>
              <a:t>Graphyte</a:t>
            </a:r>
            <a:r>
              <a:rPr lang="en-US" sz="1400" dirty="0">
                <a:solidFill>
                  <a:schemeClr val="tx1">
                    <a:lumMod val="75000"/>
                    <a:lumOff val="25000"/>
                  </a:schemeClr>
                </a:solidFill>
              </a:rPr>
              <a:t> system</a:t>
            </a:r>
            <a:r>
              <a:rPr lang="en-US" sz="1400" dirty="0">
                <a:solidFill>
                  <a:schemeClr val="tx1">
                    <a:lumMod val="75000"/>
                    <a:lumOff val="25000"/>
                  </a:schemeClr>
                </a:solidFill>
                <a:latin typeface="+mj-lt"/>
              </a:rPr>
              <a:t>.</a:t>
            </a:r>
          </a:p>
          <a:p>
            <a:pPr>
              <a:spcAft>
                <a:spcPts val="6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rPr>
              <a:t>Significantly more personalized customer experience and increase in CTR (click through rate).</a:t>
            </a:r>
            <a:r>
              <a:rPr lang="en-US" sz="1600" b="1" dirty="0">
                <a:solidFill>
                  <a:schemeClr val="tx1">
                    <a:lumMod val="75000"/>
                    <a:lumOff val="25000"/>
                  </a:schemeClr>
                </a:solidFill>
                <a:latin typeface="+mj-lt"/>
              </a:rPr>
              <a:t> </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9543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Snowplow services collects the player’s behavioral data from front end and send this data to </a:t>
            </a:r>
            <a:r>
              <a:rPr lang="en-US" sz="1400" dirty="0" err="1">
                <a:solidFill>
                  <a:schemeClr val="tx1">
                    <a:lumMod val="75000"/>
                    <a:lumOff val="25000"/>
                  </a:schemeClr>
                </a:solidFill>
                <a:latin typeface="+mj-lt"/>
              </a:rPr>
              <a:t>Graphyte</a:t>
            </a:r>
            <a:r>
              <a:rPr lang="en-US" sz="1400" dirty="0">
                <a:solidFill>
                  <a:schemeClr val="tx1">
                    <a:lumMod val="75000"/>
                    <a:lumOff val="25000"/>
                  </a:schemeClr>
                </a:solidFill>
                <a:latin typeface="+mj-lt"/>
              </a:rPr>
              <a:t>.</a:t>
            </a:r>
            <a:r>
              <a:rPr lang="en-US" sz="1600" b="1" dirty="0">
                <a:solidFill>
                  <a:schemeClr val="tx1">
                    <a:lumMod val="75000"/>
                    <a:lumOff val="25000"/>
                  </a:schemeClr>
                </a:solidFill>
                <a:latin typeface="+mj-lt"/>
              </a:rPr>
              <a:t>  </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Source Events: </a:t>
            </a:r>
          </a:p>
          <a:p>
            <a:pPr>
              <a:spcAft>
                <a:spcPts val="1000"/>
              </a:spcAft>
            </a:pPr>
            <a:r>
              <a:rPr lang="en-US" sz="1400" dirty="0">
                <a:solidFill>
                  <a:schemeClr val="tx1">
                    <a:lumMod val="75000"/>
                    <a:lumOff val="25000"/>
                  </a:schemeClr>
                </a:solidFill>
                <a:latin typeface="+mj-lt"/>
              </a:rPr>
              <a:t>Deposit,firstDeposit,gameOpen,loginSuccess,pageView,registrationSuccess,withdrawal,gameClose</a:t>
            </a:r>
          </a:p>
          <a:p>
            <a:pPr>
              <a:spcAft>
                <a:spcPts val="1000"/>
              </a:spcAft>
            </a:pP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err="1">
                <a:solidFill>
                  <a:schemeClr val="tx2"/>
                </a:solidFill>
                <a:latin typeface="+mj-lt"/>
              </a:rPr>
              <a:t>Graphyte</a:t>
            </a:r>
            <a:r>
              <a:rPr lang="en-US" b="1" dirty="0">
                <a:solidFill>
                  <a:schemeClr val="tx2"/>
                </a:solidFill>
                <a:latin typeface="+mj-lt"/>
              </a:rPr>
              <a:t> Integration</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B75FEEDE-7917-4ABD-9075-4FF3DB26FA8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A3F86EC0-0E27-4AF7-8ED9-EE2339902D31}"/>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58146EA3-1B4A-40CC-9F89-F93AEFE3A66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3D48F9-40BB-4CE7-93C1-97289B1820B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799850EA-0F2A-4661-B5F1-E3FBF3E1929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8750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B8B22748-DC66-49DF-8BD3-1E29E24AF0B4}"/>
              </a:ext>
            </a:extLst>
          </p:cNvPr>
          <p:cNvSpPr/>
          <p:nvPr/>
        </p:nvSpPr>
        <p:spPr>
          <a:xfrm>
            <a:off x="6462111" y="3209399"/>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212808-9D5F-4C70-A999-B44CE4BBD1C9}"/>
              </a:ext>
            </a:extLst>
          </p:cNvPr>
          <p:cNvSpPr/>
          <p:nvPr/>
        </p:nvSpPr>
        <p:spPr>
          <a:xfrm>
            <a:off x="6462111" y="4272103"/>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F0375E-3121-41C3-B1C6-2C159D9D10AA}"/>
              </a:ext>
            </a:extLst>
          </p:cNvPr>
          <p:cNvSpPr/>
          <p:nvPr/>
        </p:nvSpPr>
        <p:spPr>
          <a:xfrm>
            <a:off x="6462111" y="3740751"/>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927C08-C117-4BDC-A28F-4008D91B59BC}"/>
              </a:ext>
            </a:extLst>
          </p:cNvPr>
          <p:cNvSpPr/>
          <p:nvPr/>
        </p:nvSpPr>
        <p:spPr>
          <a:xfrm>
            <a:off x="6462111" y="4803456"/>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69DF752-C1DC-42D3-9C0F-5914BC44F053}"/>
              </a:ext>
            </a:extLst>
          </p:cNvPr>
          <p:cNvSpPr/>
          <p:nvPr/>
        </p:nvSpPr>
        <p:spPr>
          <a:xfrm>
            <a:off x="6462111" y="2366669"/>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724210-151A-4C0D-9425-9A52A091C3E2}"/>
              </a:ext>
            </a:extLst>
          </p:cNvPr>
          <p:cNvSpPr/>
          <p:nvPr/>
        </p:nvSpPr>
        <p:spPr>
          <a:xfrm>
            <a:off x="6462111" y="1835317"/>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05D7B55-1353-47AE-B027-B1F6F54709E1}"/>
              </a:ext>
            </a:extLst>
          </p:cNvPr>
          <p:cNvSpPr/>
          <p:nvPr/>
        </p:nvSpPr>
        <p:spPr>
          <a:xfrm>
            <a:off x="6462111" y="1303965"/>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D8C2634-39FD-4663-8AE0-A0638CAC054B}"/>
              </a:ext>
            </a:extLst>
          </p:cNvPr>
          <p:cNvSpPr/>
          <p:nvPr/>
        </p:nvSpPr>
        <p:spPr>
          <a:xfrm>
            <a:off x="442800" y="2898021"/>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922B36-0FB0-4174-9267-6CD97CC803F7}"/>
              </a:ext>
            </a:extLst>
          </p:cNvPr>
          <p:cNvSpPr/>
          <p:nvPr/>
        </p:nvSpPr>
        <p:spPr>
          <a:xfrm>
            <a:off x="442800" y="2366669"/>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F6E524B-0D45-41B0-AC6D-5817EDC3A123}"/>
              </a:ext>
            </a:extLst>
          </p:cNvPr>
          <p:cNvSpPr/>
          <p:nvPr/>
        </p:nvSpPr>
        <p:spPr>
          <a:xfrm>
            <a:off x="442800" y="1835317"/>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898131E-8BF9-485B-B410-D8CD957FB95C}"/>
              </a:ext>
            </a:extLst>
          </p:cNvPr>
          <p:cNvSpPr/>
          <p:nvPr/>
        </p:nvSpPr>
        <p:spPr>
          <a:xfrm>
            <a:off x="442800" y="1303965"/>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D414DB7-2AF6-403F-9621-421518E08A7B}"/>
              </a:ext>
            </a:extLst>
          </p:cNvPr>
          <p:cNvSpPr/>
          <p:nvPr/>
        </p:nvSpPr>
        <p:spPr>
          <a:xfrm>
            <a:off x="442800" y="3960725"/>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EA0EBB2-323D-4095-9A8C-68EC3CF88A0D}"/>
              </a:ext>
            </a:extLst>
          </p:cNvPr>
          <p:cNvSpPr/>
          <p:nvPr/>
        </p:nvSpPr>
        <p:spPr>
          <a:xfrm>
            <a:off x="442800" y="3429373"/>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11A5700-5BBE-4396-A28A-DE456FC1A0BE}"/>
              </a:ext>
            </a:extLst>
          </p:cNvPr>
          <p:cNvSpPr/>
          <p:nvPr/>
        </p:nvSpPr>
        <p:spPr>
          <a:xfrm>
            <a:off x="442800" y="4492078"/>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B798A8A-4E77-4837-A3A9-99C6703379D8}"/>
              </a:ext>
            </a:extLst>
          </p:cNvPr>
          <p:cNvSpPr/>
          <p:nvPr/>
        </p:nvSpPr>
        <p:spPr>
          <a:xfrm>
            <a:off x="442800" y="5968453"/>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1D88EB-7C28-4C77-B6AC-5EF0F13F0D24}"/>
              </a:ext>
            </a:extLst>
          </p:cNvPr>
          <p:cNvSpPr/>
          <p:nvPr/>
        </p:nvSpPr>
        <p:spPr>
          <a:xfrm>
            <a:off x="6462111" y="5346298"/>
            <a:ext cx="439202" cy="439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10515600" cy="635680"/>
          </a:xfrm>
        </p:spPr>
        <p:txBody>
          <a:bodyPr/>
          <a:lstStyle/>
          <a:p>
            <a:r>
              <a:rPr lang="en-US" b="1" dirty="0">
                <a:solidFill>
                  <a:schemeClr val="tx2"/>
                </a:solidFill>
                <a:latin typeface="+mj-lt"/>
              </a:rPr>
              <a:t>Index</a:t>
            </a:r>
          </a:p>
        </p:txBody>
      </p:sp>
      <p:sp>
        <p:nvSpPr>
          <p:cNvPr id="2" name="Rectangle 1">
            <a:extLst>
              <a:ext uri="{FF2B5EF4-FFF2-40B4-BE49-F238E27FC236}">
                <a16:creationId xmlns:a16="http://schemas.microsoft.com/office/drawing/2014/main" id="{C4F039E0-09C8-4EC1-B460-D8F657D1862C}"/>
              </a:ext>
            </a:extLst>
          </p:cNvPr>
          <p:cNvSpPr/>
          <p:nvPr/>
        </p:nvSpPr>
        <p:spPr>
          <a:xfrm>
            <a:off x="466817" y="1315283"/>
            <a:ext cx="4981955" cy="5093702"/>
          </a:xfrm>
          <a:prstGeom prst="rect">
            <a:avLst/>
          </a:prstGeom>
        </p:spPr>
        <p:txBody>
          <a:bodyPr wrap="square">
            <a:spAutoFit/>
          </a:bodyPr>
          <a:lstStyle/>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3" action="ppaction://hlinksldjump">
                  <a:extLst>
                    <a:ext uri="{A12FA001-AC4F-418D-AE19-62706E023703}">
                      <ahyp:hlinkClr xmlns:ahyp="http://schemas.microsoft.com/office/drawing/2018/hyperlinkcolor" val="tx"/>
                    </a:ext>
                  </a:extLst>
                </a:hlinkClick>
              </a:rPr>
              <a:t>Ladbrokes SIA</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4" action="ppaction://hlinksldjump">
                  <a:extLst>
                    <a:ext uri="{A12FA001-AC4F-418D-AE19-62706E023703}">
                      <ahyp:hlinkClr xmlns:ahyp="http://schemas.microsoft.com/office/drawing/2018/hyperlinkcolor" val="tx"/>
                    </a:ext>
                  </a:extLst>
                </a:hlinkClick>
              </a:rPr>
              <a:t>Hadoop</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5" action="ppaction://hlinksldjump">
                  <a:extLst>
                    <a:ext uri="{A12FA001-AC4F-418D-AE19-62706E023703}">
                      <ahyp:hlinkClr xmlns:ahyp="http://schemas.microsoft.com/office/drawing/2018/hyperlinkcolor" val="tx"/>
                    </a:ext>
                  </a:extLst>
                </a:hlinkClick>
              </a:rPr>
              <a:t>ARC Project</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6" action="ppaction://hlinksldjump">
                  <a:extLst>
                    <a:ext uri="{A12FA001-AC4F-418D-AE19-62706E023703}">
                      <ahyp:hlinkClr xmlns:ahyp="http://schemas.microsoft.com/office/drawing/2018/hyperlinkcolor" val="tx"/>
                    </a:ext>
                  </a:extLst>
                </a:hlinkClick>
              </a:rPr>
              <a:t>US Realtime transactional data </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7" action="ppaction://hlinksldjump">
                  <a:extLst>
                    <a:ext uri="{A12FA001-AC4F-418D-AE19-62706E023703}">
                      <ahyp:hlinkClr xmlns:ahyp="http://schemas.microsoft.com/office/drawing/2018/hyperlinkcolor" val="tx"/>
                    </a:ext>
                  </a:extLst>
                </a:hlinkClick>
              </a:rPr>
              <a:t>Live Casino</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8" action="ppaction://hlinksldjump">
                  <a:extLst>
                    <a:ext uri="{A12FA001-AC4F-418D-AE19-62706E023703}">
                      <ahyp:hlinkClr xmlns:ahyp="http://schemas.microsoft.com/office/drawing/2018/hyperlinkcolor" val="tx"/>
                    </a:ext>
                  </a:extLst>
                </a:hlinkClick>
              </a:rPr>
              <a:t>Performance Improvements </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9" action="ppaction://hlinksldjump">
                  <a:extLst>
                    <a:ext uri="{A12FA001-AC4F-418D-AE19-62706E023703}">
                      <ahyp:hlinkClr xmlns:ahyp="http://schemas.microsoft.com/office/drawing/2018/hyperlinkcolor" val="tx"/>
                    </a:ext>
                  </a:extLst>
                </a:hlinkClick>
              </a:rPr>
              <a:t>Stream AWS </a:t>
            </a:r>
            <a:r>
              <a:rPr lang="en-US" sz="2000" b="1" u="sng" dirty="0" err="1">
                <a:solidFill>
                  <a:schemeClr val="tx1">
                    <a:lumMod val="75000"/>
                    <a:lumOff val="25000"/>
                  </a:schemeClr>
                </a:solidFill>
                <a:uFill>
                  <a:solidFill>
                    <a:schemeClr val="bg1"/>
                  </a:solidFill>
                </a:uFill>
                <a:hlinkClick r:id="rId9" action="ppaction://hlinksldjump">
                  <a:extLst>
                    <a:ext uri="{A12FA001-AC4F-418D-AE19-62706E023703}">
                      <ahyp:hlinkClr xmlns:ahyp="http://schemas.microsoft.com/office/drawing/2018/hyperlinkcolor" val="tx"/>
                    </a:ext>
                  </a:extLst>
                </a:hlinkClick>
              </a:rPr>
              <a:t>Casia</a:t>
            </a:r>
            <a:r>
              <a:rPr lang="en-US" sz="2000" b="1" u="sng" dirty="0">
                <a:solidFill>
                  <a:schemeClr val="tx1">
                    <a:lumMod val="75000"/>
                    <a:lumOff val="25000"/>
                  </a:schemeClr>
                </a:solidFill>
                <a:uFill>
                  <a:solidFill>
                    <a:schemeClr val="bg1"/>
                  </a:solidFill>
                </a:uFill>
                <a:hlinkClick r:id="rId9" action="ppaction://hlinksldjump">
                  <a:extLst>
                    <a:ext uri="{A12FA001-AC4F-418D-AE19-62706E023703}">
                      <ahyp:hlinkClr xmlns:ahyp="http://schemas.microsoft.com/office/drawing/2018/hyperlinkcolor" val="tx"/>
                    </a:ext>
                  </a:extLst>
                </a:hlinkClick>
              </a:rPr>
              <a:t> model data &amp; serve through API / CASIA-CASINO Recommendation Data Routing to DCRM (</a:t>
            </a:r>
            <a:r>
              <a:rPr lang="en-US" sz="2000" b="1" u="sng" dirty="0" err="1">
                <a:solidFill>
                  <a:schemeClr val="tx1">
                    <a:lumMod val="75000"/>
                    <a:lumOff val="25000"/>
                  </a:schemeClr>
                </a:solidFill>
                <a:uFill>
                  <a:solidFill>
                    <a:schemeClr val="bg1"/>
                  </a:solidFill>
                </a:uFill>
                <a:hlinkClick r:id="rId9" action="ppaction://hlinksldjump">
                  <a:extLst>
                    <a:ext uri="{A12FA001-AC4F-418D-AE19-62706E023703}">
                      <ahyp:hlinkClr xmlns:ahyp="http://schemas.microsoft.com/office/drawing/2018/hyperlinkcolor" val="tx"/>
                    </a:ext>
                  </a:extLst>
                </a:hlinkClick>
              </a:rPr>
              <a:t>Optimove</a:t>
            </a:r>
            <a:r>
              <a:rPr lang="en-US" sz="2000" b="1" u="sng" dirty="0">
                <a:solidFill>
                  <a:schemeClr val="tx1">
                    <a:lumMod val="75000"/>
                    <a:lumOff val="25000"/>
                  </a:schemeClr>
                </a:solidFill>
                <a:uFill>
                  <a:solidFill>
                    <a:schemeClr val="bg1"/>
                  </a:solidFill>
                </a:uFill>
                <a:hlinkClick r:id="rId9" action="ppaction://hlinksldjump">
                  <a:extLst>
                    <a:ext uri="{A12FA001-AC4F-418D-AE19-62706E023703}">
                      <ahyp:hlinkClr xmlns:ahyp="http://schemas.microsoft.com/office/drawing/2018/hyperlinkcolor" val="tx"/>
                    </a:ext>
                  </a:extLst>
                </a:hlinkClick>
              </a:rPr>
              <a:t>)</a:t>
            </a:r>
            <a:endParaRPr lang="en-US" sz="2000" b="1" u="sng" dirty="0">
              <a:solidFill>
                <a:schemeClr val="tx1">
                  <a:lumMod val="75000"/>
                  <a:lumOff val="25000"/>
                </a:schemeClr>
              </a:solidFill>
              <a:uFill>
                <a:solidFill>
                  <a:schemeClr val="bg1"/>
                </a:solidFill>
              </a:uFill>
            </a:endParaRPr>
          </a:p>
          <a:p>
            <a:pPr marL="457200" indent="-457200">
              <a:spcAft>
                <a:spcPts val="1800"/>
              </a:spcAft>
              <a:buClr>
                <a:schemeClr val="bg1"/>
              </a:buClr>
              <a:buFont typeface="+mj-lt"/>
              <a:buAutoNum type="arabicPeriod"/>
            </a:pPr>
            <a:r>
              <a:rPr lang="en-US" sz="2000" b="1" u="sng" dirty="0">
                <a:solidFill>
                  <a:schemeClr val="tx1">
                    <a:lumMod val="75000"/>
                    <a:lumOff val="25000"/>
                  </a:schemeClr>
                </a:solidFill>
                <a:uFill>
                  <a:solidFill>
                    <a:schemeClr val="bg1"/>
                  </a:solidFill>
                </a:uFill>
                <a:hlinkClick r:id="rId10" action="ppaction://hlinksldjump">
                  <a:extLst>
                    <a:ext uri="{A12FA001-AC4F-418D-AE19-62706E023703}">
                      <ahyp:hlinkClr xmlns:ahyp="http://schemas.microsoft.com/office/drawing/2018/hyperlinkcolor" val="tx"/>
                    </a:ext>
                  </a:extLst>
                </a:hlinkClick>
              </a:rPr>
              <a:t>CDNA Sports</a:t>
            </a:r>
            <a:endParaRPr lang="en-US" sz="2000" b="1" u="sng" dirty="0">
              <a:solidFill>
                <a:schemeClr val="tx1">
                  <a:lumMod val="75000"/>
                  <a:lumOff val="25000"/>
                </a:schemeClr>
              </a:solidFill>
              <a:uFill>
                <a:solidFill>
                  <a:schemeClr val="bg1"/>
                </a:solidFill>
              </a:uFill>
            </a:endParaRPr>
          </a:p>
        </p:txBody>
      </p:sp>
      <p:sp>
        <p:nvSpPr>
          <p:cNvPr id="4" name="Rectangle 3">
            <a:extLst>
              <a:ext uri="{FF2B5EF4-FFF2-40B4-BE49-F238E27FC236}">
                <a16:creationId xmlns:a16="http://schemas.microsoft.com/office/drawing/2014/main" id="{88A729D2-63CF-47B0-974F-8541370B2EC8}"/>
              </a:ext>
            </a:extLst>
          </p:cNvPr>
          <p:cNvSpPr/>
          <p:nvPr/>
        </p:nvSpPr>
        <p:spPr>
          <a:xfrm>
            <a:off x="6415221" y="1315283"/>
            <a:ext cx="5463874" cy="4478149"/>
          </a:xfrm>
          <a:prstGeom prst="rect">
            <a:avLst/>
          </a:prstGeom>
        </p:spPr>
        <p:txBody>
          <a:bodyPr wrap="square">
            <a:spAutoFit/>
          </a:bodyPr>
          <a:lstStyle/>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1" action="ppaction://hlinksldjump">
                  <a:extLst>
                    <a:ext uri="{A12FA001-AC4F-418D-AE19-62706E023703}">
                      <ahyp:hlinkClr xmlns:ahyp="http://schemas.microsoft.com/office/drawing/2018/hyperlinkcolor" val="tx"/>
                    </a:ext>
                  </a:extLst>
                </a:hlinkClick>
              </a:rPr>
              <a:t>Stream and Bet</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2" action="ppaction://hlinksldjump">
                  <a:extLst>
                    <a:ext uri="{A12FA001-AC4F-418D-AE19-62706E023703}">
                      <ahyp:hlinkClr xmlns:ahyp="http://schemas.microsoft.com/office/drawing/2018/hyperlinkcolor" val="tx"/>
                    </a:ext>
                  </a:extLst>
                </a:hlinkClick>
              </a:rPr>
              <a:t>Play Tech integration</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3" action="ppaction://hlinksldjump">
                  <a:extLst>
                    <a:ext uri="{A12FA001-AC4F-418D-AE19-62706E023703}">
                      <ahyp:hlinkClr xmlns:ahyp="http://schemas.microsoft.com/office/drawing/2018/hyperlinkcolor" val="tx"/>
                    </a:ext>
                  </a:extLst>
                </a:hlinkClick>
              </a:rPr>
              <a:t>Phone &amp; Email Encryption for Snapchat integration </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4" action="ppaction://hlinksldjump">
                  <a:extLst>
                    <a:ext uri="{A12FA001-AC4F-418D-AE19-62706E023703}">
                      <ahyp:hlinkClr xmlns:ahyp="http://schemas.microsoft.com/office/drawing/2018/hyperlinkcolor" val="tx"/>
                    </a:ext>
                  </a:extLst>
                </a:hlinkClick>
              </a:rPr>
              <a:t>Scout Integration</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5" action="ppaction://hlinksldjump">
                  <a:extLst>
                    <a:ext uri="{A12FA001-AC4F-418D-AE19-62706E023703}">
                      <ahyp:hlinkClr xmlns:ahyp="http://schemas.microsoft.com/office/drawing/2018/hyperlinkcolor" val="tx"/>
                    </a:ext>
                  </a:extLst>
                </a:hlinkClick>
              </a:rPr>
              <a:t>Long Sessions</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6" action="ppaction://hlinksldjump">
                  <a:extLst>
                    <a:ext uri="{A12FA001-AC4F-418D-AE19-62706E023703}">
                      <ahyp:hlinkClr xmlns:ahyp="http://schemas.microsoft.com/office/drawing/2018/hyperlinkcolor" val="tx"/>
                    </a:ext>
                  </a:extLst>
                </a:hlinkClick>
              </a:rPr>
              <a:t>Play Breaks</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a:solidFill>
                  <a:schemeClr val="tx1">
                    <a:lumMod val="75000"/>
                    <a:lumOff val="25000"/>
                  </a:schemeClr>
                </a:solidFill>
                <a:uFill>
                  <a:solidFill>
                    <a:schemeClr val="bg1"/>
                  </a:solidFill>
                </a:uFill>
                <a:hlinkClick r:id="rId17" action="ppaction://hlinksldjump">
                  <a:extLst>
                    <a:ext uri="{A12FA001-AC4F-418D-AE19-62706E023703}">
                      <ahyp:hlinkClr xmlns:ahyp="http://schemas.microsoft.com/office/drawing/2018/hyperlinkcolor" val="tx"/>
                    </a:ext>
                  </a:extLst>
                </a:hlinkClick>
              </a:rPr>
              <a:t>CASIA - 7302 - Risky Games(E-34559)</a:t>
            </a:r>
            <a:endParaRPr lang="en-US" sz="2000" b="1" u="sng" dirty="0">
              <a:solidFill>
                <a:schemeClr val="tx1">
                  <a:lumMod val="75000"/>
                  <a:lumOff val="25000"/>
                </a:schemeClr>
              </a:solidFill>
              <a:uFill>
                <a:solidFill>
                  <a:schemeClr val="bg1"/>
                </a:solidFill>
              </a:uFill>
            </a:endParaRPr>
          </a:p>
          <a:p>
            <a:pPr marL="548640" indent="-548640">
              <a:spcAft>
                <a:spcPts val="1800"/>
              </a:spcAft>
              <a:buClr>
                <a:schemeClr val="bg1"/>
              </a:buClr>
              <a:buFont typeface="+mj-lt"/>
              <a:buAutoNum type="arabicPeriod" startAt="9"/>
            </a:pPr>
            <a:r>
              <a:rPr lang="en-US" sz="2000" b="1" u="sng" dirty="0" err="1">
                <a:solidFill>
                  <a:schemeClr val="tx1">
                    <a:lumMod val="75000"/>
                    <a:lumOff val="25000"/>
                  </a:schemeClr>
                </a:solidFill>
                <a:uFill>
                  <a:solidFill>
                    <a:schemeClr val="bg1"/>
                  </a:solidFill>
                </a:uFill>
                <a:hlinkClick r:id="rId18" action="ppaction://hlinksldjump">
                  <a:extLst>
                    <a:ext uri="{A12FA001-AC4F-418D-AE19-62706E023703}">
                      <ahyp:hlinkClr xmlns:ahyp="http://schemas.microsoft.com/office/drawing/2018/hyperlinkcolor" val="tx"/>
                    </a:ext>
                  </a:extLst>
                </a:hlinkClick>
              </a:rPr>
              <a:t>Graphyte</a:t>
            </a:r>
            <a:r>
              <a:rPr lang="en-US" sz="2000" b="1" u="sng" dirty="0">
                <a:solidFill>
                  <a:schemeClr val="tx1">
                    <a:lumMod val="75000"/>
                    <a:lumOff val="25000"/>
                  </a:schemeClr>
                </a:solidFill>
                <a:uFill>
                  <a:solidFill>
                    <a:schemeClr val="bg1"/>
                  </a:solidFill>
                </a:uFill>
                <a:hlinkClick r:id="rId18" action="ppaction://hlinksldjump">
                  <a:extLst>
                    <a:ext uri="{A12FA001-AC4F-418D-AE19-62706E023703}">
                      <ahyp:hlinkClr xmlns:ahyp="http://schemas.microsoft.com/office/drawing/2018/hyperlinkcolor" val="tx"/>
                    </a:ext>
                  </a:extLst>
                </a:hlinkClick>
              </a:rPr>
              <a:t> Integration</a:t>
            </a:r>
            <a:endParaRPr lang="en-US" sz="2000" b="1" u="sng" dirty="0">
              <a:solidFill>
                <a:schemeClr val="tx1">
                  <a:lumMod val="75000"/>
                  <a:lumOff val="25000"/>
                </a:schemeClr>
              </a:solidFill>
              <a:uFill>
                <a:solidFill>
                  <a:schemeClr val="bg1"/>
                </a:solidFill>
              </a:uFill>
            </a:endParaRPr>
          </a:p>
        </p:txBody>
      </p:sp>
      <p:cxnSp>
        <p:nvCxnSpPr>
          <p:cNvPr id="21" name="Straight Connector 20">
            <a:extLst>
              <a:ext uri="{FF2B5EF4-FFF2-40B4-BE49-F238E27FC236}">
                <a16:creationId xmlns:a16="http://schemas.microsoft.com/office/drawing/2014/main" id="{D2101AAF-B809-4473-84A9-41646B4D3EEA}"/>
              </a:ext>
            </a:extLst>
          </p:cNvPr>
          <p:cNvCxnSpPr>
            <a:cxnSpLocks/>
          </p:cNvCxnSpPr>
          <p:nvPr/>
        </p:nvCxnSpPr>
        <p:spPr>
          <a:xfrm flipV="1">
            <a:off x="6018999" y="1174282"/>
            <a:ext cx="0" cy="522507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10;&#10;Description automatically generated">
            <a:hlinkClick r:id="rId19"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20"/>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21"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20"/>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21"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2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9287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42937" y="2750314"/>
            <a:ext cx="5017952" cy="2754600"/>
          </a:xfrm>
          <a:prstGeom prst="rect">
            <a:avLst/>
          </a:prstGeom>
        </p:spPr>
        <p:txBody>
          <a:bodyPr wrap="square" lIns="91440" tIns="45720" rIns="91440" bIns="45720" anchor="t">
            <a:spAutoFit/>
          </a:bodyPr>
          <a:lstStyle/>
          <a:p>
            <a:pPr>
              <a:spcAft>
                <a:spcPts val="1000"/>
              </a:spcAft>
              <a:defRPr/>
            </a:pPr>
            <a:r>
              <a:rPr kumimoji="0" lang="en-US" sz="1600" b="1" i="0" u="none" strike="noStrike" kern="1200" cap="none" spc="0" normalizeH="0" baseline="0" noProof="0" dirty="0">
                <a:ln>
                  <a:noFill/>
                </a:ln>
                <a:solidFill>
                  <a:srgbClr val="000000"/>
                </a:solidFill>
                <a:effectLst/>
                <a:uLnTx/>
                <a:uFillTx/>
                <a:latin typeface="Mulish"/>
                <a:ea typeface="+mn-ea"/>
                <a:cs typeface="+mn-cs"/>
              </a:rPr>
              <a:t>Problem description:</a:t>
            </a:r>
            <a:r>
              <a:rPr lang="en-US" sz="1600" b="1" dirty="0">
                <a:solidFill>
                  <a:srgbClr val="000000"/>
                </a:solidFill>
                <a:latin typeface="Mulish"/>
              </a:rPr>
              <a:t>  </a:t>
            </a:r>
            <a:br>
              <a:rPr lang="en-US" sz="1600" b="1" dirty="0">
                <a:latin typeface="Mulish"/>
              </a:rPr>
            </a:br>
            <a:r>
              <a:rPr lang="en-US" sz="1400" dirty="0">
                <a:solidFill>
                  <a:srgbClr val="000000"/>
                </a:solidFill>
                <a:latin typeface="Mulish"/>
              </a:rPr>
              <a:t>Currently all the NIFI Flows are not versioned backed up anywhere.</a:t>
            </a:r>
            <a:endParaRPr lang="en-US" sz="1400" b="0" i="0" u="none" strike="noStrike" kern="1200" cap="none" spc="0" normalizeH="0" baseline="0" noProof="0" dirty="0">
              <a:ln>
                <a:noFill/>
              </a:ln>
              <a:solidFill>
                <a:srgbClr val="000000"/>
              </a:solidFill>
              <a:effectLst/>
              <a:uLnTx/>
              <a:uFillTx/>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GVC,LCG,US Label.</a:t>
            </a:r>
          </a:p>
          <a:p>
            <a:pPr>
              <a:spcAft>
                <a:spcPts val="1000"/>
              </a:spcAft>
              <a:defRPr/>
            </a:pPr>
            <a:r>
              <a:rPr kumimoji="0" lang="en-US" sz="1600" b="1" i="0" u="none" strike="noStrike" kern="1200" cap="none" spc="0" normalizeH="0" baseline="0" noProof="0" dirty="0">
                <a:ln>
                  <a:noFill/>
                </a:ln>
                <a:solidFill>
                  <a:srgbClr val="000000"/>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solidFill>
                <a:latin typeface="Mulish"/>
              </a:rPr>
              <a:t>Introduced NIFI Registry which is used for versioning of NIFI Flows and also can backup these versioned flows..</a:t>
            </a:r>
            <a:endParaRPr lang="en-US" sz="1400" b="0" i="0" u="none" strike="noStrike" kern="1200" cap="none" spc="0" normalizeH="0" baseline="0" noProof="0" dirty="0">
              <a:ln>
                <a:noFill/>
              </a:ln>
              <a:solidFill>
                <a:srgbClr val="000000"/>
              </a:solidFill>
              <a:effectLst/>
              <a:uLnTx/>
              <a:uFillTx/>
              <a:latin typeface="Mulish"/>
            </a:endParaRPr>
          </a:p>
          <a:p>
            <a:pPr>
              <a:spcAft>
                <a:spcPts val="600"/>
              </a:spcAft>
              <a:defRPr/>
            </a:pPr>
            <a:r>
              <a:rPr kumimoji="0" lang="en-US" sz="1600" b="1" i="0" u="none" strike="noStrike" kern="1200" cap="none" spc="0" normalizeH="0" baseline="0" noProof="0" dirty="0">
                <a:ln>
                  <a:noFill/>
                </a:ln>
                <a:solidFill>
                  <a:srgbClr val="000000"/>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solidFill>
                <a:latin typeface="Mulish"/>
              </a:rPr>
              <a:t>Safer control over NIFI Flows as there will be no loss of NIFI flows and also provision for switching back to any version of the flow</a:t>
            </a:r>
            <a:r>
              <a:rPr kumimoji="0" lang="en-US" sz="1400" b="0" i="0" u="none" strike="noStrike" kern="1200" cap="none" spc="0" normalizeH="0" baseline="0" noProof="0" dirty="0">
                <a:ln>
                  <a:noFill/>
                </a:ln>
                <a:solidFill>
                  <a:srgbClr val="000000"/>
                </a:solidFill>
                <a:effectLst/>
                <a:uLnTx/>
                <a:uFillTx/>
                <a:latin typeface="Mulish"/>
                <a:ea typeface="+mn-ea"/>
                <a:cs typeface="+mn-cs"/>
              </a:rPr>
              <a:t>,</a:t>
            </a:r>
            <a:endParaRPr lang="en-US" sz="1400" b="0" i="0" u="none" strike="noStrike" kern="1200" cap="none" spc="0" normalizeH="0" baseline="0" noProof="0" dirty="0">
              <a:ln>
                <a:noFill/>
              </a:ln>
              <a:solidFill>
                <a:srgbClr val="000000"/>
              </a:solidFill>
              <a:effectLst/>
              <a:uLnTx/>
              <a:uFillTx/>
              <a:latin typeface="Mulish"/>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37189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Built the Hadoop with Components HDFS, Yarn, Spark, Hive, Hue.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is Hadoop filesystems to store the transactional, Behavioral data.</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is a fast and general processing engine compatible with Hadoop data.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manages the resources in the Hadoop cluster.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gives an SQL-like interface to query data stored in various databases and file systems that integrate with Hadoop. Hue: Hue is a web-based tool to access the data from Hadoop and provide the visualizations instantly.</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Hue: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Hue is a web-based tool to access the data from Hadoop and provide the visualizations instantly .</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NIFI Source Control</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5A0CDCF0-D62D-4783-BE44-33207728B02C}"/>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63B76DE7-2DC0-4287-B417-6F2C243AB704}"/>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A4477F17-EA86-4B87-8645-544C48BB8127}"/>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DFE7CA-F3E4-4CCE-A8CA-3A323AAB314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DEDD3E52-BEC3-45C7-A969-C11C30725098}"/>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438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1242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bet recommendations for sports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Consuming the Bet Placement, Bet Settlement, Payout Status, Event, Market, Selection, Oxirep-Commentary messages events in Realtime from Open bet over DF Kafka and made available for Model consumption, which  generates bet recommendations to the players.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Significantly more personalized customer experience and increase in CTR (click through rate).</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5747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CIP consumes this data from DF Kafka and made available for model.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Bet Placement, Bet Settlement, Payout Status, Event, Market, Selection, Oxirep-Commentary messages.</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Ladbrokes SIA</a:t>
            </a:r>
          </a:p>
        </p:txBody>
      </p:sp>
      <p:pic>
        <p:nvPicPr>
          <p:cNvPr id="24" name="Picture 23" descr="A picture containing text, clock&#10;&#10;Description automatically generated">
            <a:hlinkClick r:id="rId7" action="ppaction://hlinksldjump"/>
            <a:extLst>
              <a:ext uri="{FF2B5EF4-FFF2-40B4-BE49-F238E27FC236}">
                <a16:creationId xmlns:a16="http://schemas.microsoft.com/office/drawing/2014/main" id="{F3B43BB7-6F2E-4255-BA15-02702397B06A}"/>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5" name="Picture 24" descr="A picture containing text, clock&#10;&#10;Description automatically generated">
            <a:hlinkClick r:id="rId9" action="ppaction://hlinksldjump"/>
            <a:extLst>
              <a:ext uri="{FF2B5EF4-FFF2-40B4-BE49-F238E27FC236}">
                <a16:creationId xmlns:a16="http://schemas.microsoft.com/office/drawing/2014/main" id="{28E32C02-9596-4DD8-9A1C-5068EF39FB23}"/>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6" name="Straight Connector 25">
            <a:extLst>
              <a:ext uri="{FF2B5EF4-FFF2-40B4-BE49-F238E27FC236}">
                <a16:creationId xmlns:a16="http://schemas.microsoft.com/office/drawing/2014/main" id="{C24F41AE-9F31-4ECC-BB85-D847A5CC4139}"/>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1953843-BF66-4241-9657-39AD613E092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9" action="ppaction://hlinksldjump"/>
            <a:extLst>
              <a:ext uri="{FF2B5EF4-FFF2-40B4-BE49-F238E27FC236}">
                <a16:creationId xmlns:a16="http://schemas.microsoft.com/office/drawing/2014/main" id="{7F0EB1FD-91F5-4486-A3EA-16F3EAD309A9}"/>
              </a:ext>
            </a:extLst>
          </p:cNvPr>
          <p:cNvPicPr>
            <a:picLocks noChangeAspect="1"/>
          </p:cNvPicPr>
          <p:nvPr/>
        </p:nvPicPr>
        <p:blipFill>
          <a:blip r:embed="rId10"/>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4009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We don’t have any system to execute ML,AI models to generate recommendations to understand the player behaviour.</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GVC,LCG,US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Built Hadoop Infrastructure which has ML,AI capabilities for running ML models for generating Game, Sports recommendations.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Based on players behavior we can show the personalized games,sports to the players which would significantly improve CTR,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37189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Built the Hadoop with Components HDFS, Yarn, Spark, Hive, Hue.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HDFS is Hadoop filesystems to store the transactional, Behavioral data.</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Spark is a fast and general processing engine compatible with Hadoop data.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Yarn manages the resources in the Hadoop cluster.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Hive gives an SQL-like interface to query data stored in various databases and file systems that integrate with Hadoop. Hue: Hue is a web-based tool to access the data from Hadoop and provide the visualizations instantly.</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Hue: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Hue is a web-based tool to access the data from Hadoop and provide the visualizations instantly .</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Hadoop</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5A0CDCF0-D62D-4783-BE44-33207728B02C}"/>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63B76DE7-2DC0-4287-B417-6F2C243AB704}"/>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A4477F17-EA86-4B87-8645-544C48BB8127}"/>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DFE7CA-F3E4-4CCE-A8CA-3A323AAB314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DEDD3E52-BEC3-45C7-A969-C11C30725098}"/>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4249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15498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GVC,LCG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 in Realtime from GVC,LCG Data centers for Model consumption.</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rPr>
              <a:t>Players can see the personalized recommendations of </a:t>
            </a:r>
            <a:br>
              <a:rPr lang="en-US" sz="1400" b="1" dirty="0">
                <a:solidFill>
                  <a:schemeClr val="tx1">
                    <a:lumMod val="75000"/>
                    <a:lumOff val="25000"/>
                  </a:schemeClr>
                </a:solidFill>
              </a:rPr>
            </a:br>
            <a:r>
              <a:rPr lang="en-US" sz="1400" dirty="0">
                <a:solidFill>
                  <a:schemeClr val="tx1">
                    <a:lumMod val="75000"/>
                    <a:lumOff val="25000"/>
                  </a:schemeClr>
                </a:solidFill>
              </a:rPr>
              <a:t>sports/games and also these models would enforce safer gambling.</a:t>
            </a:r>
          </a:p>
          <a:p>
            <a:pPr>
              <a:spcAft>
                <a:spcPts val="600"/>
              </a:spcAft>
            </a:pP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GVC, LCG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Settlement,Login,Deposit,Withdrawal,Redeem,Payout,Promo,Bonus,Wallet events and </a:t>
            </a:r>
            <a:r>
              <a:rPr lang="en-US" sz="1400" dirty="0">
                <a:solidFill>
                  <a:schemeClr val="tx1">
                    <a:lumMod val="75000"/>
                    <a:lumOff val="25000"/>
                  </a:schemeClr>
                </a:solidFill>
              </a:rPr>
              <a:t>players’ behavioral events </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 Project</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90544D6C-490E-49A4-9EDC-DE7BF042A7E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E35475AB-5549-4DC2-9191-4A02552D5C99}"/>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F33DE7B6-C157-45B3-B96D-65CDE81D2DE9}"/>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04C524-AA7C-441B-B4BD-643AB114D0C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90E84DA5-1BAB-40A0-A3AC-F30AD4A0C83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46327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47152"/>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US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Bingo, Wallet events , players’ </a:t>
            </a:r>
            <a:r>
              <a:rPr lang="en-US" sz="1400" dirty="0">
                <a:solidFill>
                  <a:schemeClr val="tx1">
                    <a:lumMod val="75000"/>
                    <a:lumOff val="25000"/>
                  </a:schemeClr>
                </a:solidFill>
              </a:rPr>
              <a:t>behavioral events</a:t>
            </a:r>
            <a:r>
              <a:rPr lang="en-US" sz="1400" dirty="0">
                <a:solidFill>
                  <a:schemeClr val="tx1">
                    <a:lumMod val="75000"/>
                    <a:lumOff val="25000"/>
                  </a:schemeClr>
                </a:solidFill>
                <a:latin typeface="+mj-lt"/>
              </a:rPr>
              <a:t> in Realtime from ALL US Data centers for Model consumption.</a:t>
            </a:r>
          </a:p>
          <a:p>
            <a:r>
              <a:rPr lang="en-US" sz="1600" b="1" dirty="0">
                <a:solidFill>
                  <a:schemeClr val="tx1">
                    <a:lumMod val="75000"/>
                    <a:lumOff val="25000"/>
                  </a:schemeClr>
                </a:solidFill>
                <a:latin typeface="+mj-lt"/>
              </a:rPr>
              <a:t>Business benefit: </a:t>
            </a:r>
          </a:p>
          <a:p>
            <a:pPr>
              <a:spcAft>
                <a:spcPts val="600"/>
              </a:spcAft>
            </a:pPr>
            <a:r>
              <a:rPr lang="en-US" sz="1600" spc="-60" dirty="0">
                <a:solidFill>
                  <a:schemeClr val="tx1">
                    <a:lumMod val="75000"/>
                    <a:lumOff val="25000"/>
                  </a:schemeClr>
                </a:solidFill>
                <a:latin typeface="+mj-lt"/>
              </a:rPr>
              <a:t>Players can see the personalized recommendations of </a:t>
            </a:r>
            <a:br>
              <a:rPr lang="en-US" sz="1600" b="1" spc="-60" dirty="0">
                <a:solidFill>
                  <a:schemeClr val="tx1">
                    <a:lumMod val="75000"/>
                    <a:lumOff val="25000"/>
                  </a:schemeClr>
                </a:solidFill>
                <a:latin typeface="+mj-lt"/>
              </a:rPr>
            </a:br>
            <a:r>
              <a:rPr lang="en-US" sz="1400" spc="-60" dirty="0">
                <a:solidFill>
                  <a:schemeClr val="tx1">
                    <a:lumMod val="75000"/>
                    <a:lumOff val="25000"/>
                  </a:schemeClr>
                </a:solidFill>
                <a:latin typeface="+mj-lt"/>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different US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Redeem, Payout, Promo, Bonus, Bingo,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60" dirty="0">
                <a:solidFill>
                  <a:schemeClr val="tx2"/>
                </a:solidFill>
                <a:latin typeface="+mj-lt"/>
              </a:rPr>
              <a:t>US Realtime transactional data </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FE9968B2-60B9-4706-AA3F-A03868F2777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36E0321A-A0EC-454F-9B4C-4030ED9DDEB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6D9AF8F9-EC87-4FB3-B4C0-2255E5580180}"/>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F4FE8B-2C04-45BA-85E9-CE1EEF583A23}"/>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9B6D251C-92F2-4EC2-ADA9-D05F90855ED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8785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This is to bring back the Casino players who left the platform, by awarding them with a bonus.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Identity players who are not online but they are supposed to be online, award them a bonus.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Reactivate/Retain players.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98488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recommended players from ADA models for bonus rewarding and post these events to SFMC over HTTP for Realtime rewarding and communication.</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Live Casino</a:t>
            </a:r>
          </a:p>
        </p:txBody>
      </p:sp>
      <p:pic>
        <p:nvPicPr>
          <p:cNvPr id="22" name="Picture 21" descr="A picture containing text, clock&#10;&#10;Description automatically generated">
            <a:hlinkClick r:id="rId7" action="ppaction://hlinksldjump"/>
            <a:extLst>
              <a:ext uri="{FF2B5EF4-FFF2-40B4-BE49-F238E27FC236}">
                <a16:creationId xmlns:a16="http://schemas.microsoft.com/office/drawing/2014/main" id="{961B5AFB-A6B7-486E-AA98-5264B144E21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9" action="ppaction://hlinksldjump"/>
            <a:extLst>
              <a:ext uri="{FF2B5EF4-FFF2-40B4-BE49-F238E27FC236}">
                <a16:creationId xmlns:a16="http://schemas.microsoft.com/office/drawing/2014/main" id="{AFF717F9-8437-4DEF-842C-DA48522EDCA6}"/>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5A4F42BC-725E-4946-ACF4-A11FA27EBA8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855D9-E140-4EF0-A0C9-2622C044C967}"/>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0" action="ppaction://hlinksldjump"/>
            <a:extLst>
              <a:ext uri="{FF2B5EF4-FFF2-40B4-BE49-F238E27FC236}">
                <a16:creationId xmlns:a16="http://schemas.microsoft.com/office/drawing/2014/main" id="{0230D49D-2A1A-44C2-A2E3-E10ED9CC86B9}"/>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9022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1615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avoid lag in sending Transactional/Behavioral data to </a:t>
            </a:r>
            <a:r>
              <a:rPr lang="en-US" sz="1400" dirty="0" err="1">
                <a:solidFill>
                  <a:schemeClr val="tx1">
                    <a:lumMod val="75000"/>
                    <a:lumOff val="25000"/>
                  </a:schemeClr>
                </a:solidFill>
                <a:latin typeface="+mj-lt"/>
              </a:rPr>
              <a:t>Casia</a:t>
            </a:r>
            <a:r>
              <a:rPr lang="en-US" sz="1400" dirty="0">
                <a:solidFill>
                  <a:schemeClr val="tx1">
                    <a:lumMod val="75000"/>
                    <a:lumOff val="25000"/>
                  </a:schemeClr>
                </a:solidFill>
                <a:latin typeface="+mj-lt"/>
              </a:rPr>
              <a:t> &amp; </a:t>
            </a:r>
            <a:r>
              <a:rPr lang="en-US" sz="1400" dirty="0" err="1">
                <a:solidFill>
                  <a:schemeClr val="tx1">
                    <a:lumMod val="75000"/>
                    <a:lumOff val="25000"/>
                  </a:schemeClr>
                </a:solidFill>
                <a:latin typeface="+mj-lt"/>
              </a:rPr>
              <a:t>Graphyte</a:t>
            </a:r>
            <a:r>
              <a:rPr lang="en-US" sz="1400" dirty="0">
                <a:solidFill>
                  <a:schemeClr val="tx1">
                    <a:lumMod val="75000"/>
                    <a:lumOff val="25000"/>
                  </a:schemeClr>
                </a:solidFill>
                <a:latin typeface="+mj-lt"/>
              </a:rPr>
              <a:t> analytic systems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Identified the bottlenecks in the entire pipeline and improved.</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By the above solution, now the system can provide sports/games </a:t>
            </a:r>
            <a:r>
              <a:rPr lang="en-US" sz="1400" dirty="0">
                <a:solidFill>
                  <a:schemeClr val="tx1">
                    <a:lumMod val="75000"/>
                    <a:lumOff val="25000"/>
                  </a:schemeClr>
                </a:solidFill>
                <a:latin typeface="+mj-lt"/>
              </a:rPr>
              <a:t>recommendations instantly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Performance Improvements </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57479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Scaled Services Vertically, horizontally, fixed performance bottle necks in different services in the pipeline.</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Promo, Bonus, Wallet events, Behavioral events.</a:t>
            </a:r>
            <a:endParaRPr lang="en-US" sz="1600" dirty="0">
              <a:solidFill>
                <a:schemeClr val="tx1">
                  <a:lumMod val="75000"/>
                  <a:lumOff val="25000"/>
                </a:schemeClr>
              </a:solidFill>
              <a:latin typeface="+mj-lt"/>
            </a:endParaRPr>
          </a:p>
        </p:txBody>
      </p:sp>
      <p:pic>
        <p:nvPicPr>
          <p:cNvPr id="23" name="Picture 22" descr="A picture containing text, clock&#10;&#10;Description automatically generated">
            <a:hlinkClick r:id="rId7" action="ppaction://hlinksldjump"/>
            <a:extLst>
              <a:ext uri="{FF2B5EF4-FFF2-40B4-BE49-F238E27FC236}">
                <a16:creationId xmlns:a16="http://schemas.microsoft.com/office/drawing/2014/main" id="{097F2E2A-E332-48EF-8746-23DD81AE085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4" name="Picture 23" descr="A picture containing text, clock&#10;&#10;Description automatically generated">
            <a:hlinkClick r:id="rId9" action="ppaction://hlinksldjump"/>
            <a:extLst>
              <a:ext uri="{FF2B5EF4-FFF2-40B4-BE49-F238E27FC236}">
                <a16:creationId xmlns:a16="http://schemas.microsoft.com/office/drawing/2014/main" id="{143ECC02-695B-4612-934B-2126BA93A7E3}"/>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5" name="Straight Connector 24">
            <a:extLst>
              <a:ext uri="{FF2B5EF4-FFF2-40B4-BE49-F238E27FC236}">
                <a16:creationId xmlns:a16="http://schemas.microsoft.com/office/drawing/2014/main" id="{4743BDE8-CFE5-4C36-8D8F-01D9F7DF68F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A8BD14-821F-4414-BFA2-40D55D6D6B7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descr="Icon&#10;&#10;Description automatically generated">
            <a:hlinkClick r:id="rId10" action="ppaction://hlinksldjump"/>
            <a:extLst>
              <a:ext uri="{FF2B5EF4-FFF2-40B4-BE49-F238E27FC236}">
                <a16:creationId xmlns:a16="http://schemas.microsoft.com/office/drawing/2014/main" id="{95B7BC54-B8A1-44AD-8285-C73B84C1A107}"/>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64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1" y="2750314"/>
            <a:ext cx="5566472" cy="3831818"/>
          </a:xfrm>
          <a:prstGeom prst="rect">
            <a:avLst/>
          </a:prstGeom>
        </p:spPr>
        <p:txBody>
          <a:bodyPr wrap="square">
            <a:spAutoFit/>
          </a:bodyPr>
          <a:lstStyle/>
          <a:p>
            <a:pPr>
              <a:spcAft>
                <a:spcPts val="1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350" dirty="0">
                <a:solidFill>
                  <a:schemeClr val="tx1">
                    <a:lumMod val="75000"/>
                    <a:lumOff val="25000"/>
                  </a:schemeClr>
                </a:solidFill>
                <a:latin typeface="+mj-lt"/>
              </a:rPr>
              <a:t>Expose API for casino games home page personalization for A/B test usecases.</a:t>
            </a:r>
          </a:p>
          <a:p>
            <a:pPr>
              <a:spcAft>
                <a:spcPts val="1000"/>
              </a:spcAft>
            </a:pPr>
            <a:r>
              <a:rPr lang="en-US" sz="1350" dirty="0">
                <a:solidFill>
                  <a:schemeClr val="tx1">
                    <a:lumMod val="75000"/>
                    <a:lumOff val="25000"/>
                  </a:schemeClr>
                </a:solidFill>
              </a:rPr>
              <a:t>Routing casino recommendation events from ADA to platform (DCRM) with help of analytics ESB.</a:t>
            </a:r>
            <a:endParaRPr lang="en-US" sz="135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bwin.es.</a:t>
            </a:r>
          </a:p>
          <a:p>
            <a:pPr>
              <a:spcAft>
                <a:spcPts val="200"/>
              </a:spcAft>
            </a:pPr>
            <a:r>
              <a:rPr lang="en-US" sz="1600" b="1" dirty="0">
                <a:solidFill>
                  <a:schemeClr val="tx1">
                    <a:lumMod val="75000"/>
                    <a:lumOff val="25000"/>
                  </a:schemeClr>
                </a:solidFill>
                <a:latin typeface="+mj-lt"/>
              </a:rPr>
              <a:t>Action taken: </a:t>
            </a:r>
          </a:p>
          <a:p>
            <a:pPr marL="182880" indent="-182880">
              <a:spcAft>
                <a:spcPts val="100"/>
              </a:spcAft>
              <a:buFont typeface="+mj-lt"/>
              <a:buAutoNum type="arabicPeriod"/>
            </a:pPr>
            <a:r>
              <a:rPr lang="en-US" sz="1350" spc="-60" dirty="0">
                <a:solidFill>
                  <a:schemeClr val="tx1">
                    <a:lumMod val="75000"/>
                    <a:lumOff val="25000"/>
                  </a:schemeClr>
                </a:solidFill>
                <a:latin typeface="+mj-lt"/>
              </a:rPr>
              <a:t>Streamed the AWS casino recommendations &amp; persisted in MongoDB.</a:t>
            </a:r>
          </a:p>
          <a:p>
            <a:pPr marL="182880" indent="-182880">
              <a:spcAft>
                <a:spcPts val="100"/>
              </a:spcAft>
              <a:buFont typeface="+mj-lt"/>
              <a:buAutoNum type="arabicPeriod"/>
            </a:pPr>
            <a:r>
              <a:rPr lang="en-US" sz="1350" dirty="0">
                <a:solidFill>
                  <a:schemeClr val="tx1">
                    <a:lumMod val="75000"/>
                    <a:lumOff val="25000"/>
                  </a:schemeClr>
                </a:solidFill>
                <a:latin typeface="+mj-lt"/>
              </a:rPr>
              <a:t>Exposed API to provide recommendations to frontend.</a:t>
            </a:r>
          </a:p>
          <a:p>
            <a:pPr marL="182880" indent="-182880">
              <a:spcAft>
                <a:spcPts val="100"/>
              </a:spcAft>
              <a:buFont typeface="+mj-lt"/>
              <a:buAutoNum type="arabicPeriod"/>
            </a:pPr>
            <a:r>
              <a:rPr lang="en-US" sz="1350" dirty="0">
                <a:solidFill>
                  <a:schemeClr val="tx1">
                    <a:lumMod val="75000"/>
                    <a:lumOff val="25000"/>
                  </a:schemeClr>
                </a:solidFill>
              </a:rPr>
              <a:t>Player can see game recommendations as per events received from </a:t>
            </a:r>
            <a:r>
              <a:rPr lang="en-US" sz="1350" dirty="0" err="1">
                <a:solidFill>
                  <a:schemeClr val="tx1">
                    <a:lumMod val="75000"/>
                    <a:lumOff val="25000"/>
                  </a:schemeClr>
                </a:solidFill>
              </a:rPr>
              <a:t>ada</a:t>
            </a:r>
            <a:r>
              <a:rPr lang="en-US" sz="1350" dirty="0">
                <a:solidFill>
                  <a:schemeClr val="tx1">
                    <a:lumMod val="75000"/>
                    <a:lumOff val="25000"/>
                  </a:schemeClr>
                </a:solidFill>
              </a:rPr>
              <a:t> Improves the business.</a:t>
            </a:r>
          </a:p>
          <a:p>
            <a:pPr marL="182880" indent="-182880">
              <a:spcAft>
                <a:spcPts val="1000"/>
              </a:spcAft>
              <a:buFont typeface="+mj-lt"/>
              <a:buAutoNum type="arabicPeriod"/>
            </a:pPr>
            <a:r>
              <a:rPr lang="en-US" sz="1350" dirty="0">
                <a:solidFill>
                  <a:schemeClr val="tx1">
                    <a:lumMod val="75000"/>
                    <a:lumOff val="25000"/>
                  </a:schemeClr>
                </a:solidFill>
              </a:rPr>
              <a:t>Routing Casia-Casino Recommendation to DCRM platform.</a:t>
            </a:r>
            <a:endParaRPr lang="en-US" sz="1350" dirty="0">
              <a:solidFill>
                <a:schemeClr val="tx1">
                  <a:lumMod val="75000"/>
                  <a:lumOff val="25000"/>
                </a:schemeClr>
              </a:solidFill>
              <a:latin typeface="+mj-lt"/>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350" spc="-80" dirty="0">
                <a:solidFill>
                  <a:schemeClr val="tx1">
                    <a:lumMod val="75000"/>
                    <a:lumOff val="25000"/>
                  </a:schemeClr>
                </a:solidFill>
                <a:latin typeface="+mj-lt"/>
              </a:rPr>
              <a:t>Player's casino homepage is personalized based on his behavioral activities. </a:t>
            </a:r>
            <a:endParaRPr lang="en-US" sz="135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387493" cy="2056973"/>
          </a:xfrm>
          <a:prstGeom prst="rect">
            <a:avLst/>
          </a:prstGeom>
        </p:spPr>
        <p:txBody>
          <a:bodyPr wrap="square">
            <a:spAutoFit/>
          </a:bodyPr>
          <a:lstStyle/>
          <a:p>
            <a:pPr>
              <a:spcAft>
                <a:spcPts val="200"/>
              </a:spcAft>
            </a:pPr>
            <a:r>
              <a:rPr lang="en-US" sz="1600" b="1" dirty="0">
                <a:solidFill>
                  <a:schemeClr val="tx1">
                    <a:lumMod val="75000"/>
                    <a:lumOff val="25000"/>
                  </a:schemeClr>
                </a:solidFill>
              </a:rPr>
              <a:t>Source Events</a:t>
            </a:r>
            <a:r>
              <a:rPr lang="en-US" sz="1600" b="1" dirty="0">
                <a:solidFill>
                  <a:schemeClr val="tx1">
                    <a:lumMod val="75000"/>
                    <a:lumOff val="25000"/>
                  </a:schemeClr>
                </a:solidFill>
                <a:latin typeface="+mj-lt"/>
              </a:rPr>
              <a:t>:</a:t>
            </a:r>
            <a:r>
              <a:rPr lang="en-US" sz="1600" b="1" spc="-60" dirty="0">
                <a:solidFill>
                  <a:schemeClr val="tx1">
                    <a:lumMod val="75000"/>
                    <a:lumOff val="25000"/>
                  </a:schemeClr>
                </a:solidFill>
                <a:latin typeface="+mj-lt"/>
              </a:rPr>
              <a:t> </a:t>
            </a:r>
          </a:p>
          <a:p>
            <a:pPr marL="182880" indent="-182880">
              <a:spcAft>
                <a:spcPts val="200"/>
              </a:spcAft>
              <a:buFont typeface="+mj-lt"/>
              <a:buAutoNum type="arabicPeriod"/>
            </a:pPr>
            <a:r>
              <a:rPr lang="en-US" sz="1400" spc="-60" dirty="0">
                <a:solidFill>
                  <a:schemeClr val="tx1">
                    <a:lumMod val="75000"/>
                    <a:lumOff val="25000"/>
                  </a:schemeClr>
                </a:solidFill>
                <a:latin typeface="+mj-lt"/>
              </a:rPr>
              <a:t>casino hand complete and login complete events,</a:t>
            </a:r>
          </a:p>
          <a:p>
            <a:pPr marL="182880" indent="-182880">
              <a:spcAft>
                <a:spcPts val="200"/>
              </a:spcAft>
              <a:buFont typeface="+mj-lt"/>
              <a:buAutoNum type="arabicPeriod"/>
            </a:pPr>
            <a:r>
              <a:rPr lang="en-US" sz="1400" dirty="0"/>
              <a:t>Events are  collected from ADA</a:t>
            </a:r>
            <a:r>
              <a:rPr lang="en-US" sz="1600" dirty="0">
                <a:solidFill>
                  <a:schemeClr val="tx1">
                    <a:lumMod val="75000"/>
                    <a:lumOff val="25000"/>
                  </a:schemeClr>
                </a:solidFill>
              </a:rPr>
              <a:t>.</a:t>
            </a:r>
          </a:p>
          <a:p>
            <a:pPr marL="182880" indent="-182880">
              <a:spcAft>
                <a:spcPts val="1000"/>
              </a:spcAft>
              <a:buFont typeface="+mj-lt"/>
              <a:buAutoNum type="arabicPeriod"/>
            </a:pPr>
            <a:r>
              <a:rPr lang="en-US" sz="1400" dirty="0">
                <a:solidFill>
                  <a:schemeClr val="tx1">
                    <a:lumMod val="75000"/>
                    <a:lumOff val="25000"/>
                  </a:schemeClr>
                </a:solidFill>
              </a:rPr>
              <a:t>Recommendation events are collected from  ADA </a:t>
            </a:r>
            <a:r>
              <a:rPr lang="en-US" sz="1600" dirty="0">
                <a:solidFill>
                  <a:schemeClr val="tx1">
                    <a:lumMod val="75000"/>
                    <a:lumOff val="25000"/>
                  </a:schemeClr>
                </a:solidFill>
              </a:rPr>
              <a:t>.</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casino game recommendations for each player.</a:t>
            </a:r>
          </a:p>
          <a:p>
            <a:pPr>
              <a:spcAft>
                <a:spcPts val="1000"/>
              </a:spcAft>
            </a:pPr>
            <a:r>
              <a:rPr lang="en-US" sz="1400" b="1" dirty="0">
                <a:solidFill>
                  <a:schemeClr val="tx1">
                    <a:lumMod val="75000"/>
                    <a:lumOff val="25000"/>
                  </a:schemeClr>
                </a:solidFill>
                <a:latin typeface="+mj-lt"/>
              </a:rPr>
              <a:t>Architecture diagram :</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66400"/>
            <a:ext cx="11012600" cy="635680"/>
          </a:xfrm>
        </p:spPr>
        <p:txBody>
          <a:bodyPr/>
          <a:lstStyle/>
          <a:p>
            <a:r>
              <a:rPr lang="en-US" sz="2800" b="1" spc="-60" dirty="0">
                <a:solidFill>
                  <a:schemeClr val="tx2"/>
                </a:solidFill>
                <a:latin typeface="+mj-lt"/>
              </a:rPr>
              <a:t>Stream AWS </a:t>
            </a:r>
            <a:r>
              <a:rPr lang="en-US" sz="2800" b="1" spc="-60" dirty="0" err="1">
                <a:solidFill>
                  <a:schemeClr val="tx2"/>
                </a:solidFill>
                <a:latin typeface="+mj-lt"/>
              </a:rPr>
              <a:t>Casia</a:t>
            </a:r>
            <a:r>
              <a:rPr lang="en-US" sz="2800" b="1" spc="-60" dirty="0">
                <a:solidFill>
                  <a:schemeClr val="tx2"/>
                </a:solidFill>
                <a:latin typeface="+mj-lt"/>
              </a:rPr>
              <a:t> model data &amp; serve through API / </a:t>
            </a:r>
            <a:br>
              <a:rPr lang="en-US" sz="2800" b="1" spc="-60" dirty="0">
                <a:solidFill>
                  <a:schemeClr val="tx2"/>
                </a:solidFill>
                <a:latin typeface="+mj-lt"/>
              </a:rPr>
            </a:br>
            <a:r>
              <a:rPr lang="en-US" sz="2800" b="1" spc="-60" dirty="0">
                <a:solidFill>
                  <a:schemeClr val="tx2"/>
                </a:solidFill>
                <a:latin typeface="+mj-lt"/>
              </a:rPr>
              <a:t>CASIA-CASINO Recommendation Data Routing to DCRM </a:t>
            </a:r>
            <a:r>
              <a:rPr lang="en-US" sz="2400" spc="-60" dirty="0">
                <a:solidFill>
                  <a:schemeClr val="tx2"/>
                </a:solidFill>
                <a:latin typeface="+mj-lt"/>
              </a:rPr>
              <a:t>(Optimove)</a:t>
            </a:r>
            <a:endParaRPr lang="en-US" sz="2200" spc="-60" dirty="0">
              <a:solidFill>
                <a:schemeClr val="tx2"/>
              </a:solidFill>
              <a:latin typeface="+mj-lt"/>
            </a:endParaRPr>
          </a:p>
        </p:txBody>
      </p:sp>
      <p:pic>
        <p:nvPicPr>
          <p:cNvPr id="2" name="Picture 1">
            <a:extLst>
              <a:ext uri="{FF2B5EF4-FFF2-40B4-BE49-F238E27FC236}">
                <a16:creationId xmlns:a16="http://schemas.microsoft.com/office/drawing/2014/main" id="{5AF0F37E-7E5D-491A-9737-08A126350661}"/>
              </a:ext>
            </a:extLst>
          </p:cNvPr>
          <p:cNvPicPr>
            <a:picLocks noChangeAspect="1"/>
          </p:cNvPicPr>
          <p:nvPr/>
        </p:nvPicPr>
        <p:blipFill>
          <a:blip r:embed="rId7"/>
          <a:stretch>
            <a:fillRect/>
          </a:stretch>
        </p:blipFill>
        <p:spPr>
          <a:xfrm>
            <a:off x="6422490" y="4807287"/>
            <a:ext cx="4580667" cy="1929385"/>
          </a:xfrm>
          <a:prstGeom prst="rect">
            <a:avLst/>
          </a:prstGeom>
        </p:spPr>
      </p:pic>
      <p:pic>
        <p:nvPicPr>
          <p:cNvPr id="22" name="Picture 21" descr="A picture containing text, clock&#10;&#10;Description automatically generated">
            <a:hlinkClick r:id="rId8" action="ppaction://hlinksldjump"/>
            <a:extLst>
              <a:ext uri="{FF2B5EF4-FFF2-40B4-BE49-F238E27FC236}">
                <a16:creationId xmlns:a16="http://schemas.microsoft.com/office/drawing/2014/main" id="{8234231B-7BC3-4D29-AAEC-087EF14C7133}"/>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3" name="Picture 22" descr="A picture containing text, clock&#10;&#10;Description automatically generated">
            <a:hlinkClick r:id="rId10" action="ppaction://hlinksldjump"/>
            <a:extLst>
              <a:ext uri="{FF2B5EF4-FFF2-40B4-BE49-F238E27FC236}">
                <a16:creationId xmlns:a16="http://schemas.microsoft.com/office/drawing/2014/main" id="{1CDD7DD5-5E3C-4EF8-8156-BDE69D3A8A57}"/>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4" name="Straight Connector 23">
            <a:extLst>
              <a:ext uri="{FF2B5EF4-FFF2-40B4-BE49-F238E27FC236}">
                <a16:creationId xmlns:a16="http://schemas.microsoft.com/office/drawing/2014/main" id="{43CD35D5-8087-4A90-95B1-DD049B4EDD8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8F64B1-35ED-41B7-857D-F9AE32826CA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a:hlinkClick r:id="rId11" action="ppaction://hlinksldjump"/>
            <a:extLst>
              <a:ext uri="{FF2B5EF4-FFF2-40B4-BE49-F238E27FC236}">
                <a16:creationId xmlns:a16="http://schemas.microsoft.com/office/drawing/2014/main" id="{A598A498-9731-4EBE-9B19-C1F950504DAE}"/>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268396231"/>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3.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5782</TotalTime>
  <Words>2333</Words>
  <Application>Microsoft Office PowerPoint</Application>
  <PresentationFormat>Widescreen</PresentationFormat>
  <Paragraphs>224</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Entain Theme</vt:lpstr>
      <vt:lpstr>CIP - Customer Intelligence Platform</vt:lpstr>
      <vt:lpstr>Index</vt:lpstr>
      <vt:lpstr>Ladbrokes SIA</vt:lpstr>
      <vt:lpstr>Hadoop</vt:lpstr>
      <vt:lpstr>ARC Project</vt:lpstr>
      <vt:lpstr>US Realtime transactional data </vt:lpstr>
      <vt:lpstr>Live Casino</vt:lpstr>
      <vt:lpstr>Performance Improvements </vt:lpstr>
      <vt:lpstr>Stream AWS Casia model data &amp; serve through API /  CASIA-CASINO Recommendation Data Routing to DCRM (Optimove)</vt:lpstr>
      <vt:lpstr>CDNA Sports</vt:lpstr>
      <vt:lpstr>Stream and Bet</vt:lpstr>
      <vt:lpstr>Play Tech integration</vt:lpstr>
      <vt:lpstr>Phone &amp; Email Encryption for Snapchat integration </vt:lpstr>
      <vt:lpstr>Scout Integration</vt:lpstr>
      <vt:lpstr>Long Sessions</vt:lpstr>
      <vt:lpstr>Play Breaks</vt:lpstr>
      <vt:lpstr>CASIA - 7302 - Risky Games(E-34559)</vt:lpstr>
      <vt:lpstr>Graphyte Integration</vt:lpstr>
      <vt:lpstr>PowerPoint Presentation</vt:lpstr>
      <vt:lpstr>NIFI Source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Ajay Venkat Kolli</cp:lastModifiedBy>
  <cp:revision>162</cp:revision>
  <dcterms:created xsi:type="dcterms:W3CDTF">2021-03-17T10:13:20Z</dcterms:created>
  <dcterms:modified xsi:type="dcterms:W3CDTF">2021-12-23T06:43:13Z</dcterms:modified>
</cp:coreProperties>
</file>