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4"/>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6/23/19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loud.google.com/products/calculator/" TargetMode="External"/><Relationship Id="rId2" Type="http://schemas.openxmlformats.org/officeDocument/2006/relationships/hyperlink" Target="https://awstcocalculator.com/" TargetMode="External"/><Relationship Id="rId1" Type="http://schemas.openxmlformats.org/officeDocument/2006/relationships/slideLayout" Target="../slideLayouts/slideLayout2.xml"/><Relationship Id="rId6" Type="http://schemas.openxmlformats.org/officeDocument/2006/relationships/hyperlink" Target="https://www.rackspace.com/en-us/tco" TargetMode="External"/><Relationship Id="rId5" Type="http://schemas.openxmlformats.org/officeDocument/2006/relationships/hyperlink" Target="https://tco.vmware.com/tcocalculator/" TargetMode="External"/><Relationship Id="rId4" Type="http://schemas.openxmlformats.org/officeDocument/2006/relationships/hyperlink" Target="https://azure.microsoft.com/en-us/pricing/tco/calculato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4378-3E29-6844-A901-5EEDA8534F55}"/>
              </a:ext>
            </a:extLst>
          </p:cNvPr>
          <p:cNvSpPr>
            <a:spLocks noGrp="1"/>
          </p:cNvSpPr>
          <p:nvPr>
            <p:ph type="ctrTitle"/>
          </p:nvPr>
        </p:nvSpPr>
        <p:spPr>
          <a:xfrm>
            <a:off x="1345017" y="1296365"/>
            <a:ext cx="7766936" cy="1897945"/>
          </a:xfrm>
        </p:spPr>
        <p:txBody>
          <a:bodyPr/>
          <a:lstStyle/>
          <a:p>
            <a:pPr algn="ctr"/>
            <a:br>
              <a:rPr lang="en-US" dirty="0"/>
            </a:br>
            <a:r>
              <a:rPr lang="en-US" sz="4000" b="1" dirty="0">
                <a:latin typeface="Cambria" panose="02040503050406030204" pitchFamily="18" charset="0"/>
              </a:rPr>
              <a:t>Transformation from traditional IT infrastructure to Cloud computing – An overview</a:t>
            </a:r>
          </a:p>
        </p:txBody>
      </p:sp>
      <p:sp>
        <p:nvSpPr>
          <p:cNvPr id="3" name="Subtitle 2">
            <a:extLst>
              <a:ext uri="{FF2B5EF4-FFF2-40B4-BE49-F238E27FC236}">
                <a16:creationId xmlns:a16="http://schemas.microsoft.com/office/drawing/2014/main" id="{3EF87A3B-D413-7748-ABDB-9B4D9CAB61BB}"/>
              </a:ext>
            </a:extLst>
          </p:cNvPr>
          <p:cNvSpPr>
            <a:spLocks noGrp="1"/>
          </p:cNvSpPr>
          <p:nvPr>
            <p:ph type="subTitle" idx="1"/>
          </p:nvPr>
        </p:nvSpPr>
        <p:spPr>
          <a:xfrm>
            <a:off x="1263997" y="3576271"/>
            <a:ext cx="7766936" cy="1096899"/>
          </a:xfrm>
        </p:spPr>
        <p:txBody>
          <a:bodyPr>
            <a:normAutofit fontScale="92500" lnSpcReduction="20000"/>
          </a:bodyPr>
          <a:lstStyle/>
          <a:p>
            <a:pPr algn="l"/>
            <a:endParaRPr lang="en-US" sz="2000" dirty="0"/>
          </a:p>
          <a:p>
            <a:pPr algn="l"/>
            <a:r>
              <a:rPr lang="en-US" sz="2000" dirty="0"/>
              <a:t>Santhosh Thirumalai</a:t>
            </a:r>
          </a:p>
          <a:p>
            <a:pPr algn="l"/>
            <a:r>
              <a:rPr lang="en-US" sz="2000" dirty="0"/>
              <a:t>06/20/2019</a:t>
            </a:r>
          </a:p>
        </p:txBody>
      </p:sp>
    </p:spTree>
    <p:extLst>
      <p:ext uri="{BB962C8B-B14F-4D97-AF65-F5344CB8AC3E}">
        <p14:creationId xmlns:p14="http://schemas.microsoft.com/office/powerpoint/2010/main" val="1750622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E53B-4CB3-E147-91B0-B23B4F3F727E}"/>
              </a:ext>
            </a:extLst>
          </p:cNvPr>
          <p:cNvSpPr>
            <a:spLocks noGrp="1"/>
          </p:cNvSpPr>
          <p:nvPr>
            <p:ph type="title"/>
          </p:nvPr>
        </p:nvSpPr>
        <p:spPr/>
        <p:txBody>
          <a:bodyPr/>
          <a:lstStyle/>
          <a:p>
            <a:r>
              <a:rPr lang="en-US" b="1" dirty="0">
                <a:latin typeface="Cambria" panose="02040503050406030204" pitchFamily="18" charset="0"/>
              </a:rPr>
              <a:t>Introduction</a:t>
            </a:r>
          </a:p>
        </p:txBody>
      </p:sp>
      <p:sp>
        <p:nvSpPr>
          <p:cNvPr id="3" name="Content Placeholder 2">
            <a:extLst>
              <a:ext uri="{FF2B5EF4-FFF2-40B4-BE49-F238E27FC236}">
                <a16:creationId xmlns:a16="http://schemas.microsoft.com/office/drawing/2014/main" id="{3E0CB3F0-538A-EC42-94F0-C0366AE40B56}"/>
              </a:ext>
            </a:extLst>
          </p:cNvPr>
          <p:cNvSpPr>
            <a:spLocks noGrp="1"/>
          </p:cNvSpPr>
          <p:nvPr>
            <p:ph idx="1"/>
          </p:nvPr>
        </p:nvSpPr>
        <p:spPr/>
        <p:txBody>
          <a:bodyPr>
            <a:noAutofit/>
          </a:bodyPr>
          <a:lstStyle/>
          <a:p>
            <a:r>
              <a:rPr lang="en-US" sz="2000" dirty="0">
                <a:latin typeface="Cambria" panose="02040503050406030204" pitchFamily="18" charset="0"/>
              </a:rPr>
              <a:t>Sancorp.inc, a rapidly growing IT financial services corporation uses traditional inhouse data centers which comprises mail, database, application and Web servers and storage devices which are used across the Enterprise.</a:t>
            </a:r>
          </a:p>
          <a:p>
            <a:r>
              <a:rPr lang="en-US" sz="2000" dirty="0">
                <a:latin typeface="Cambria" panose="02040503050406030204" pitchFamily="18" charset="0"/>
              </a:rPr>
              <a:t>Due to the expeditious growth, the corporation is looking for a way to scale their applications dynamically.</a:t>
            </a:r>
          </a:p>
          <a:p>
            <a:r>
              <a:rPr lang="en-US" sz="2000" dirty="0">
                <a:latin typeface="Cambria" panose="02040503050406030204" pitchFamily="18" charset="0"/>
              </a:rPr>
              <a:t>Since the management is ambitious to invest in IT Infrastructure modernization, they requested for a proposal for that change.</a:t>
            </a:r>
          </a:p>
          <a:p>
            <a:r>
              <a:rPr lang="en-US" sz="2000" dirty="0">
                <a:latin typeface="Cambria" panose="02040503050406030204" pitchFamily="18" charset="0"/>
              </a:rPr>
              <a:t>This presentation is prepared to discuss the advantages of transforming from the traditional way to Cloud computing for the Enterprise. </a:t>
            </a:r>
          </a:p>
        </p:txBody>
      </p:sp>
    </p:spTree>
    <p:extLst>
      <p:ext uri="{BB962C8B-B14F-4D97-AF65-F5344CB8AC3E}">
        <p14:creationId xmlns:p14="http://schemas.microsoft.com/office/powerpoint/2010/main" val="50628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1E4C-7E31-3A4E-A7B3-4B518A983134}"/>
              </a:ext>
            </a:extLst>
          </p:cNvPr>
          <p:cNvSpPr>
            <a:spLocks noGrp="1"/>
          </p:cNvSpPr>
          <p:nvPr>
            <p:ph type="title"/>
          </p:nvPr>
        </p:nvSpPr>
        <p:spPr/>
        <p:txBody>
          <a:bodyPr/>
          <a:lstStyle/>
          <a:p>
            <a:r>
              <a:rPr lang="en-US" b="1" dirty="0">
                <a:latin typeface="Cambria" panose="02040503050406030204" pitchFamily="18" charset="0"/>
              </a:rPr>
              <a:t>Executive Summary</a:t>
            </a:r>
          </a:p>
        </p:txBody>
      </p:sp>
      <p:sp>
        <p:nvSpPr>
          <p:cNvPr id="3" name="Content Placeholder 2">
            <a:extLst>
              <a:ext uri="{FF2B5EF4-FFF2-40B4-BE49-F238E27FC236}">
                <a16:creationId xmlns:a16="http://schemas.microsoft.com/office/drawing/2014/main" id="{443980B5-BBFF-F34A-ACAD-1BD26302F364}"/>
              </a:ext>
            </a:extLst>
          </p:cNvPr>
          <p:cNvSpPr>
            <a:spLocks noGrp="1"/>
          </p:cNvSpPr>
          <p:nvPr>
            <p:ph idx="1"/>
          </p:nvPr>
        </p:nvSpPr>
        <p:spPr/>
        <p:txBody>
          <a:bodyPr>
            <a:normAutofit/>
          </a:bodyPr>
          <a:lstStyle/>
          <a:p>
            <a:r>
              <a:rPr lang="en-US" sz="2000" dirty="0">
                <a:latin typeface="Cambria" panose="02040503050406030204" pitchFamily="18" charset="0"/>
              </a:rPr>
              <a:t>This presentation covers the overview of Cloud computing.</a:t>
            </a:r>
          </a:p>
          <a:p>
            <a:r>
              <a:rPr lang="en-US" sz="2000" dirty="0">
                <a:latin typeface="Cambria" panose="02040503050406030204" pitchFamily="18" charset="0"/>
              </a:rPr>
              <a:t>The firm’s current IT Infrastructure and Future IT Infrastructure needs and it’s financial implications.</a:t>
            </a:r>
          </a:p>
          <a:p>
            <a:r>
              <a:rPr lang="en-US" sz="2000" dirty="0">
                <a:latin typeface="Cambria" panose="02040503050406030204" pitchFamily="18" charset="0"/>
              </a:rPr>
              <a:t>Key business processes which needs dynamic scaling and availability.</a:t>
            </a:r>
          </a:p>
          <a:p>
            <a:r>
              <a:rPr lang="en-US" sz="2000" dirty="0">
                <a:latin typeface="Cambria" panose="02040503050406030204" pitchFamily="18" charset="0"/>
              </a:rPr>
              <a:t>Advantages and Disadvantages of moving applications and infrastructure to Cloud. </a:t>
            </a:r>
          </a:p>
          <a:p>
            <a:r>
              <a:rPr lang="en-US" sz="2000" dirty="0">
                <a:latin typeface="Cambria" panose="02040503050406030204" pitchFamily="18" charset="0"/>
              </a:rPr>
              <a:t>Salient features and opportunities when moving to Cloud.</a:t>
            </a:r>
          </a:p>
          <a:p>
            <a:r>
              <a:rPr lang="en-US" sz="2000" dirty="0">
                <a:latin typeface="Cambria" panose="02040503050406030204" pitchFamily="18" charset="0"/>
              </a:rPr>
              <a:t>Summary.</a:t>
            </a:r>
          </a:p>
          <a:p>
            <a:endParaRPr lang="en-US" dirty="0"/>
          </a:p>
        </p:txBody>
      </p:sp>
    </p:spTree>
    <p:extLst>
      <p:ext uri="{BB962C8B-B14F-4D97-AF65-F5344CB8AC3E}">
        <p14:creationId xmlns:p14="http://schemas.microsoft.com/office/powerpoint/2010/main" val="9234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ED39-2E73-2F42-8D5F-52F522172307}"/>
              </a:ext>
            </a:extLst>
          </p:cNvPr>
          <p:cNvSpPr>
            <a:spLocks noGrp="1"/>
          </p:cNvSpPr>
          <p:nvPr>
            <p:ph type="title"/>
          </p:nvPr>
        </p:nvSpPr>
        <p:spPr/>
        <p:txBody>
          <a:bodyPr/>
          <a:lstStyle/>
          <a:p>
            <a:r>
              <a:rPr lang="en-US" b="1" dirty="0">
                <a:latin typeface="Cambria" panose="02040503050406030204" pitchFamily="18" charset="0"/>
              </a:rPr>
              <a:t>Cloud Computing – Overview</a:t>
            </a:r>
          </a:p>
        </p:txBody>
      </p:sp>
      <p:sp>
        <p:nvSpPr>
          <p:cNvPr id="3" name="Content Placeholder 2">
            <a:extLst>
              <a:ext uri="{FF2B5EF4-FFF2-40B4-BE49-F238E27FC236}">
                <a16:creationId xmlns:a16="http://schemas.microsoft.com/office/drawing/2014/main" id="{70230927-9E04-954F-91E2-3897E497C7B4}"/>
              </a:ext>
            </a:extLst>
          </p:cNvPr>
          <p:cNvSpPr>
            <a:spLocks noGrp="1"/>
          </p:cNvSpPr>
          <p:nvPr>
            <p:ph idx="1"/>
          </p:nvPr>
        </p:nvSpPr>
        <p:spPr/>
        <p:txBody>
          <a:bodyPr/>
          <a:lstStyle/>
          <a:p>
            <a:r>
              <a:rPr lang="en-US" dirty="0">
                <a:latin typeface="Cambria" panose="02040503050406030204" pitchFamily="18" charset="0"/>
              </a:rPr>
              <a:t>Cloud computing is a modern way of computing, with Servers, Storages, Applications and Development platforms over the Internet rather than housing them on premise. </a:t>
            </a:r>
          </a:p>
          <a:p>
            <a:r>
              <a:rPr lang="en-US" dirty="0">
                <a:latin typeface="Cambria" panose="02040503050406030204" pitchFamily="18" charset="0"/>
              </a:rPr>
              <a:t>There are two models in Cloud Computing</a:t>
            </a:r>
          </a:p>
          <a:p>
            <a:pPr lvl="1"/>
            <a:r>
              <a:rPr lang="en-US" dirty="0">
                <a:latin typeface="Cambria" panose="02040503050406030204" pitchFamily="18" charset="0"/>
              </a:rPr>
              <a:t>Services Model</a:t>
            </a:r>
          </a:p>
          <a:p>
            <a:pPr lvl="1"/>
            <a:r>
              <a:rPr lang="en-US" dirty="0">
                <a:latin typeface="Cambria" panose="02040503050406030204" pitchFamily="18" charset="0"/>
              </a:rPr>
              <a:t>Deployment Model</a:t>
            </a:r>
          </a:p>
          <a:p>
            <a:r>
              <a:rPr lang="en-US" dirty="0">
                <a:latin typeface="Cambria" panose="02040503050406030204" pitchFamily="18" charset="0"/>
              </a:rPr>
              <a:t>The Services model provides Software (SaaS), Platforms (PaaS) and Infrastructure (IaaS) as Services and In addition Database, Communication etc., also provided as services termed as (XaaS).</a:t>
            </a:r>
          </a:p>
          <a:p>
            <a:r>
              <a:rPr lang="en-US" dirty="0">
                <a:latin typeface="Cambria" panose="02040503050406030204" pitchFamily="18" charset="0"/>
              </a:rPr>
              <a:t>The Public, Private, Hybrid and Community cloud falls under Deployment models. </a:t>
            </a:r>
          </a:p>
        </p:txBody>
      </p:sp>
    </p:spTree>
    <p:extLst>
      <p:ext uri="{BB962C8B-B14F-4D97-AF65-F5344CB8AC3E}">
        <p14:creationId xmlns:p14="http://schemas.microsoft.com/office/powerpoint/2010/main" val="84876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B0E52-519B-0740-ABE2-D2DE37E32B06}"/>
              </a:ext>
            </a:extLst>
          </p:cNvPr>
          <p:cNvSpPr>
            <a:spLocks noGrp="1"/>
          </p:cNvSpPr>
          <p:nvPr>
            <p:ph type="title"/>
          </p:nvPr>
        </p:nvSpPr>
        <p:spPr>
          <a:xfrm>
            <a:off x="677334" y="609600"/>
            <a:ext cx="8596668" cy="1022430"/>
          </a:xfrm>
        </p:spPr>
        <p:txBody>
          <a:bodyPr/>
          <a:lstStyle/>
          <a:p>
            <a:r>
              <a:rPr lang="en-US" b="1" dirty="0">
                <a:latin typeface="Cambria" panose="02040503050406030204" pitchFamily="18" charset="0"/>
              </a:rPr>
              <a:t>Advantages of Cloud Computing</a:t>
            </a:r>
            <a:r>
              <a:rPr lang="en-US" dirty="0"/>
              <a:t> </a:t>
            </a:r>
          </a:p>
        </p:txBody>
      </p:sp>
      <p:sp>
        <p:nvSpPr>
          <p:cNvPr id="3" name="Content Placeholder 2">
            <a:extLst>
              <a:ext uri="{FF2B5EF4-FFF2-40B4-BE49-F238E27FC236}">
                <a16:creationId xmlns:a16="http://schemas.microsoft.com/office/drawing/2014/main" id="{8FD99485-CE11-AF40-8D11-29C0AF7524F9}"/>
              </a:ext>
            </a:extLst>
          </p:cNvPr>
          <p:cNvSpPr>
            <a:spLocks noGrp="1"/>
          </p:cNvSpPr>
          <p:nvPr>
            <p:ph idx="1"/>
          </p:nvPr>
        </p:nvSpPr>
        <p:spPr>
          <a:xfrm>
            <a:off x="677334" y="1875099"/>
            <a:ext cx="8596668" cy="4166263"/>
          </a:xfrm>
        </p:spPr>
        <p:txBody>
          <a:bodyPr>
            <a:normAutofit fontScale="92500" lnSpcReduction="10000"/>
          </a:bodyPr>
          <a:lstStyle/>
          <a:p>
            <a:r>
              <a:rPr lang="en-US" dirty="0">
                <a:latin typeface="Cambria" panose="02040503050406030204" pitchFamily="18" charset="0"/>
              </a:rPr>
              <a:t>The Initial capital expenses such as procuring the tangible (Hardware, Servers, Software, Networking equipment), Intangible assets (Licenses), real estate to house the data center, Cooling systems and duct work, Power supply and Power backup, Human resource costs to make the data center operational, Time taken to build an operational datacenters, can totally be avoided and the computing power can be purchased from the cloud provider and the operations can be started very soon, compared to the On-Premise model.</a:t>
            </a:r>
          </a:p>
          <a:p>
            <a:r>
              <a:rPr lang="en-US" dirty="0">
                <a:latin typeface="Cambria" panose="02040503050406030204" pitchFamily="18" charset="0"/>
              </a:rPr>
              <a:t>The resources can be scaled dynamically. For instance, if the peak traffic to the application increases the server resources can be scaled up immediately and if the traffic is low the minimum resources subscribed can be utilized. This term is called “Elasticity”.</a:t>
            </a:r>
          </a:p>
          <a:p>
            <a:r>
              <a:rPr lang="en-US" dirty="0">
                <a:latin typeface="Cambria" panose="02040503050406030204" pitchFamily="18" charset="0"/>
              </a:rPr>
              <a:t>The Cloud computing can be termed as an “Utility model”, since the consumer has to pay only for the usage of resources and services from the Cloud provider.</a:t>
            </a:r>
          </a:p>
          <a:p>
            <a:r>
              <a:rPr lang="en-US" dirty="0">
                <a:latin typeface="Cambria" panose="02040503050406030204" pitchFamily="18" charset="0"/>
              </a:rPr>
              <a:t>The cloud provider will be responsible for policies, controls, procedures and technologies that secures the data center and the consumers applications.</a:t>
            </a:r>
          </a:p>
        </p:txBody>
      </p:sp>
    </p:spTree>
    <p:extLst>
      <p:ext uri="{BB962C8B-B14F-4D97-AF65-F5344CB8AC3E}">
        <p14:creationId xmlns:p14="http://schemas.microsoft.com/office/powerpoint/2010/main" val="2821508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9692-B842-9A4E-B439-A49A70748695}"/>
              </a:ext>
            </a:extLst>
          </p:cNvPr>
          <p:cNvSpPr>
            <a:spLocks noGrp="1"/>
          </p:cNvSpPr>
          <p:nvPr>
            <p:ph type="title"/>
          </p:nvPr>
        </p:nvSpPr>
        <p:spPr>
          <a:xfrm>
            <a:off x="677334" y="609600"/>
            <a:ext cx="8596668" cy="941408"/>
          </a:xfrm>
        </p:spPr>
        <p:txBody>
          <a:bodyPr/>
          <a:lstStyle/>
          <a:p>
            <a:r>
              <a:rPr lang="en-US" b="1" dirty="0">
                <a:latin typeface="Cambria" panose="02040503050406030204" pitchFamily="18" charset="0"/>
              </a:rPr>
              <a:t>Disadvantages of Cloud Computing</a:t>
            </a:r>
          </a:p>
        </p:txBody>
      </p:sp>
      <p:sp>
        <p:nvSpPr>
          <p:cNvPr id="3" name="Content Placeholder 2">
            <a:extLst>
              <a:ext uri="{FF2B5EF4-FFF2-40B4-BE49-F238E27FC236}">
                <a16:creationId xmlns:a16="http://schemas.microsoft.com/office/drawing/2014/main" id="{32AD8D18-BE68-9C41-954E-7B6FC0126E20}"/>
              </a:ext>
            </a:extLst>
          </p:cNvPr>
          <p:cNvSpPr>
            <a:spLocks noGrp="1"/>
          </p:cNvSpPr>
          <p:nvPr>
            <p:ph idx="1"/>
          </p:nvPr>
        </p:nvSpPr>
        <p:spPr>
          <a:xfrm>
            <a:off x="573162" y="2309772"/>
            <a:ext cx="8596668" cy="4548228"/>
          </a:xfrm>
        </p:spPr>
        <p:txBody>
          <a:bodyPr/>
          <a:lstStyle/>
          <a:p>
            <a:r>
              <a:rPr lang="en-US" dirty="0">
                <a:latin typeface="Cambria" panose="02040503050406030204" pitchFamily="18" charset="0"/>
              </a:rPr>
              <a:t>The consumer does not have leverage over the data that uses when they use the cloud and the privacy of the data is at stake.</a:t>
            </a:r>
          </a:p>
          <a:p>
            <a:r>
              <a:rPr lang="en-US" dirty="0">
                <a:latin typeface="Cambria" panose="02040503050406030204" pitchFamily="18" charset="0"/>
              </a:rPr>
              <a:t>The service disruptions in the providers data centers may impact the business.</a:t>
            </a:r>
          </a:p>
          <a:p>
            <a:r>
              <a:rPr lang="en-US" dirty="0">
                <a:latin typeface="Cambria" panose="02040503050406030204" pitchFamily="18" charset="0"/>
              </a:rPr>
              <a:t>The security breaches can be a threat which is not in control of the consumer.</a:t>
            </a:r>
          </a:p>
          <a:p>
            <a:r>
              <a:rPr lang="en-US" dirty="0">
                <a:latin typeface="Cambria" panose="02040503050406030204" pitchFamily="18" charset="0"/>
              </a:rPr>
              <a:t>The consumer loses the control over the IT infrastructure and have to rely on the provider.</a:t>
            </a:r>
          </a:p>
        </p:txBody>
      </p:sp>
    </p:spTree>
    <p:extLst>
      <p:ext uri="{BB962C8B-B14F-4D97-AF65-F5344CB8AC3E}">
        <p14:creationId xmlns:p14="http://schemas.microsoft.com/office/powerpoint/2010/main" val="306859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C519-4660-F740-B076-7F13AE251355}"/>
              </a:ext>
            </a:extLst>
          </p:cNvPr>
          <p:cNvSpPr>
            <a:spLocks noGrp="1"/>
          </p:cNvSpPr>
          <p:nvPr>
            <p:ph type="title"/>
          </p:nvPr>
        </p:nvSpPr>
        <p:spPr/>
        <p:txBody>
          <a:bodyPr/>
          <a:lstStyle/>
          <a:p>
            <a:r>
              <a:rPr lang="en-US" dirty="0"/>
              <a:t>IT Budgeting – On premise</a:t>
            </a:r>
          </a:p>
        </p:txBody>
      </p:sp>
      <p:sp>
        <p:nvSpPr>
          <p:cNvPr id="3" name="Content Placeholder 2">
            <a:extLst>
              <a:ext uri="{FF2B5EF4-FFF2-40B4-BE49-F238E27FC236}">
                <a16:creationId xmlns:a16="http://schemas.microsoft.com/office/drawing/2014/main" id="{37841E2A-5F10-C446-B23D-BB046E4D7428}"/>
              </a:ext>
            </a:extLst>
          </p:cNvPr>
          <p:cNvSpPr>
            <a:spLocks noGrp="1"/>
          </p:cNvSpPr>
          <p:nvPr>
            <p:ph idx="1"/>
          </p:nvPr>
        </p:nvSpPr>
        <p:spPr/>
        <p:txBody>
          <a:bodyPr>
            <a:normAutofit fontScale="92500" lnSpcReduction="10000"/>
          </a:bodyPr>
          <a:lstStyle/>
          <a:p>
            <a:r>
              <a:rPr lang="en-US" dirty="0"/>
              <a:t>The expenses on any IT budgeting can be classified to capital expenses (CAPEX) and operational expenses (OPEX).</a:t>
            </a:r>
          </a:p>
          <a:p>
            <a:r>
              <a:rPr lang="en-US" dirty="0"/>
              <a:t>When a new datacenter need to be planned on premise to meet the growing traffic of application access, an organization need to invest in one time costs which is termed as capital expenses.</a:t>
            </a:r>
          </a:p>
          <a:p>
            <a:r>
              <a:rPr lang="en-US" dirty="0"/>
              <a:t>That Includes, procuring tangible assets like Servers, Storages, Software, Network equipment, non tangible assets like Licensing, intellectual properties and patents, Real estate, Cooling system, Power supply, Power backup, Policies and Technology for Security, Human efforts and costs related to that and the time involved to create an operational datacenter.</a:t>
            </a:r>
          </a:p>
          <a:p>
            <a:r>
              <a:rPr lang="en-US" dirty="0"/>
              <a:t>The Operational expenses include rents for the real estate, power bills, maintenance, Salaries for data center engineers, Network and Internet expenses, Upgrading Software/Hardware expenses, Research and Development cost which incurs regularly.</a:t>
            </a:r>
          </a:p>
        </p:txBody>
      </p:sp>
    </p:spTree>
    <p:extLst>
      <p:ext uri="{BB962C8B-B14F-4D97-AF65-F5344CB8AC3E}">
        <p14:creationId xmlns:p14="http://schemas.microsoft.com/office/powerpoint/2010/main" val="113334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1CBE-B10C-394F-B170-1133ACA7868B}"/>
              </a:ext>
            </a:extLst>
          </p:cNvPr>
          <p:cNvSpPr>
            <a:spLocks noGrp="1"/>
          </p:cNvSpPr>
          <p:nvPr>
            <p:ph type="title"/>
          </p:nvPr>
        </p:nvSpPr>
        <p:spPr/>
        <p:txBody>
          <a:bodyPr/>
          <a:lstStyle/>
          <a:p>
            <a:r>
              <a:rPr lang="en-US" dirty="0"/>
              <a:t>Moving to Cloud – A costing advantage</a:t>
            </a:r>
          </a:p>
        </p:txBody>
      </p:sp>
      <p:sp>
        <p:nvSpPr>
          <p:cNvPr id="3" name="Content Placeholder 2">
            <a:extLst>
              <a:ext uri="{FF2B5EF4-FFF2-40B4-BE49-F238E27FC236}">
                <a16:creationId xmlns:a16="http://schemas.microsoft.com/office/drawing/2014/main" id="{783A83C2-1898-6E43-B4A0-AC433FD45227}"/>
              </a:ext>
            </a:extLst>
          </p:cNvPr>
          <p:cNvSpPr>
            <a:spLocks noGrp="1"/>
          </p:cNvSpPr>
          <p:nvPr>
            <p:ph idx="1"/>
          </p:nvPr>
        </p:nvSpPr>
        <p:spPr>
          <a:xfrm>
            <a:off x="677334" y="1740665"/>
            <a:ext cx="8596668" cy="4300697"/>
          </a:xfrm>
        </p:spPr>
        <p:txBody>
          <a:bodyPr>
            <a:normAutofit fontScale="92500" lnSpcReduction="20000"/>
          </a:bodyPr>
          <a:lstStyle/>
          <a:p>
            <a:pPr marL="0" indent="0">
              <a:buNone/>
            </a:pPr>
            <a:endParaRPr lang="en-US" dirty="0"/>
          </a:p>
          <a:p>
            <a:r>
              <a:rPr lang="en-US" dirty="0"/>
              <a:t>Moving to cloud will save the initial capital expenditures which was explained in the previous slide.</a:t>
            </a:r>
          </a:p>
          <a:p>
            <a:r>
              <a:rPr lang="en-US" dirty="0"/>
              <a:t>The only operational expense the organization has to bear is the “Pay per use” on resources and services used from the cloud provider.</a:t>
            </a:r>
          </a:p>
          <a:p>
            <a:r>
              <a:rPr lang="en-US" dirty="0"/>
              <a:t>While budgeting for IT Cloud, there are various cloud costing portals available to estimate the ”Total Cost of Ownership” and the Monthly operating costs.</a:t>
            </a:r>
          </a:p>
          <a:p>
            <a:r>
              <a:rPr lang="en-US" dirty="0"/>
              <a:t>Here are few TCO calculators from leading cloud providers that can be used for budgeting.</a:t>
            </a:r>
          </a:p>
          <a:p>
            <a:pPr lvl="1"/>
            <a:r>
              <a:rPr lang="en-US" dirty="0">
                <a:hlinkClick r:id="rId2"/>
              </a:rPr>
              <a:t>https://awstcocalculator.com/</a:t>
            </a:r>
            <a:endParaRPr lang="en-US" dirty="0"/>
          </a:p>
          <a:p>
            <a:pPr lvl="1"/>
            <a:r>
              <a:rPr lang="en-US" dirty="0">
                <a:hlinkClick r:id="rId3"/>
              </a:rPr>
              <a:t>https://cloud.google.com/products/calculator/</a:t>
            </a:r>
            <a:endParaRPr lang="en-US" dirty="0"/>
          </a:p>
          <a:p>
            <a:pPr lvl="1"/>
            <a:r>
              <a:rPr lang="en-US" dirty="0">
                <a:hlinkClick r:id="rId4"/>
              </a:rPr>
              <a:t>https://azure.microsoft.com/en-us/pricing/tco/calculator/</a:t>
            </a:r>
            <a:endParaRPr lang="en-US" dirty="0"/>
          </a:p>
          <a:p>
            <a:pPr lvl="1"/>
            <a:r>
              <a:rPr lang="en-US" dirty="0">
                <a:hlinkClick r:id="rId5"/>
              </a:rPr>
              <a:t>https://tco.vmware.com/tcocalculator/</a:t>
            </a:r>
            <a:endParaRPr lang="en-US" dirty="0"/>
          </a:p>
          <a:p>
            <a:pPr lvl="1"/>
            <a:r>
              <a:rPr lang="en-US" dirty="0">
                <a:hlinkClick r:id="rId6"/>
              </a:rPr>
              <a:t>https://www.rackspace.com/en-us/tco</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7384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7DF1-6E2A-3544-B464-9C3584EF1D53}"/>
              </a:ext>
            </a:extLst>
          </p:cNvPr>
          <p:cNvSpPr>
            <a:spLocks noGrp="1"/>
          </p:cNvSpPr>
          <p:nvPr>
            <p:ph type="title"/>
          </p:nvPr>
        </p:nvSpPr>
        <p:spPr/>
        <p:txBody>
          <a:bodyPr/>
          <a:lstStyle/>
          <a:p>
            <a:r>
              <a:rPr lang="en-US" dirty="0"/>
              <a:t>TCO – Calculators - Comparison</a:t>
            </a:r>
          </a:p>
        </p:txBody>
      </p:sp>
      <p:sp>
        <p:nvSpPr>
          <p:cNvPr id="3" name="Content Placeholder 2">
            <a:extLst>
              <a:ext uri="{FF2B5EF4-FFF2-40B4-BE49-F238E27FC236}">
                <a16:creationId xmlns:a16="http://schemas.microsoft.com/office/drawing/2014/main" id="{92E5D780-F87C-2543-80D1-E2C320FEB10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418598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823</TotalTime>
  <Words>843</Words>
  <Application>Microsoft Macintosh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vt:lpstr>
      <vt:lpstr>Trebuchet MS</vt:lpstr>
      <vt:lpstr>Wingdings 3</vt:lpstr>
      <vt:lpstr>Facet</vt:lpstr>
      <vt:lpstr> Transformation from traditional IT infrastructure to Cloud computing – An overview</vt:lpstr>
      <vt:lpstr>Introduction</vt:lpstr>
      <vt:lpstr>Executive Summary</vt:lpstr>
      <vt:lpstr>Cloud Computing – Overview</vt:lpstr>
      <vt:lpstr>Advantages of Cloud Computing </vt:lpstr>
      <vt:lpstr>Disadvantages of Cloud Computing</vt:lpstr>
      <vt:lpstr>IT Budgeting – On premise</vt:lpstr>
      <vt:lpstr>Moving to Cloud – A costing advantage</vt:lpstr>
      <vt:lpstr>TCO – Calculators - Comparison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Transformation from traditional IT infrastructure to Cloud computing – An overview</dc:title>
  <dc:creator>Santhosh Thirumalai</dc:creator>
  <cp:lastModifiedBy>Santhosh Thirumalai</cp:lastModifiedBy>
  <cp:revision>46</cp:revision>
  <dcterms:created xsi:type="dcterms:W3CDTF">2019-06-20T22:43:56Z</dcterms:created>
  <dcterms:modified xsi:type="dcterms:W3CDTF">2019-06-23T23:14:37Z</dcterms:modified>
</cp:coreProperties>
</file>